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83" r:id="rId2"/>
    <p:sldId id="277" r:id="rId3"/>
    <p:sldId id="257" r:id="rId4"/>
    <p:sldId id="258" r:id="rId5"/>
    <p:sldId id="268" r:id="rId6"/>
    <p:sldId id="278" r:id="rId7"/>
    <p:sldId id="274" r:id="rId8"/>
    <p:sldId id="275" r:id="rId9"/>
    <p:sldId id="260" r:id="rId10"/>
    <p:sldId id="280" r:id="rId11"/>
    <p:sldId id="281" r:id="rId12"/>
    <p:sldId id="276" r:id="rId13"/>
    <p:sldId id="279" r:id="rId14"/>
    <p:sldId id="263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704" autoAdjust="0"/>
  </p:normalViewPr>
  <p:slideViewPr>
    <p:cSldViewPr showGuides="1">
      <p:cViewPr>
        <p:scale>
          <a:sx n="70" d="100"/>
          <a:sy n="70" d="100"/>
        </p:scale>
        <p:origin x="-1368" y="-31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DA1C6BDC-3724-4918-A0C1-04496BDC1EC6}" type="datetimeFigureOut">
              <a:rPr lang="ru-RU"/>
              <a:pPr>
                <a:defRPr/>
              </a:pPr>
              <a:t>21.09.2021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0A550FF4-0CE4-4F07-897E-310446FF13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601629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FE2E34-B543-40BD-8A7E-C4993ACFC203}" type="datetimeFigureOut">
              <a:rPr lang="ru-RU"/>
              <a:pPr>
                <a:defRPr/>
              </a:pPr>
              <a:t>21.09.2021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D7CA70-0734-48B5-A371-7F4CFC520A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0E31BE-5555-4269-98DF-624FC1AB82BF}" type="datetimeFigureOut">
              <a:rPr lang="ru-RU"/>
              <a:pPr>
                <a:defRPr/>
              </a:pPr>
              <a:t>21.09.2021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46514E-1AB2-410F-AF72-36DEA46086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B853CE-FF99-43BF-87B2-39CD5C21B458}" type="datetimeFigureOut">
              <a:rPr lang="ru-RU"/>
              <a:pPr>
                <a:defRPr/>
              </a:pPr>
              <a:t>21.09.2021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8C0F3C-2068-4A71-9331-79DB9DA848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986A4C-FAA4-49C5-9866-A5B2A1CA6A70}" type="datetimeFigureOut">
              <a:rPr lang="ru-RU"/>
              <a:pPr>
                <a:defRPr/>
              </a:pPr>
              <a:t>21.09.2021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59E9DB-0891-4863-B200-B5088D3294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BC8D9F-3F0A-4E8E-A9B4-8DB8D5718B06}" type="datetimeFigureOut">
              <a:rPr lang="ru-RU"/>
              <a:pPr>
                <a:defRPr/>
              </a:pPr>
              <a:t>21.09.2021</a:t>
            </a:fld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90F328-4CFD-4922-842F-FD6F9A48C2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C9C27D-2185-4DC4-AFD0-D3AA2091C9A9}" type="datetimeFigureOut">
              <a:rPr lang="ru-RU"/>
              <a:pPr>
                <a:defRPr/>
              </a:pPr>
              <a:t>21.09.2021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DEAE95-4432-4CEE-88CD-18CD2B50D9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DB51CE-A610-4779-8B6D-B99EE938E0F5}" type="datetimeFigureOut">
              <a:rPr lang="ru-RU"/>
              <a:pPr>
                <a:defRPr/>
              </a:pPr>
              <a:t>21.09.2021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A00B91-D482-4205-A3EE-F1C596911B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4CDFB7-506F-4398-8EDB-F08FD234A311}" type="datetimeFigureOut">
              <a:rPr lang="ru-RU"/>
              <a:pPr>
                <a:defRPr/>
              </a:pPr>
              <a:t>21.09.2021</a:t>
            </a:fld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443AD3-7961-4CF4-863C-7BB4A671A0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F395F8-5228-4F7F-BF80-2AD48B6310FC}" type="datetimeFigureOut">
              <a:rPr lang="ru-RU"/>
              <a:pPr>
                <a:defRPr/>
              </a:pPr>
              <a:t>21.09.2021</a:t>
            </a:fld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D4CAB9-B505-47E8-853E-4A1F00FF61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F4C845-E0F9-413D-B9A6-94043399F5FD}" type="datetimeFigureOut">
              <a:rPr lang="ru-RU"/>
              <a:pPr>
                <a:defRPr/>
              </a:pPr>
              <a:t>21.09.2021</a:t>
            </a:fld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569AEB-9D0F-4882-9E4D-247AC27797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6B79F6-8F99-419D-877B-2812B04BBD8E}" type="datetimeFigureOut">
              <a:rPr lang="ru-RU"/>
              <a:pPr>
                <a:defRPr/>
              </a:pPr>
              <a:t>21.09.2021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0ED1A5-CB59-4096-8AA0-CD7F2D619F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71239F1-B676-4E2A-B514-0FCC2CEE4A11}" type="datetimeFigureOut">
              <a:rPr lang="ru-RU"/>
              <a:pPr>
                <a:defRPr/>
              </a:pPr>
              <a:t>21.09.2021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F97EEC6-7844-4A46-82FE-1616612236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699" r:id="rId4"/>
    <p:sldLayoutId id="2147483705" r:id="rId5"/>
    <p:sldLayoutId id="2147483700" r:id="rId6"/>
    <p:sldLayoutId id="2147483706" r:id="rId7"/>
    <p:sldLayoutId id="2147483707" r:id="rId8"/>
    <p:sldLayoutId id="2147483708" r:id="rId9"/>
    <p:sldLayoutId id="2147483701" r:id="rId10"/>
    <p:sldLayoutId id="214748370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7" Type="http://schemas.openxmlformats.org/officeDocument/2006/relationships/image" Target="../media/image12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4.xml"/><Relationship Id="rId5" Type="http://schemas.openxmlformats.org/officeDocument/2006/relationships/slide" Target="slide12.xml"/><Relationship Id="rId4" Type="http://schemas.openxmlformats.org/officeDocument/2006/relationships/slide" Target="slide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24744"/>
            <a:ext cx="4572000" cy="29143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005064"/>
            <a:ext cx="4860032" cy="28529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1124744"/>
            <a:ext cx="4572000" cy="28505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083" b="10793"/>
          <a:stretch>
            <a:fillRect/>
          </a:stretch>
        </p:blipFill>
        <p:spPr bwMode="auto">
          <a:xfrm>
            <a:off x="4572000" y="4005064"/>
            <a:ext cx="4572000" cy="28529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23528" y="0"/>
            <a:ext cx="8566118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Гордость за Беларусь. </a:t>
            </a:r>
            <a:br>
              <a:rPr lang="ru-RU" sz="3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Образование во имя будущего страны</a:t>
            </a:r>
            <a:endParaRPr lang="ru-RU" sz="3400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4041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83768" y="0"/>
            <a:ext cx="44644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WorldSkills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СНГ+»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9938" name="Picture 2" descr="http://worldskills.by/assets/site/WSB/images/worldskills_cis/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64704"/>
            <a:ext cx="4752528" cy="3562615"/>
          </a:xfrm>
          <a:prstGeom prst="rect">
            <a:avLst/>
          </a:prstGeom>
          <a:noFill/>
        </p:spPr>
      </p:pic>
      <p:pic>
        <p:nvPicPr>
          <p:cNvPr id="39940" name="Picture 4" descr="http://worldskills.by/assets/site/WSB/images/worldskills_cis/4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91472" y="764704"/>
            <a:ext cx="4752528" cy="3562615"/>
          </a:xfrm>
          <a:prstGeom prst="rect">
            <a:avLst/>
          </a:prstGeom>
          <a:noFill/>
        </p:spPr>
      </p:pic>
      <p:pic>
        <p:nvPicPr>
          <p:cNvPr id="39942" name="Picture 6" descr="http://worldskills.by/assets/site/WSB/images/worldskills_cis/7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517082"/>
            <a:ext cx="5940152" cy="3340918"/>
          </a:xfrm>
          <a:prstGeom prst="rect">
            <a:avLst/>
          </a:prstGeom>
          <a:noFill/>
        </p:spPr>
      </p:pic>
      <p:pic>
        <p:nvPicPr>
          <p:cNvPr id="39944" name="Picture 8" descr="http://worldskills.by/assets/site/WSB/images/worldskills_cis/6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3501008"/>
            <a:ext cx="4572000" cy="33569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6" name="Picture 6" descr="http://worldskills.by/assets/site/WSB/images/news/wsisaopaolo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764704"/>
            <a:ext cx="4572000" cy="389329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TextBox 1"/>
          <p:cNvSpPr txBox="1"/>
          <p:nvPr/>
        </p:nvSpPr>
        <p:spPr>
          <a:xfrm>
            <a:off x="1763688" y="0"/>
            <a:ext cx="5760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WorldSkills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São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Paolo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2015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62" name="Picture 2" descr="http://worldskills.by/assets/site/WSB/images/news/wsisaopaol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7" y="3717032"/>
            <a:ext cx="4499993" cy="31409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0968" name="Picture 8" descr="http://worldskills.by/assets/site/WSB/images/news/wsisaopaolo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717033"/>
            <a:ext cx="4644007" cy="31409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0964" name="Picture 4" descr="http://worldskills.by/assets/site/WSB/images/news/wsisaopaolo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764704"/>
            <a:ext cx="4572000" cy="30032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475656" y="188640"/>
            <a:ext cx="66247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WorldSkills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Kazan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2019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5846" name="Picture 6" descr="http://worldskills.by/assets/site/newnews/333/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24743"/>
            <a:ext cx="9144000" cy="610076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31640" y="188640"/>
            <a:ext cx="73448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WorldSkills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Belarus-2020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8914" name="Picture 2" descr="http://worldskills.by/assets/site/wsb2020/konkurs-day/uchastnik_sisadmi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9912" y="836712"/>
            <a:ext cx="5364088" cy="33843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8916" name="Picture 4" descr="http://worldskills.by/assets/site/wsb2020/konkurs-day/konkurs_and_expert_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3861048"/>
            <a:ext cx="5148064" cy="299695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8918" name="Picture 6" descr="http://worldskills.by/assets/site/wsb2020/konkurs-day/uchastnik_akvatronik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4042642"/>
            <a:ext cx="3995936" cy="281535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8920" name="Picture 8" descr="http://worldskills.by/assets/site/wsb2020/zakrytie/prizeri_wsb202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764704"/>
            <a:ext cx="3816424" cy="34563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Прямоугольник 1"/>
          <p:cNvSpPr>
            <a:spLocks noChangeArrowheads="1"/>
          </p:cNvSpPr>
          <p:nvPr/>
        </p:nvSpPr>
        <p:spPr bwMode="auto">
          <a:xfrm>
            <a:off x="179512" y="-243408"/>
            <a:ext cx="8640960" cy="2215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defRPr/>
            </a:pPr>
            <a:endParaRPr lang="ru-RU" dirty="0">
              <a:latin typeface="Calibri" pitchFamily="34" charset="0"/>
            </a:endParaRP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Учреждения высшего образования обеспечивают подготовку специалистов по всем направлениям экономики и социальной сферы с учетом структуры и потребностей рынка труда.</a:t>
            </a:r>
          </a:p>
          <a:p>
            <a:pPr algn="just">
              <a:defRPr/>
            </a:pPr>
            <a:endParaRPr lang="ru-RU" sz="2400" u="sng" dirty="0">
              <a:latin typeface="Franklin Gothic Book"/>
            </a:endParaRPr>
          </a:p>
          <a:p>
            <a:pPr algn="just">
              <a:defRPr/>
            </a:pPr>
            <a:endParaRPr lang="ru-RU" sz="2400" u="sng" dirty="0">
              <a:latin typeface="Franklin Gothic Book"/>
            </a:endParaRPr>
          </a:p>
          <a:p>
            <a:pPr algn="just">
              <a:defRPr/>
            </a:pPr>
            <a:endParaRPr lang="ru-RU" dirty="0">
              <a:latin typeface="Franklin Gothic Book"/>
            </a:endParaRPr>
          </a:p>
        </p:txBody>
      </p:sp>
      <p:pic>
        <p:nvPicPr>
          <p:cNvPr id="7170" name="Picture 2" descr="Что будет со стоимостью обучения и сессией в БГУ?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52736"/>
            <a:ext cx="4788024" cy="286231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172" name="AutoShape 4" descr="ОБ УНИВЕРСИТЕТЕ - Полоцкий государственный университет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73" name="Picture 5" descr="C:\Users\юля\Desktop\university-small-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980728"/>
            <a:ext cx="4427984" cy="261518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175" name="AutoShape 7" descr="Белорусская сельскохозяйственная академия — Википеди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177" name="AutoShape 9" descr="Белорусская сельскохозяйственная академия — Википеди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79" name="Picture 11" descr="БГСХА получила сертификаты о подтверждении государственной аккредитации |  MogilevNews | Новости Могилева и Могилевской области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581399"/>
            <a:ext cx="4932040" cy="32766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181" name="AutoShape 13" descr="Проходные баллы 2020 г. в ГрГМУ - Гродненский государственный медицинский  университет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82" name="Picture 14" descr="C:\Users\юля\Desktop\art_2156_orig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6016" y="3578754"/>
            <a:ext cx="4427984" cy="32792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1\AppData\Local\Temp\Rar$DIa0.655\Web_tiling_background.pn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2" descr="Картинки по запросу &quot;Беларусь• Экономика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Картинки по запросу &quot;Беларусь• Экономика&quot;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6" descr="Картинки по запросу &quot;Беларусь• Экономика&quot;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990" name="Rectangle 6"/>
          <p:cNvSpPr>
            <a:spLocks noChangeArrowheads="1"/>
          </p:cNvSpPr>
          <p:nvPr/>
        </p:nvSpPr>
        <p:spPr bwMode="auto">
          <a:xfrm>
            <a:off x="285720" y="25202"/>
            <a:ext cx="8429683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Национальное образование традиционно является одной из высших ценностей белорусского народа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AutoShape 2" descr="Образование, Беларусь | Belarus.by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10" descr="Образование, Беларусь | Belarus.by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2" name="Picture 4" descr="Школа Выходного Дня &quot;Исток&quot; в Стамбуле - Posts | Facebook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4986" y="800129"/>
            <a:ext cx="4214842" cy="249110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ᐈ Детский садик фон, фото детский сад фон | скачать на Depositphotos®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20" y="800128"/>
            <a:ext cx="3955325" cy="249110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AutoShape 8" descr="Американские университеты внедряют SpotterEDU — приложение для наблюдения  за студентами / Хабр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0" descr="Американские университеты внедряют SpotterEDU — приложение для наблюдения  за студентами / Хабр"/>
          <p:cNvSpPr>
            <a:spLocks noChangeAspect="1" noChangeArrowheads="1"/>
          </p:cNvSpPr>
          <p:nvPr/>
        </p:nvSpPr>
        <p:spPr bwMode="auto">
          <a:xfrm>
            <a:off x="1069975" y="769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9" name="Picture 11" descr="C:\Users\1.NS5\Desktop\5rck1cpwqyuv0vea5iopkwbc81a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457" y="3760311"/>
            <a:ext cx="3955843" cy="264156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1" name="Picture 13" descr="Магистранты из Тюмени имеют возможность получать стипендию в размере 10000  рублей | ВТюмене-ТССС.ру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4986" y="3779908"/>
            <a:ext cx="4214842" cy="262196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7871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1"/>
          <p:cNvSpPr txBox="1">
            <a:spLocks noChangeArrowheads="1"/>
          </p:cNvSpPr>
          <p:nvPr/>
        </p:nvSpPr>
        <p:spPr bwMode="auto">
          <a:xfrm>
            <a:off x="251520" y="0"/>
            <a:ext cx="8643937" cy="800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Национальная система образования РБ включает:</a:t>
            </a:r>
          </a:p>
          <a:p>
            <a:pPr>
              <a:defRPr/>
            </a:pPr>
            <a:r>
              <a:rPr lang="ru-RU" dirty="0">
                <a:latin typeface="Franklin Gothic Book"/>
              </a:rPr>
              <a:t> </a:t>
            </a:r>
          </a:p>
        </p:txBody>
      </p:sp>
      <p:sp>
        <p:nvSpPr>
          <p:cNvPr id="11267" name="TextBox 4"/>
          <p:cNvSpPr txBox="1">
            <a:spLocks noChangeArrowheads="1"/>
          </p:cNvSpPr>
          <p:nvPr/>
        </p:nvSpPr>
        <p:spPr bwMode="auto">
          <a:xfrm>
            <a:off x="1187624" y="620688"/>
            <a:ext cx="6336704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514350" indent="-514350">
              <a:buFont typeface="Wingdings" pitchFamily="2" charset="2"/>
              <a:buChar char="§"/>
            </a:pPr>
            <a:r>
              <a:rPr lang="ru-RU" sz="2000" u="sng" dirty="0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дошкольное образование</a:t>
            </a:r>
            <a:r>
              <a:rPr lang="ru-RU" sz="2000" dirty="0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;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Wingdings" pitchFamily="2" charset="2"/>
              <a:buChar char="§"/>
            </a:pPr>
            <a:r>
              <a:rPr lang="ru-RU" sz="2000" u="sng" dirty="0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общее среднее образование; </a:t>
            </a:r>
            <a:endParaRPr lang="ru-RU" sz="2000" u="sng" dirty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Wingdings" pitchFamily="2" charset="2"/>
              <a:buChar char="§"/>
            </a:pPr>
            <a:r>
              <a:rPr lang="ru-RU" sz="2000" u="sng" dirty="0" smtClean="0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профессионально-техническое </a:t>
            </a:r>
            <a:r>
              <a:rPr lang="ru-RU" sz="2000" u="sng" dirty="0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образование;</a:t>
            </a:r>
            <a:endParaRPr lang="ru-RU" sz="2000" u="sng" dirty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Wingdings" pitchFamily="2" charset="2"/>
              <a:buChar char="§"/>
            </a:pPr>
            <a:r>
              <a:rPr lang="ru-RU" sz="2000" u="sng" dirty="0"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среднее специальное образование; </a:t>
            </a:r>
            <a:endParaRPr lang="ru-RU" sz="2000" u="sng" dirty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Wingdings" pitchFamily="2" charset="2"/>
              <a:buChar char="§"/>
            </a:pPr>
            <a:r>
              <a:rPr lang="ru-RU" sz="2000" u="sng" dirty="0">
                <a:latin typeface="Times New Roman" pitchFamily="18" charset="0"/>
                <a:cs typeface="Times New Roman" pitchFamily="18" charset="0"/>
                <a:hlinkClick r:id="rId6" action="ppaction://hlinksldjump"/>
              </a:rPr>
              <a:t>высшее образование; </a:t>
            </a:r>
            <a:endParaRPr lang="ru-RU" sz="2000" u="sng" dirty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Wingdings" pitchFamily="2" charset="2"/>
              <a:buChar char="§"/>
            </a:pPr>
            <a:r>
              <a:rPr lang="ru-RU" sz="2000" u="sng" dirty="0" smtClean="0">
                <a:latin typeface="Times New Roman" pitchFamily="18" charset="0"/>
                <a:cs typeface="Times New Roman" pitchFamily="18" charset="0"/>
              </a:rPr>
              <a:t>послевузовское образование;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Wingdings" pitchFamily="2" charset="2"/>
              <a:buChar char="§"/>
            </a:pPr>
            <a:r>
              <a:rPr lang="ru-RU" sz="2000" u="sng" dirty="0" smtClean="0">
                <a:latin typeface="Times New Roman" pitchFamily="18" charset="0"/>
                <a:cs typeface="Times New Roman" pitchFamily="18" charset="0"/>
              </a:rPr>
              <a:t>дополнительное образование;</a:t>
            </a:r>
          </a:p>
          <a:p>
            <a:pPr marL="514350" indent="-514350">
              <a:buFont typeface="Wingdings" pitchFamily="2" charset="2"/>
              <a:buChar char="ü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дополнительное образование детей и молодежи;</a:t>
            </a:r>
          </a:p>
          <a:p>
            <a:pPr marL="514350" indent="-514350">
              <a:buFont typeface="Wingdings" pitchFamily="2" charset="2"/>
              <a:buChar char="ü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дополнительное образование взрослых.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3573016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республике на практике обеспечивается реализация принципа</a:t>
            </a:r>
          </a:p>
          <a:p>
            <a:pPr indent="457200"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«образование через всю жизнь».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Зачем учиться всю жизнь: разбираемся в смысле образования и самообразования  | Блог 4brain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4" r="7280"/>
          <a:stretch/>
        </p:blipFill>
        <p:spPr bwMode="auto">
          <a:xfrm>
            <a:off x="1619672" y="4398899"/>
            <a:ext cx="5688632" cy="2270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Box 3"/>
          <p:cNvSpPr txBox="1">
            <a:spLocks noChangeArrowheads="1"/>
          </p:cNvSpPr>
          <p:nvPr/>
        </p:nvSpPr>
        <p:spPr bwMode="auto">
          <a:xfrm>
            <a:off x="285750" y="357188"/>
            <a:ext cx="8715375" cy="1908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Дошкольное образование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defRPr/>
            </a:pPr>
            <a:endParaRPr lang="ru-RU" dirty="0">
              <a:solidFill>
                <a:schemeClr val="accent2">
                  <a:lumMod val="50000"/>
                </a:schemeClr>
              </a:solidFill>
              <a:latin typeface="Calibri" pitchFamily="34" charset="0"/>
              <a:cs typeface="Times New Roman" pitchFamily="18" charset="0"/>
            </a:endParaRPr>
          </a:p>
          <a:p>
            <a:pPr indent="457200" algn="just" eaLnBrk="0" hangingPunct="0"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стране функционирует 3763 учреждения дошкольного образования (ясли, ясли-сады, детские сады, санаторные ясли-сады и детские сады, специальные дошкольные учреждения, дошкольные центры развития ребенка, учебно-педагогических комплексов) для 425 тыс. воспитанников.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1" name="Рисунок 7" descr="Дошк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852936"/>
            <a:ext cx="4464496" cy="400506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2292" name="Рисунок 8" descr="дошколь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9" y="2852936"/>
            <a:ext cx="4499992" cy="400506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51520" y="188640"/>
            <a:ext cx="8892480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57200" algn="just"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современном мире не вызывает сомнений значение общего среднее образование, его эффективность вносит существенный вклад в процветание государства.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indent="457200">
              <a:defRPr/>
            </a:pPr>
            <a:endParaRPr lang="ru-RU" sz="1600" dirty="0">
              <a:latin typeface="Franklin Gothic Book"/>
            </a:endParaRPr>
          </a:p>
        </p:txBody>
      </p:sp>
      <p:pic>
        <p:nvPicPr>
          <p:cNvPr id="13314" name="Picture 2" descr="Управление по образованию Минского райисполком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08720"/>
            <a:ext cx="4860032" cy="30480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3318" name="AutoShape 6" descr="Нацпроекты: ищем идеи для успешного бизнеса - Лаборатория трендов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3320" name="Picture 8" descr="Сотрудники БЕЛКАРТ провели «Урок финансов» в школе №189 | Платежная система  БЕЛКАР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3789040"/>
            <a:ext cx="4427984" cy="306896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3322" name="Picture 10" descr="Белорусские школы получат около 10 тыс. экземпляров новой книги &amp;quot;Детям о  налогах&amp;quot;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833664"/>
            <a:ext cx="4860032" cy="30243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324" name="Picture 12" descr="Гимназия г.Ганцевичи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024" y="908719"/>
            <a:ext cx="4355976" cy="295232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1\AppData\Local\Temp\Rar$DIa0.194\Web_tiling_background.pn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 rot="10800000" flipV="1">
            <a:off x="178563" y="5218097"/>
            <a:ext cx="878687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Одарённая молодёжь – золотой фонд любого государства. Поддержка молодых людей, развитие их интеллектуальных и творческих способностей – предмет особого внимания в нашей республике. </a:t>
            </a:r>
            <a:endParaRPr lang="ru-RU" sz="2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9" name="Picture 3" descr="E:\ЧИРСКАЯ\На сайт Ворлд скиллс\Конкурсные дни\3LiWve_cW8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61775"/>
            <a:ext cx="4106060" cy="273630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9220" name="Picture 4" descr="E:\ЧИРСКАЯ\На сайт Ворлд скиллс\Конкурсные дни\4JpFaYVpLao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9145" y="157576"/>
            <a:ext cx="4142021" cy="266429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9222" name="Picture 6" descr="E:\ЧИРСКАЯ\На сайт Ворлд скиллс\Конкурсные дни\eS3XvMfKgSo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788949"/>
            <a:ext cx="4106060" cy="243822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9223" name="Picture 7" descr="E:\ЧИРСКАЯ\На сайт Ворлд скиллс\Конкурсные дни\E3kGEdfW3Eg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765065"/>
            <a:ext cx="4127265" cy="245758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902285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AutoShape 2" descr="Спецфонд Президента Беларуси поддержит 685 одаренных учащихся и студентов |  mpt.gov.b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796" name="AutoShape 4" descr="Спецфонд Президента Беларуси поддержит 685 одаренных учащихся и студентов |  mpt.gov.b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3797" name="Picture 5" descr="C:\Users\юля\Desktop\spetsialnyiy-fond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00809"/>
            <a:ext cx="9144000" cy="515719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TextBox 4"/>
          <p:cNvSpPr txBox="1"/>
          <p:nvPr/>
        </p:nvSpPr>
        <p:spPr>
          <a:xfrm>
            <a:off x="0" y="0"/>
            <a:ext cx="89644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25 лет назад был учрежден специальный фонд Президента по социальной поддержке одаренных учащихся и студентов, который стал основной площадкой для профессионального становления перспективных ребят.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XI Республиканский конкурс научно-технического творчества учащейся молодежи  «ТехноИнтеллект» – ПЕРЕНОСИТСЯ – Брестский областной центр туризма и  краеведения детей и молодеж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36712"/>
            <a:ext cx="4499992" cy="2088232"/>
          </a:xfrm>
          <a:prstGeom prst="rect">
            <a:avLst/>
          </a:prstGeom>
          <a:noFill/>
        </p:spPr>
      </p:pic>
      <p:pic>
        <p:nvPicPr>
          <p:cNvPr id="34820" name="Picture 4" descr="Учащиеся колледжа – победители областного конкурса «WorldSkills Belarus-2020»  |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924944"/>
            <a:ext cx="4572000" cy="1872208"/>
          </a:xfrm>
          <a:prstGeom prst="rect">
            <a:avLst/>
          </a:prstGeom>
          <a:noFill/>
        </p:spPr>
      </p:pic>
      <p:sp>
        <p:nvSpPr>
          <p:cNvPr id="34822" name="AutoShape 6" descr="Russia to host 45th WorldSkills Competition in 2019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4824" name="Picture 8" descr="Russia to host 45th WorldSkills Competition in 201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4698050"/>
            <a:ext cx="4572000" cy="2159950"/>
          </a:xfrm>
          <a:prstGeom prst="rect">
            <a:avLst/>
          </a:prstGeom>
          <a:noFill/>
        </p:spPr>
      </p:pic>
      <p:sp>
        <p:nvSpPr>
          <p:cNvPr id="34826" name="AutoShape 10" descr="Итоги заключительного этапа XVII Республиканского слета изобретателей и  рационализаторов–учащихся и работников учреждений образования –  Национальный детский технопарк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4828" name="AutoShape 12" descr="Итоги заключительного этапа XVII Республиканского слета изобретателей и  рационализаторов–учащихся и работников учреждений образования –  Национальный детский технопарк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4829" name="Picture 13" descr="C:\Users\юля\Desktop\слет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625752"/>
            <a:ext cx="4644008" cy="2232248"/>
          </a:xfrm>
          <a:prstGeom prst="rect">
            <a:avLst/>
          </a:prstGeom>
          <a:noFill/>
        </p:spPr>
      </p:pic>
      <p:pic>
        <p:nvPicPr>
          <p:cNvPr id="34831" name="Picture 15" descr="Фестиваль Красоты «Невские Берега» - 201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99992" y="2636912"/>
            <a:ext cx="4644008" cy="2448272"/>
          </a:xfrm>
          <a:prstGeom prst="rect">
            <a:avLst/>
          </a:prstGeom>
          <a:noFill/>
        </p:spPr>
      </p:pic>
      <p:sp>
        <p:nvSpPr>
          <p:cNvPr id="34833" name="AutoShape 17" descr="Конкурс научно-технического творчества учащихся Союзного государства «Таланты  XXI века» – Автономная некоммерческая организация по работе с талантливыми  и одарёнными детьми «ИНСАЙТ»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4834" name="Picture 18" descr="C:\Users\юля\Desktop\Без названия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499992" y="836712"/>
            <a:ext cx="4644008" cy="2132856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0" y="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Учащиеся стали победителями следующих республиканских и международных соревнований: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1"/>
          <p:cNvSpPr txBox="1">
            <a:spLocks noChangeArrowheads="1"/>
          </p:cNvSpPr>
          <p:nvPr/>
        </p:nvSpPr>
        <p:spPr bwMode="auto">
          <a:xfrm>
            <a:off x="0" y="0"/>
            <a:ext cx="9144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57200" algn="just"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Сегодня дополнительное образование детей и молодежи – одна из важных составляющих образовательного пространства общества, которое позволяет формировать ценности, мировоззрение, гражданскую идентичность подрастающего поколения, мотивировать их в профессиональном самоопределении.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292" name="AutoShape 4" descr="Министерство просвещения считает дополнительное образование детей драйвером  перемен российской образовательной системы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295" name="AutoShape 7" descr="Дополнительное образование | Департамент образовани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299" name="Picture 11" descr="В Бресте проведут неделю учреждений дополнительного образования детей и  молодеж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37509" y="3970444"/>
            <a:ext cx="4264386" cy="26876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0" name="Picture 2" descr="https://encrypted-tbn0.gstatic.com/images?q=tbn:ANd9GcQeltEkTeFScbTt0jbuefHcI-A9Fajifft3Ng&amp;usqp=CA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1135339"/>
            <a:ext cx="3984377" cy="25462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Объединение по интересам «Кулинар» — одно из самых популярных у учащиеся Климовичского ГПЛ №14. Фото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7509" y="1200329"/>
            <a:ext cx="4264386" cy="248121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sun9-10.userapi.com/impg/BM9cBhRCwIu1FV1m17JG5jQz3b5Cwt1Tj0DrgA/TOdlLr82PnA.jpg?size=2560x1810&amp;quality=96&amp;sign=4f7e62fc223cc689e2c28fee829f46bb&amp;type=album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66"/>
          <a:stretch/>
        </p:blipFill>
        <p:spPr bwMode="auto">
          <a:xfrm>
            <a:off x="175025" y="3970444"/>
            <a:ext cx="3964927" cy="26876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323</TotalTime>
  <Words>256</Words>
  <Application>Microsoft Office PowerPoint</Application>
  <PresentationFormat>Экран (4:3)</PresentationFormat>
  <Paragraphs>30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Трек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степанович</cp:lastModifiedBy>
  <cp:revision>21</cp:revision>
  <dcterms:created xsi:type="dcterms:W3CDTF">2009-11-16T13:16:18Z</dcterms:created>
  <dcterms:modified xsi:type="dcterms:W3CDTF">2021-09-21T08:10:06Z</dcterms:modified>
</cp:coreProperties>
</file>