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0"/>
  </p:handoutMasterIdLst>
  <p:sldIdLst>
    <p:sldId id="256" r:id="rId2"/>
    <p:sldId id="257" r:id="rId3"/>
    <p:sldId id="261" r:id="rId4"/>
    <p:sldId id="265" r:id="rId5"/>
    <p:sldId id="266" r:id="rId6"/>
    <p:sldId id="267" r:id="rId7"/>
    <p:sldId id="268" r:id="rId8"/>
    <p:sldId id="269" r:id="rId9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2319"/>
    <a:srgbClr val="173A8D"/>
    <a:srgbClr val="003374"/>
    <a:srgbClr val="C9A093"/>
    <a:srgbClr val="F1F1F1"/>
    <a:srgbClr val="385592"/>
    <a:srgbClr val="3A5896"/>
    <a:srgbClr val="1D3C7A"/>
    <a:srgbClr val="21396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7" d="100"/>
          <a:sy n="97" d="100"/>
        </p:scale>
        <p:origin x="-1321" y="-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906" y="1"/>
            <a:ext cx="7839635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140822" y="1007166"/>
            <a:ext cx="7062273" cy="38961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3323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О работе первичной профсоюзной организации обучающихся учреждения образования Гродненский государственный университет имени Янки Купалы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33231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93102" y="5831457"/>
            <a:ext cx="39508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«Материалы ЕДИ, ноябрь 2023 г.»</a:t>
            </a:r>
          </a:p>
          <a:p>
            <a:pPr algn="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Подготовлено Профкомом обучающихся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ГрГУ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им. Я. Купалы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412767" y="3972833"/>
            <a:ext cx="7731233" cy="2060526"/>
          </a:xfrm>
          <a:prstGeom prst="roundRect">
            <a:avLst/>
          </a:prstGeom>
          <a:ln>
            <a:solidFill>
              <a:schemeClr val="bg1"/>
            </a:solidFill>
          </a:ln>
          <a:effectLst>
            <a:outerShdw blurRad="266700" dist="127000" dir="4320000" sx="103000" sy="103000" algn="tl" rotWithShape="0">
              <a:prstClr val="black">
                <a:alpha val="29000"/>
              </a:prstClr>
            </a:outerShdw>
            <a:softEdge rad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12767" y="1802854"/>
            <a:ext cx="7731233" cy="1599468"/>
          </a:xfrm>
          <a:prstGeom prst="roundRect">
            <a:avLst/>
          </a:prstGeom>
          <a:ln>
            <a:solidFill>
              <a:schemeClr val="bg1"/>
            </a:solidFill>
          </a:ln>
          <a:effectLst>
            <a:outerShdw blurRad="266700" dist="127000" dir="4320000" sx="103000" sy="103000" algn="tl" rotWithShape="0">
              <a:prstClr val="black">
                <a:alpha val="29000"/>
              </a:prstClr>
            </a:outerShdw>
            <a:softEdge rad="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16780" y="265401"/>
            <a:ext cx="7839635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Что такое профсоюз?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630" y="227093"/>
            <a:ext cx="7839635" cy="1337732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Что такое профсоюз?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50285" y="1841162"/>
            <a:ext cx="7330213" cy="4711234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Book Antiqua" panose="02040602050305030304" pitchFamily="18" charset="0"/>
              </a:rPr>
              <a:t>Это общественная организация, которая согласно Уставу призвана защищать трудовые и социально-экономические права и законные интересы её членов.</a:t>
            </a:r>
          </a:p>
          <a:p>
            <a:pPr marL="0" indent="0" algn="just">
              <a:buNone/>
            </a:pPr>
            <a:endParaRPr lang="en-US" dirty="0">
              <a:latin typeface="Book Antiqua" panose="0204060205030503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Book Antiqua" panose="02040602050305030304" pitchFamily="18" charset="0"/>
              </a:rPr>
              <a:t>Если мы говорим об обучающихся, то здесь речь идет о тех социально-экономических правах, которые возникают в рамках образовательного процесса.</a:t>
            </a:r>
          </a:p>
        </p:txBody>
      </p:sp>
    </p:spTree>
    <p:extLst>
      <p:ext uri="{BB962C8B-B14F-4D97-AF65-F5344CB8AC3E}">
        <p14:creationId xmlns:p14="http://schemas.microsoft.com/office/powerpoint/2010/main" val="162437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448" y="322218"/>
            <a:ext cx="8788255" cy="13377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ook Antiqua" panose="02040602050305030304" pitchFamily="18" charset="0"/>
              </a:rPr>
              <a:t>Основные направления деятельности профсоюзной организации обучающихся: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-95794" y="1659950"/>
            <a:ext cx="9239794" cy="4711234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3812" y="1855304"/>
            <a:ext cx="7869891" cy="4865917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2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защита социально-экономических прав и интересов обучающихся; </a:t>
            </a:r>
          </a:p>
          <a:p>
            <a:pPr algn="just"/>
            <a:r>
              <a:rPr lang="ru-RU" sz="2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социальное обеспечение;</a:t>
            </a: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выполнения решений и постановлений конференции и вышестоящих профсоюзных органов; </a:t>
            </a:r>
            <a:endParaRPr lang="en-US" sz="2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интересы членов профсоюзной организации университета перед администрацией; </a:t>
            </a:r>
            <a:endParaRPr lang="en-US" sz="2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участвует в реализации программ, проводимых профсоюзным комитетом и вышестоящими профсоюзными органами; </a:t>
            </a:r>
            <a:endParaRPr lang="en-US" sz="2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организует работу с цеховыми профсоюзными организациями факультетов; </a:t>
            </a:r>
            <a:endParaRPr lang="en-US" sz="2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организует прием в члены Профсоюза; </a:t>
            </a:r>
            <a:endParaRPr lang="en-US" sz="2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информирует обучающихся о деятельности цеховых комитетов факультетов, профсоюзного комитета; </a:t>
            </a:r>
            <a:endParaRPr lang="en-US" sz="2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организует оздоровительные, спортивно-массовые и культурно-просветительские мероприятия для членов Профсоюза.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686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459" y="127997"/>
            <a:ext cx="8413376" cy="13377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ook Antiqua" panose="02040602050305030304" pitchFamily="18" charset="0"/>
              </a:rPr>
              <a:t>Зачем нужен профсоюз студентам?</a:t>
            </a:r>
            <a:br>
              <a:rPr lang="ru-RU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ook Antiqua" panose="02040602050305030304" pitchFamily="18" charset="0"/>
              </a:rPr>
            </a:br>
            <a:r>
              <a:rPr lang="ru-RU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ook Antiqua" panose="02040602050305030304" pitchFamily="18" charset="0"/>
              </a:rPr>
              <a:t>Он даёт  следующие возможности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9863" y="2072640"/>
            <a:ext cx="8064138" cy="3666310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8944" y="2146766"/>
            <a:ext cx="7869891" cy="4711234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Book Antiqua" panose="02040602050305030304" pitchFamily="18" charset="0"/>
              </a:rPr>
              <a:t>1. Возможность защитить свои права</a:t>
            </a:r>
          </a:p>
          <a:p>
            <a:pPr marL="0" indent="0">
              <a:buNone/>
            </a:pPr>
            <a:r>
              <a:rPr lang="ru-RU" dirty="0">
                <a:latin typeface="Book Antiqua" panose="02040602050305030304" pitchFamily="18" charset="0"/>
              </a:rPr>
              <a:t>2. Возможность получать материальную поддержку</a:t>
            </a:r>
            <a:br>
              <a:rPr lang="ru-RU" dirty="0">
                <a:latin typeface="Book Antiqua" panose="02040602050305030304" pitchFamily="18" charset="0"/>
              </a:rPr>
            </a:br>
            <a:r>
              <a:rPr lang="ru-RU" dirty="0">
                <a:latin typeface="Book Antiqua" panose="02040602050305030304" pitchFamily="18" charset="0"/>
              </a:rPr>
              <a:t>3. Возможность пользоваться льготами</a:t>
            </a:r>
          </a:p>
          <a:p>
            <a:pPr marL="0" indent="0">
              <a:buNone/>
            </a:pPr>
            <a:r>
              <a:rPr lang="ru-RU" dirty="0">
                <a:latin typeface="Book Antiqua" panose="02040602050305030304" pitchFamily="18" charset="0"/>
              </a:rPr>
              <a:t>4. Возможность развить организаторские способности</a:t>
            </a:r>
          </a:p>
          <a:p>
            <a:pPr marL="0" indent="0">
              <a:buNone/>
            </a:pPr>
            <a:r>
              <a:rPr lang="ru-RU" dirty="0">
                <a:latin typeface="Book Antiqua" panose="02040602050305030304" pitchFamily="18" charset="0"/>
              </a:rPr>
              <a:t>5. Возможность развить свой творческий потенциал</a:t>
            </a:r>
          </a:p>
        </p:txBody>
      </p:sp>
    </p:spTree>
    <p:extLst>
      <p:ext uri="{BB962C8B-B14F-4D97-AF65-F5344CB8AC3E}">
        <p14:creationId xmlns:p14="http://schemas.microsoft.com/office/powerpoint/2010/main" val="162540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55" y="127997"/>
            <a:ext cx="7839635" cy="13377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ook Antiqua" panose="02040602050305030304" pitchFamily="18" charset="0"/>
              </a:rPr>
              <a:t>Каковы основные направления деятельности нашей </a:t>
            </a:r>
            <a:r>
              <a:rPr lang="ru-RU" b="1" dirty="0" err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ook Antiqua" panose="02040602050305030304" pitchFamily="18" charset="0"/>
              </a:rPr>
              <a:t>первички</a:t>
            </a:r>
            <a:r>
              <a:rPr lang="ru-RU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ook Antiqua" panose="02040602050305030304" pitchFamily="18" charset="0"/>
              </a:rPr>
              <a:t>?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8296" y="1325217"/>
            <a:ext cx="8865704" cy="4851746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7013" y="1465729"/>
            <a:ext cx="7869891" cy="471123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>
                <a:latin typeface="Book Antiqua" panose="02040602050305030304" pitchFamily="18" charset="0"/>
              </a:rPr>
              <a:t>Социально-правовое направление. В рамках него мы:</a:t>
            </a:r>
          </a:p>
          <a:p>
            <a:pPr marL="0" indent="0" algn="just">
              <a:buNone/>
            </a:pPr>
            <a:r>
              <a:rPr lang="ru-RU" dirty="0">
                <a:latin typeface="Book Antiqua" panose="02040602050305030304" pitchFamily="18" charset="0"/>
              </a:rPr>
              <a:t>1. Занимаемся разработкой и доработкой локальных НПА, которые так или иначе затрагивают интересы студентов.</a:t>
            </a:r>
          </a:p>
          <a:p>
            <a:pPr marL="0" indent="0" algn="just">
              <a:buNone/>
            </a:pPr>
            <a:r>
              <a:rPr lang="ru-RU" dirty="0">
                <a:latin typeface="Book Antiqua" panose="02040602050305030304" pitchFamily="18" charset="0"/>
              </a:rPr>
              <a:t>2. Следим за выполнением НПА, которые затрагивают учебно-воспитательный процесс, быт и досуг студентов.</a:t>
            </a:r>
          </a:p>
          <a:p>
            <a:pPr marL="0" indent="0" algn="just">
              <a:buNone/>
            </a:pPr>
            <a:r>
              <a:rPr lang="ru-RU" dirty="0">
                <a:latin typeface="Book Antiqua" panose="02040602050305030304" pitchFamily="18" charset="0"/>
              </a:rPr>
              <a:t>3. Участвуем в работе всех комиссий и советов, которые так или иначе затрагивают интересы обучающихся.</a:t>
            </a:r>
          </a:p>
        </p:txBody>
      </p:sp>
    </p:spTree>
    <p:extLst>
      <p:ext uri="{BB962C8B-B14F-4D97-AF65-F5344CB8AC3E}">
        <p14:creationId xmlns:p14="http://schemas.microsoft.com/office/powerpoint/2010/main" val="115205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906" y="1"/>
            <a:ext cx="8215128" cy="1337732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ook Antiqua" panose="02040602050305030304" pitchFamily="18" charset="0"/>
              </a:rPr>
              <a:t>Информационное направление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90330" y="1312523"/>
            <a:ext cx="8653670" cy="2380827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36914" y="4232366"/>
            <a:ext cx="7707086" cy="1637211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6250" y="1337733"/>
            <a:ext cx="7297783" cy="4711234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Book Antiqua" panose="02040602050305030304" pitchFamily="18" charset="0"/>
              </a:rPr>
              <a:t>Мы занимаемся информированием, разъяснением тех НПА, которые затрагивают интересы студентов. </a:t>
            </a:r>
            <a:br>
              <a:rPr lang="ru-RU" dirty="0">
                <a:latin typeface="Book Antiqua" panose="02040602050305030304" pitchFamily="18" charset="0"/>
              </a:rPr>
            </a:br>
            <a:r>
              <a:rPr lang="ru-RU" dirty="0">
                <a:latin typeface="Book Antiqua" panose="02040602050305030304" pitchFamily="18" charset="0"/>
              </a:rPr>
              <a:t>В данном направлении мы используем социальные сети, мессенджеры, общаемся со студентами. </a:t>
            </a:r>
          </a:p>
          <a:p>
            <a:pPr marL="0" indent="0" algn="just">
              <a:buNone/>
            </a:pPr>
            <a:endParaRPr lang="ru-RU" b="1" dirty="0">
              <a:latin typeface="Book Antiqua" panose="02040602050305030304" pitchFamily="18" charset="0"/>
            </a:endParaRPr>
          </a:p>
          <a:p>
            <a:pPr marL="0" indent="0" algn="just">
              <a:buNone/>
            </a:pPr>
            <a:r>
              <a:rPr lang="ru-RU" b="1" dirty="0">
                <a:latin typeface="Book Antiqua" panose="02040602050305030304" pitchFamily="18" charset="0"/>
              </a:rPr>
              <a:t>Наша задача: </a:t>
            </a:r>
            <a:r>
              <a:rPr lang="ru-RU" dirty="0">
                <a:latin typeface="Book Antiqua" panose="02040602050305030304" pitchFamily="18" charset="0"/>
              </a:rPr>
              <a:t>донести, разъяснить, показать, сделать нужную ссылку или отсылку к конкретному пункту локального НПА. </a:t>
            </a:r>
          </a:p>
        </p:txBody>
      </p:sp>
    </p:spTree>
    <p:extLst>
      <p:ext uri="{BB962C8B-B14F-4D97-AF65-F5344CB8AC3E}">
        <p14:creationId xmlns:p14="http://schemas.microsoft.com/office/powerpoint/2010/main" val="3696754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906" y="1"/>
            <a:ext cx="8232545" cy="133773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ook Antiqua" panose="02040602050305030304" pitchFamily="18" charset="0"/>
              </a:rPr>
              <a:t>Не менее важные направления: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28650" y="2447110"/>
            <a:ext cx="8117785" cy="1497874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32114" y="2447110"/>
            <a:ext cx="7383236" cy="4711234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Book Antiqua" panose="02040602050305030304" pitchFamily="18" charset="0"/>
              </a:rPr>
              <a:t>1. Спортивно-оздоровительное </a:t>
            </a:r>
          </a:p>
          <a:p>
            <a:pPr marL="0" indent="0" algn="just">
              <a:buNone/>
            </a:pPr>
            <a:r>
              <a:rPr lang="ru-RU" dirty="0">
                <a:latin typeface="Book Antiqua" panose="02040602050305030304" pitchFamily="18" charset="0"/>
              </a:rPr>
              <a:t>2. Культурно-массовое</a:t>
            </a:r>
          </a:p>
          <a:p>
            <a:pPr marL="0" indent="0" algn="just">
              <a:buNone/>
            </a:pPr>
            <a:r>
              <a:rPr lang="ru-RU" dirty="0">
                <a:latin typeface="Book Antiqua" panose="02040602050305030304" pitchFamily="18" charset="0"/>
              </a:rPr>
              <a:t>3. Туристическая деятельность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5584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906" y="0"/>
            <a:ext cx="8485094" cy="6857999"/>
          </a:xfrm>
        </p:spPr>
        <p:txBody>
          <a:bodyPr>
            <a:normAutofit/>
          </a:bodyPr>
          <a:lstStyle/>
          <a:p>
            <a:endParaRPr lang="ru-RU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98713" y="2447110"/>
            <a:ext cx="7010400" cy="1497874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32114" y="2447110"/>
            <a:ext cx="7383236" cy="471123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r>
              <a:rPr lang="ru-RU" dirty="0"/>
              <a:t>               БЛАГОДАРИМ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00460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1050</TotalTime>
  <Words>285</Words>
  <Application>Microsoft Office PowerPoint</Application>
  <PresentationFormat>Экран (4:3)</PresentationFormat>
  <Paragraphs>38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Office Theme</vt:lpstr>
      <vt:lpstr>Презентация PowerPoint</vt:lpstr>
      <vt:lpstr>Что такое профсоюз?</vt:lpstr>
      <vt:lpstr>Основные направления деятельности профсоюзной организации обучающихся: </vt:lpstr>
      <vt:lpstr>Зачем нужен профсоюз студентам? Он даёт  следующие возможности</vt:lpstr>
      <vt:lpstr>Каковы основные направления деятельности нашей первички?</vt:lpstr>
      <vt:lpstr>Информационное направление</vt:lpstr>
      <vt:lpstr>Не менее важные направления: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СКЕРСЬ МАРИЯ АНТОНОВНА</cp:lastModifiedBy>
  <cp:revision>86</cp:revision>
  <cp:lastPrinted>2023-04-10T10:05:31Z</cp:lastPrinted>
  <dcterms:created xsi:type="dcterms:W3CDTF">2016-11-18T14:12:19Z</dcterms:created>
  <dcterms:modified xsi:type="dcterms:W3CDTF">2023-11-15T06:55:50Z</dcterms:modified>
</cp:coreProperties>
</file>