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96" r:id="rId3"/>
    <p:sldId id="416" r:id="rId4"/>
    <p:sldId id="417" r:id="rId5"/>
    <p:sldId id="419" r:id="rId6"/>
    <p:sldId id="414" r:id="rId7"/>
    <p:sldId id="439" r:id="rId8"/>
    <p:sldId id="438" r:id="rId9"/>
    <p:sldId id="441" r:id="rId10"/>
    <p:sldId id="443" r:id="rId11"/>
    <p:sldId id="445" r:id="rId12"/>
    <p:sldId id="423" r:id="rId13"/>
    <p:sldId id="422" r:id="rId14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УДОРОВА ЛЮДМИЛА ВЯЧЕСЛАВОВНА" initials="ДЛВ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E2E8"/>
    <a:srgbClr val="243F5F"/>
    <a:srgbClr val="121F30"/>
    <a:srgbClr val="1E314C"/>
    <a:srgbClr val="1A2D46"/>
    <a:srgbClr val="000000"/>
    <a:srgbClr val="800000"/>
    <a:srgbClr val="286A7C"/>
    <a:srgbClr val="4B6F9B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53" autoAdjust="0"/>
  </p:normalViewPr>
  <p:slideViewPr>
    <p:cSldViewPr>
      <p:cViewPr varScale="1">
        <p:scale>
          <a:sx n="118" d="100"/>
          <a:sy n="118" d="100"/>
        </p:scale>
        <p:origin x="-729" y="-69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3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D56AF-8A25-430D-823B-DDF524D976E8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5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8165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9AE4D9-D29A-40B4-91AB-64F619A325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479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30A18-1698-4F21-AB8E-842108A06DE0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D3F6A2-EE62-4A14-A887-259A5458C7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7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412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729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498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51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224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73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87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79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648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26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643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02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60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21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45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27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4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220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3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41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1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25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2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10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DFDB1-BF0C-4C1B-B701-2A6903893F67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2C21F-017C-44BA-A568-9E6962CA20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8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-16596"/>
            <a:ext cx="9149355" cy="5155667"/>
            <a:chOff x="-5354" y="0"/>
            <a:chExt cx="9149355" cy="5155667"/>
          </a:xfrm>
        </p:grpSpPr>
        <p:sp>
          <p:nvSpPr>
            <p:cNvPr id="8" name="Параллелограмм 7"/>
            <p:cNvSpPr/>
            <p:nvPr/>
          </p:nvSpPr>
          <p:spPr>
            <a:xfrm>
              <a:off x="1729145" y="1"/>
              <a:ext cx="5651167" cy="5143500"/>
            </a:xfrm>
            <a:prstGeom prst="parallelogram">
              <a:avLst>
                <a:gd name="adj" fmla="val 36850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265"/>
            <a:stretch/>
          </p:blipFill>
          <p:spPr bwMode="auto">
            <a:xfrm>
              <a:off x="5148064" y="0"/>
              <a:ext cx="3097213" cy="4371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93" r="22103"/>
            <a:stretch/>
          </p:blipFill>
          <p:spPr bwMode="auto">
            <a:xfrm>
              <a:off x="6731371" y="0"/>
              <a:ext cx="2412629" cy="39929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604"/>
            <a:stretch/>
          </p:blipFill>
          <p:spPr bwMode="auto">
            <a:xfrm>
              <a:off x="-5354" y="0"/>
              <a:ext cx="5164137" cy="32890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099"/>
            <a:stretch/>
          </p:blipFill>
          <p:spPr bwMode="auto">
            <a:xfrm>
              <a:off x="584200" y="0"/>
              <a:ext cx="3987800" cy="49625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Параллелограмм 12"/>
            <p:cNvSpPr/>
            <p:nvPr/>
          </p:nvSpPr>
          <p:spPr>
            <a:xfrm rot="16200000" flipH="1">
              <a:off x="251633" y="1617835"/>
              <a:ext cx="2258688" cy="2422615"/>
            </a:xfrm>
            <a:prstGeom prst="parallelogram">
              <a:avLst>
                <a:gd name="adj" fmla="val 55795"/>
              </a:avLst>
            </a:prstGeom>
            <a:gradFill flip="none" rotWithShape="1">
              <a:gsLst>
                <a:gs pos="45000">
                  <a:schemeClr val="bg1">
                    <a:alpha val="42000"/>
                  </a:schemeClr>
                </a:gs>
                <a:gs pos="0">
                  <a:schemeClr val="bg1">
                    <a:alpha val="0"/>
                  </a:schemeClr>
                </a:gs>
                <a:gs pos="99000">
                  <a:srgbClr val="3E4460"/>
                </a:gs>
              </a:gsLst>
              <a:lin ang="16200000" scaled="1"/>
              <a:tileRect/>
            </a:gra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715936" y="1710585"/>
              <a:ext cx="5155665" cy="1734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27"/>
            <a:stretch/>
          </p:blipFill>
          <p:spPr bwMode="auto">
            <a:xfrm>
              <a:off x="-5354" y="1923678"/>
              <a:ext cx="1924394" cy="1725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990" r="61655"/>
            <a:stretch/>
          </p:blipFill>
          <p:spPr bwMode="auto">
            <a:xfrm>
              <a:off x="7956377" y="0"/>
              <a:ext cx="1187624" cy="3756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4352431" y="1139581"/>
            <a:ext cx="4484559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hangingPunct="0">
              <a:lnSpc>
                <a:spcPct val="80000"/>
              </a:lnSpc>
              <a:defRPr/>
            </a:pPr>
            <a:r>
              <a:rPr lang="ru-RU" sz="3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Impact" pitchFamily="34" charset="0"/>
              </a:rPr>
              <a:t>Об итогах подведения рейтинга студентов и задачах по его совершенствованию</a:t>
            </a:r>
            <a:endParaRPr lang="en-US" sz="3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1"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Impac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32040" y="3739802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«Материалы ЕДИ, октябрь 2023 г.»</a:t>
            </a:r>
          </a:p>
          <a:p>
            <a:r>
              <a:rPr lang="ru-RU" dirty="0" smtClean="0"/>
              <a:t>Подготовлено Центром развития карьеры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1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3841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64135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3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284079" y="-116813"/>
            <a:ext cx="6736084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Возникшие проблемы: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6998" y="627534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Членство в СНО учитывалось в соответствии с представленным списком.</a:t>
            </a:r>
          </a:p>
          <a:p>
            <a:pPr marL="1431925" algn="just"/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Учитывать членство в СНО в течение не менее 6 месяцев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9895" y="934539"/>
            <a:ext cx="413793" cy="3933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82004" y="1219100"/>
            <a:ext cx="86619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п. 1.1.2 «Участие в олимпиадах по учебным предметам, художественно-творческих состязаниях и конкурсах профессионального мастерства» вносились различные интернет-олимпиады.</a:t>
            </a:r>
          </a:p>
          <a:p>
            <a:pPr marL="1254125"/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Учитывать, что в критериях оценки учебной деятельности указано, что баллы начисляются «за каждое достижение (грамота, диплом и др.), подтверждающее результативное участие (победитель, призёр) в олимпиаде или конкурсе, включённом в реестр республиканских и международных состязаний высокого уровня среди студенческой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молодёжи».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6759" y="2355726"/>
            <a:ext cx="576064" cy="5475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5340" y="3522397"/>
            <a:ext cx="82482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пропусков занятий, информация о которых автоматически формируется из </a:t>
            </a:r>
            <a:r>
              <a:rPr lang="be-BY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АСУ «Ун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иверситет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подсистемы «Деканат», позже подтверждались студентами как пропуски по уважительным причинам со ссылками на распоряжения деканов факультета.</a:t>
            </a:r>
          </a:p>
          <a:p>
            <a:pPr marL="1431925"/>
            <a:r>
              <a:rPr lang="be-BY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Факу</a:t>
            </a:r>
            <a:r>
              <a:rPr lang="ru-RU" sz="16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льтетам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организовать работу по верификации пропусков согласно издаваемым распоряжениям.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6759" y="4318022"/>
            <a:ext cx="576064" cy="54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8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64135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3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284079" y="-116813"/>
            <a:ext cx="6736084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Возникшие проблемы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3904" y="696534"/>
            <a:ext cx="86843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При предоставлении скидок и переводе в бюджет учитывался факт наличия рейтингового индекса А и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выборочные критерии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рейтинга в соответствии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утвержденными критериями высоких показателей научно-исследовательской и инновационной деятельности студентов, общественной деятельности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431925"/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Указать в критериях рейтинга в личном кабинете студента (например, отметив *), какие именно критерии относятся к высоким показателям для предоставления скидок и перевода в бюджет.</a:t>
            </a:r>
          </a:p>
          <a:p>
            <a:pPr marL="1431925"/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Дополнительно учитывать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только достижения студентов выпускных курсов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за период с 1 июня по 20 августа.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1640" y="1923678"/>
            <a:ext cx="576064" cy="5475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69777" y="3004858"/>
            <a:ext cx="855261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маю месяцу студенты забывают, в каких мероприятиях они участвовали.</a:t>
            </a:r>
          </a:p>
          <a:p>
            <a:pPr marL="1431925"/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Предоставить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студентам не позднее 1 ноября возможность внесения данных в течение учебного года.</a:t>
            </a:r>
          </a:p>
          <a:p>
            <a:pPr marL="1431925"/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431925"/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Кураторам учебных групп, заместителям деканов вносить информацию по факту участия студентов в мероприятиях (не реже 1 раза в месяц) с указанием приказов об участии.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3403" y="3380598"/>
            <a:ext cx="576064" cy="54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134761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4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407917" y="93133"/>
            <a:ext cx="6736084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План </a:t>
            </a:r>
            <a:r>
              <a:rPr lang="ru-RU" sz="2800" dirty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мероприятий по подведению итогов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рейтинга 2023-2024 уч. года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63694"/>
              </p:ext>
            </p:extLst>
          </p:nvPr>
        </p:nvGraphicFramePr>
        <p:xfrm>
          <a:off x="215515" y="990678"/>
          <a:ext cx="8712967" cy="37306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="" xmlns:a16="http://schemas.microsoft.com/office/drawing/2014/main" val="1345217209"/>
                    </a:ext>
                  </a:extLst>
                </a:gridCol>
                <a:gridCol w="1044117">
                  <a:extLst>
                    <a:ext uri="{9D8B030D-6E8A-4147-A177-3AD203B41FA5}">
                      <a16:colId xmlns="" xmlns:a16="http://schemas.microsoft.com/office/drawing/2014/main" val="1666671627"/>
                    </a:ext>
                  </a:extLst>
                </a:gridCol>
                <a:gridCol w="3780419">
                  <a:extLst>
                    <a:ext uri="{9D8B030D-6E8A-4147-A177-3AD203B41FA5}">
                      <a16:colId xmlns="" xmlns:a16="http://schemas.microsoft.com/office/drawing/2014/main" val="1507952165"/>
                    </a:ext>
                  </a:extLst>
                </a:gridCol>
                <a:gridCol w="3384375">
                  <a:extLst>
                    <a:ext uri="{9D8B030D-6E8A-4147-A177-3AD203B41FA5}">
                      <a16:colId xmlns="" xmlns:a16="http://schemas.microsoft.com/office/drawing/2014/main" val="1364390331"/>
                    </a:ext>
                  </a:extLst>
                </a:gridCol>
              </a:tblGrid>
              <a:tr h="161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работы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Исполнители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2036081"/>
                  </a:ext>
                </a:extLst>
              </a:tr>
              <a:tr h="61715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E314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 </a:t>
                      </a:r>
                      <a:r>
                        <a:rPr lang="ru-RU" sz="1400" dirty="0" smtClean="0">
                          <a:effectLst/>
                        </a:rPr>
                        <a:t>31.05.2024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Автоматическое формирование данных из подсистем АСУ «Университет»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Структурные подразделения, формирующие электронные базы подсистем АСУ «Университет»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extLst>
                  <a:ext uri="{0D108BD9-81ED-4DB2-BD59-A6C34878D82A}">
                    <a16:rowId xmlns="" xmlns:a16="http://schemas.microsoft.com/office/drawing/2014/main" val="4239681387"/>
                  </a:ext>
                </a:extLst>
              </a:tr>
              <a:tr h="6464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Внесение информации по критериям рейтинга в раздел «Рейтинг» на образовательном портале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Студенты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extLst>
                  <a:ext uri="{0D108BD9-81ED-4DB2-BD59-A6C34878D82A}">
                    <a16:rowId xmlns="" xmlns:a16="http://schemas.microsoft.com/office/drawing/2014/main" val="2578740834"/>
                  </a:ext>
                </a:extLst>
              </a:tr>
              <a:tr h="626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Внесение информации по критериям рейтинга на сайте «</a:t>
                      </a:r>
                      <a:r>
                        <a:rPr lang="ru-RU" sz="1400" dirty="0" err="1">
                          <a:effectLst/>
                        </a:rPr>
                        <a:t>Интранет</a:t>
                      </a:r>
                      <a:r>
                        <a:rPr lang="ru-RU" sz="1400" dirty="0">
                          <a:effectLst/>
                        </a:rPr>
                        <a:t>» (intra.grsu.by)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Кураторы учебных групп, заместители деканов в соответствии с курируемыми направлениями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extLst>
                  <a:ext uri="{0D108BD9-81ED-4DB2-BD59-A6C34878D82A}">
                    <a16:rowId xmlns="" xmlns:a16="http://schemas.microsoft.com/office/drawing/2014/main" val="2535661779"/>
                  </a:ext>
                </a:extLst>
              </a:tr>
              <a:tr h="2746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E314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До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20.06.2024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Внесение и верификация данных </a:t>
                      </a:r>
                      <a:r>
                        <a:rPr lang="ru-RU" sz="1400" dirty="0" smtClean="0">
                          <a:effectLst/>
                        </a:rPr>
                        <a:t>экспертами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Работники, назначенные экспертами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</a:tr>
              <a:tr h="43204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E314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Информирование студентов о предварительных результатах рейтинга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Информационно-аналитический центр</a:t>
                      </a:r>
                    </a:p>
                  </a:txBody>
                  <a:tcPr marL="68580" marR="68580" marT="0" marB="0"/>
                </a:tc>
              </a:tr>
              <a:tr h="8081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</a:p>
                  </a:txBody>
                  <a:tcPr marL="68580" marR="68580" marT="0" marB="0">
                    <a:solidFill>
                      <a:srgbClr val="1E314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30.06.2024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Прием и рассмотрение дополнительных подтвержденных сведений, внесение правок (при необходимости) и подтверждение представленных данных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Члены комиссии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83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134761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4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524102" y="257676"/>
            <a:ext cx="5263702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План </a:t>
            </a:r>
            <a:r>
              <a:rPr lang="ru-RU" sz="2800" dirty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мероприятий по подведению итогов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рейтинга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732697"/>
              </p:ext>
            </p:extLst>
          </p:nvPr>
        </p:nvGraphicFramePr>
        <p:xfrm>
          <a:off x="70993" y="1352271"/>
          <a:ext cx="8712967" cy="3657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="" xmlns:a16="http://schemas.microsoft.com/office/drawing/2014/main" val="1345217209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1666671627"/>
                    </a:ext>
                  </a:extLst>
                </a:gridCol>
                <a:gridCol w="4917608">
                  <a:extLst>
                    <a:ext uri="{9D8B030D-6E8A-4147-A177-3AD203B41FA5}">
                      <a16:colId xmlns="" xmlns:a16="http://schemas.microsoft.com/office/drawing/2014/main" val="1507952165"/>
                    </a:ext>
                  </a:extLst>
                </a:gridCol>
                <a:gridCol w="2211183">
                  <a:extLst>
                    <a:ext uri="{9D8B030D-6E8A-4147-A177-3AD203B41FA5}">
                      <a16:colId xmlns="" xmlns:a16="http://schemas.microsoft.com/office/drawing/2014/main" val="1364390331"/>
                    </a:ext>
                  </a:extLst>
                </a:gridCol>
              </a:tblGrid>
              <a:tr h="4415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 п/п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Срок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работы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Исполнители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A2D4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2036081"/>
                  </a:ext>
                </a:extLst>
              </a:tr>
              <a:tr h="88315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3874" marR="53874" marT="0" marB="0">
                    <a:solidFill>
                      <a:srgbClr val="1E314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05.07.202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Рассмотрение сформированных и подтверждённых результатов рейтинга, </a:t>
                      </a:r>
                      <a:r>
                        <a:rPr lang="ru-RU" sz="1600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внесение правок (при необходимости)</a:t>
                      </a: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принятие решения о присвоении рейтингового балла и индекса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Комиссия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239681387"/>
                  </a:ext>
                </a:extLst>
              </a:tr>
              <a:tr h="1324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Итоговый расчёт рейтинговой оценки и рейтинговых индексов студентов, формирование итогового рейтингового списка в соответствии с приложением 1 Положения о рейтинге студентов учреждения образования «Гродненский государственный университет имени Янки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Купалы»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Информационно-аналитический центр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78740834"/>
                  </a:ext>
                </a:extLst>
              </a:tr>
              <a:tr h="7317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05.07.2024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Утверждение результатов рейтинга студентов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Комиссия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35661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60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3841" y="-13826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659812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157170" y="94289"/>
            <a:ext cx="5832648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Общие положения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371222" y="1635646"/>
            <a:ext cx="9361040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Рейтинг </a:t>
            </a:r>
            <a:r>
              <a:rPr lang="ru-RU" sz="2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студентов</a:t>
            </a:r>
            <a:r>
              <a:rPr lang="ru-RU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– показатель ранжирования деятельности студентов, отражающий их достижения в учебной работе, в научно-исследовательской и инновационной деятельности, в социально-общественной </a:t>
            </a: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деятельности</a:t>
            </a:r>
          </a:p>
          <a:p>
            <a:pPr lvl="2" algn="just">
              <a:lnSpc>
                <a:spcPct val="115000"/>
              </a:lnSpc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Расчет </a:t>
            </a:r>
            <a:r>
              <a:rPr lang="ru-RU" sz="22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рейтингового балла и присвоение рейтингового индекса осуществляется на основе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фактически полученных и документально подтвержденных результатов деятельности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студентов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2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127" y="645443"/>
            <a:ext cx="8762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Impact" pitchFamily="34" charset="0"/>
              </a:rPr>
              <a:t>Приказ </a:t>
            </a:r>
            <a:r>
              <a:rPr lang="ru-RU" sz="2000" dirty="0">
                <a:latin typeface="Impact" pitchFamily="34" charset="0"/>
              </a:rPr>
              <a:t>«О рейтинге студентов учреждения образования «Гродненский государственный университет имени Янки Купалы» в 2022/2023 учебном году </a:t>
            </a:r>
            <a:r>
              <a:rPr lang="en-US" sz="1600" dirty="0" smtClean="0"/>
              <a:t>(</a:t>
            </a:r>
            <a:r>
              <a:rPr lang="ru-RU" sz="1600" dirty="0" smtClean="0"/>
              <a:t>№ 1605 от 02.11.2022</a:t>
            </a:r>
            <a:r>
              <a:rPr lang="ru-RU" sz="1600" dirty="0"/>
              <a:t>)</a:t>
            </a:r>
          </a:p>
          <a:p>
            <a:endParaRPr lang="ru-RU" sz="2000" dirty="0" smtClean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46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22968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134761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131840" y="304403"/>
            <a:ext cx="5832648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Основные цели 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проведения </a:t>
            </a:r>
            <a:r>
              <a:rPr lang="ru-RU" sz="2800" dirty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рейтинга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студентов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6844" y="1131590"/>
            <a:ext cx="8640960" cy="4418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2" indent="-266700">
              <a:buFont typeface="Arial" panose="020B0604020202020204" pitchFamily="34" charset="0"/>
              <a:buChar char="•"/>
            </a:pPr>
            <a:r>
              <a:rPr lang="ru-RU" sz="2000" dirty="0"/>
              <a:t>реализация Миссии и Ведения университета, целей и задач Стратегии </a:t>
            </a:r>
            <a:r>
              <a:rPr lang="ru-RU" sz="2000" dirty="0" smtClean="0"/>
              <a:t>университета</a:t>
            </a:r>
            <a:endParaRPr lang="ru-RU" sz="2000" dirty="0"/>
          </a:p>
          <a:p>
            <a:pPr marL="266700" lvl="2" indent="-266700">
              <a:buFont typeface="Arial" panose="020B0604020202020204" pitchFamily="34" charset="0"/>
              <a:buChar char="•"/>
            </a:pPr>
            <a:r>
              <a:rPr lang="ru-RU" sz="2000" dirty="0"/>
              <a:t>реализация целей и задач Концепции воспитания и программы воспитания </a:t>
            </a:r>
            <a:r>
              <a:rPr lang="ru-RU" sz="2000" dirty="0" smtClean="0"/>
              <a:t>университета</a:t>
            </a:r>
            <a:endParaRPr lang="ru-RU" sz="2000" dirty="0"/>
          </a:p>
          <a:p>
            <a:pPr marL="266700" lvl="2" indent="-266700">
              <a:buFont typeface="Arial" panose="020B0604020202020204" pitchFamily="34" charset="0"/>
              <a:buChar char="•"/>
            </a:pPr>
            <a:r>
              <a:rPr lang="ru-RU" sz="2000" dirty="0"/>
              <a:t>развитие инструментов объективной оценки и самооценки уровня учебной, научно-исследовательской и инновационной, социально-общественной деятельности </a:t>
            </a:r>
            <a:r>
              <a:rPr lang="ru-RU" sz="2000" dirty="0" smtClean="0"/>
              <a:t>студентов</a:t>
            </a:r>
            <a:endParaRPr lang="ru-RU" sz="2000" dirty="0"/>
          </a:p>
          <a:p>
            <a:pPr marL="266700" lvl="2" indent="-266700">
              <a:buFont typeface="Arial" panose="020B0604020202020204" pitchFamily="34" charset="0"/>
              <a:buChar char="•"/>
            </a:pPr>
            <a:r>
              <a:rPr lang="ru-RU" sz="2000" dirty="0"/>
              <a:t>стимулирование и мотивация студентов к систематической самостоятельной учебной, научно-исследовательской и инновационной, социально-общественной работе, развитие инициативы и способностей студентов, повышение ответственности за результаты своей </a:t>
            </a:r>
            <a:r>
              <a:rPr lang="ru-RU" sz="2000" dirty="0" smtClean="0"/>
              <a:t>деятельности</a:t>
            </a:r>
            <a:endParaRPr lang="ru-RU" sz="2000" dirty="0"/>
          </a:p>
          <a:p>
            <a:pPr marL="266700" lvl="2" indent="-266700">
              <a:buFont typeface="Arial" panose="020B0604020202020204" pitchFamily="34" charset="0"/>
              <a:buChar char="•"/>
            </a:pPr>
            <a:r>
              <a:rPr lang="ru-RU" sz="2000" dirty="0"/>
              <a:t>создание информационной базы, всесторонне отражающей деятельность </a:t>
            </a:r>
            <a:r>
              <a:rPr lang="ru-RU" sz="2000" dirty="0" smtClean="0"/>
              <a:t>студентов</a:t>
            </a:r>
            <a:endParaRPr lang="ru-RU" sz="2000" dirty="0"/>
          </a:p>
          <a:p>
            <a:pPr lvl="2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6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703525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131840" y="6530"/>
            <a:ext cx="5832648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МЕТОДИКА ПРИСВОЕНИЯ РЕЙТИНГОВОГО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ИНДЕКСА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248700" y="1352270"/>
            <a:ext cx="9316069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600" b="1" dirty="0" smtClean="0"/>
              <a:t>Индекс </a:t>
            </a:r>
            <a:r>
              <a:rPr lang="ru-RU" sz="1600" b="1" dirty="0"/>
              <a:t>A</a:t>
            </a:r>
            <a:r>
              <a:rPr lang="ru-RU" sz="1600" dirty="0"/>
              <a:t> присваивается участникам рейтинга, имеющим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положительный рейтинговый балл </a:t>
            </a:r>
            <a:r>
              <a:rPr lang="ru-RU" sz="1600" dirty="0"/>
              <a:t>по всем направлениям деятельности</a:t>
            </a:r>
            <a:r>
              <a:rPr lang="ru-RU" sz="1600" b="1" dirty="0"/>
              <a:t> </a:t>
            </a:r>
            <a:r>
              <a:rPr lang="ru-RU" sz="1600" dirty="0"/>
              <a:t>на текущий момент, </a:t>
            </a:r>
            <a:r>
              <a:rPr lang="ru-RU" sz="1600" b="1" dirty="0"/>
              <a:t>не более 10%</a:t>
            </a:r>
            <a:r>
              <a:rPr lang="ru-RU" sz="1600" dirty="0"/>
              <a:t> от общего количества участников рейтинга, имеющих наименьшую сумму рейтинговых мест, а также: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1600" dirty="0"/>
              <a:t>студентам, удостоенным в текущем учебном году государственной награды (кроме юбилейных и ведомственных), государственной премии, почётного звания Республики Беларусь, нагрудного знака лауреата специального фонда Президента Республики </a:t>
            </a:r>
            <a:r>
              <a:rPr lang="ru-RU" sz="1600" dirty="0" smtClean="0"/>
              <a:t>Беларусь</a:t>
            </a:r>
            <a:endParaRPr lang="ru-RU" sz="1600" dirty="0"/>
          </a:p>
          <a:p>
            <a:pPr lvl="1"/>
            <a:r>
              <a:rPr lang="ru-RU" sz="1600" dirty="0"/>
              <a:t>студентам, ставшим победителями Олимпийских игр, официальных Чемпионатов </a:t>
            </a:r>
            <a:r>
              <a:rPr lang="ru-RU" sz="1600" dirty="0" smtClean="0"/>
              <a:t>мира</a:t>
            </a:r>
          </a:p>
          <a:p>
            <a:pPr lvl="1"/>
            <a:r>
              <a:rPr lang="ru-RU" sz="1600" b="1" dirty="0" smtClean="0"/>
              <a:t>Индекс </a:t>
            </a:r>
            <a:r>
              <a:rPr lang="ru-RU" sz="1600" b="1" dirty="0"/>
              <a:t>B</a:t>
            </a:r>
            <a:r>
              <a:rPr lang="ru-RU" sz="1600" dirty="0"/>
              <a:t> присваивается не получившим индекс А студентам, имеющим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положительный рейтинговый балл </a:t>
            </a:r>
            <a:r>
              <a:rPr lang="ru-RU" sz="1600" dirty="0"/>
              <a:t>по всем направлениям деятельности на текущий момент, </a:t>
            </a:r>
            <a:r>
              <a:rPr lang="ru-RU" sz="1600" b="1" dirty="0"/>
              <a:t>не более 25%</a:t>
            </a:r>
            <a:r>
              <a:rPr lang="ru-RU" sz="1600" dirty="0"/>
              <a:t> от общего количества участников рейтинга, имеющих наименьшую сумму рейтинговых мест, а также: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ru-RU" sz="1600" dirty="0"/>
              <a:t>студентам, включённым в текущем учебном году в Республиканский банк данных одарённой молодежи (для первокурсников учитывается также факт включения в Республиканский банк данных одарённой молодежи в учебном году, предшествующем текущему учебному году)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ru-RU" sz="1600" dirty="0"/>
          </a:p>
          <a:p>
            <a:pPr lvl="2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89701"/>
            <a:ext cx="8464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ранжирования деятельности студентов по университету используются </a:t>
            </a:r>
            <a:r>
              <a:rPr lang="ru-RU" b="1" dirty="0"/>
              <a:t>рейтинговые </a:t>
            </a:r>
            <a:r>
              <a:rPr lang="ru-RU" b="1" dirty="0" smtClean="0"/>
              <a:t>индексы.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20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134761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131840" y="304403"/>
            <a:ext cx="5832648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МЕТОДИКА ПРИСВОЕНИЯ РЕЙТИНГОВОГО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ИНДЕКСА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248700" y="1352270"/>
            <a:ext cx="931606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1600" b="1" dirty="0"/>
              <a:t>Индекс С</a:t>
            </a:r>
            <a:r>
              <a:rPr lang="ru-RU" sz="1600" dirty="0"/>
              <a:t> присваивается не получившим индекс А и </a:t>
            </a:r>
            <a:r>
              <a:rPr lang="en-US" sz="1600" dirty="0"/>
              <a:t>B</a:t>
            </a:r>
            <a:r>
              <a:rPr lang="ru-RU" sz="1600" dirty="0"/>
              <a:t> студентам,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имеющим положительный рейтинговый балл </a:t>
            </a:r>
            <a:r>
              <a:rPr lang="ru-RU" sz="1600" dirty="0"/>
              <a:t>по всем направлениям деятельности</a:t>
            </a:r>
            <a:r>
              <a:rPr lang="ru-RU" sz="1600" b="1" dirty="0"/>
              <a:t> </a:t>
            </a:r>
            <a:r>
              <a:rPr lang="ru-RU" sz="1600" dirty="0"/>
              <a:t>на текущий момент, </a:t>
            </a:r>
            <a:r>
              <a:rPr lang="ru-RU" sz="1600" b="1" dirty="0"/>
              <a:t>не более 30%</a:t>
            </a:r>
            <a:r>
              <a:rPr lang="ru-RU" sz="1600" dirty="0"/>
              <a:t> от общего количества участников рейтинга, имеющих наименьшую сумму рейтинговых </a:t>
            </a:r>
            <a:r>
              <a:rPr lang="ru-RU" sz="1600" dirty="0" smtClean="0"/>
              <a:t>мест</a:t>
            </a:r>
            <a:endParaRPr lang="ru-RU" sz="1600" dirty="0"/>
          </a:p>
          <a:p>
            <a:pPr lvl="1">
              <a:spcBef>
                <a:spcPts val="600"/>
              </a:spcBef>
            </a:pPr>
            <a:r>
              <a:rPr lang="ru-RU" sz="1600" b="1" dirty="0"/>
              <a:t>Индекс D</a:t>
            </a:r>
            <a:r>
              <a:rPr lang="ru-RU" sz="1600" dirty="0"/>
              <a:t> присваивается не получившим индекс А, </a:t>
            </a:r>
            <a:r>
              <a:rPr lang="en-US" sz="1600" dirty="0"/>
              <a:t>B</a:t>
            </a:r>
            <a:r>
              <a:rPr lang="ru-RU" sz="1600" dirty="0"/>
              <a:t> и С студентам, имеющим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неотрицательный рейтинговый балл </a:t>
            </a:r>
            <a:r>
              <a:rPr lang="ru-RU" sz="1600" dirty="0"/>
              <a:t>по всем направлениям деятельности на текущий момент, </a:t>
            </a:r>
            <a:r>
              <a:rPr lang="ru-RU" sz="1600" b="1" dirty="0"/>
              <a:t>не более 20%</a:t>
            </a:r>
            <a:r>
              <a:rPr lang="ru-RU" sz="1600" dirty="0"/>
              <a:t> от общего количества участников рейтинга, имеющих наименьшую сумму рейтинговых </a:t>
            </a:r>
            <a:r>
              <a:rPr lang="ru-RU" sz="1600" dirty="0" smtClean="0"/>
              <a:t>мест</a:t>
            </a:r>
            <a:endParaRPr lang="ru-RU" sz="1600" dirty="0"/>
          </a:p>
          <a:p>
            <a:pPr lvl="1">
              <a:spcBef>
                <a:spcPts val="600"/>
              </a:spcBef>
            </a:pPr>
            <a:r>
              <a:rPr lang="ru-RU" sz="1600" b="1" dirty="0"/>
              <a:t>Индекс Е</a:t>
            </a:r>
            <a:r>
              <a:rPr lang="ru-RU" sz="1600" dirty="0"/>
              <a:t> присваивается остальным участникам </a:t>
            </a:r>
            <a:r>
              <a:rPr lang="ru-RU" sz="1600" dirty="0" smtClean="0"/>
              <a:t>рейтинга</a:t>
            </a:r>
          </a:p>
          <a:p>
            <a:pPr lvl="1">
              <a:spcBef>
                <a:spcPts val="600"/>
              </a:spcBef>
            </a:pPr>
            <a:endParaRPr lang="ru-RU" sz="1600" dirty="0" smtClean="0"/>
          </a:p>
          <a:p>
            <a:pPr lvl="1">
              <a:spcBef>
                <a:spcPts val="600"/>
              </a:spcBef>
            </a:pPr>
            <a:r>
              <a:rPr lang="ru-RU" sz="1600" dirty="0" smtClean="0"/>
              <a:t>Индексы </a:t>
            </a:r>
            <a:r>
              <a:rPr lang="ru-RU" sz="1600" dirty="0"/>
              <a:t>А, В, С и </a:t>
            </a:r>
            <a:r>
              <a:rPr lang="en-US" sz="1600" dirty="0"/>
              <a:t>D</a:t>
            </a:r>
            <a:r>
              <a:rPr lang="ru-RU" sz="1600" dirty="0"/>
              <a:t> не присваиваются студентам, совершившим в текущем учебном году уголовные преступления и административные правонарушения</a:t>
            </a:r>
          </a:p>
          <a:p>
            <a:pPr lvl="1">
              <a:spcBef>
                <a:spcPts val="600"/>
              </a:spcBef>
            </a:pPr>
            <a:r>
              <a:rPr lang="ru-RU" sz="1600" dirty="0"/>
              <a:t>Индексы А и В не присваиваются студентам, имеющим в текущем учебном году дисциплинарное </a:t>
            </a:r>
            <a:r>
              <a:rPr lang="ru-RU" sz="1600" dirty="0" smtClean="0"/>
              <a:t>взыскание</a:t>
            </a:r>
            <a:endParaRPr lang="ru-RU" sz="1600" dirty="0"/>
          </a:p>
          <a:p>
            <a:pPr lvl="2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134761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1</a:t>
            </a: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843808" y="218571"/>
            <a:ext cx="6147195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Использование результатов рейтинга в 2022-2023 учебном году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396552" y="1365572"/>
            <a:ext cx="9361040" cy="380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 smtClean="0"/>
              <a:t>предоставлении </a:t>
            </a:r>
            <a:r>
              <a:rPr lang="ru-RU" sz="2200" dirty="0"/>
              <a:t>мест в общежитиях </a:t>
            </a:r>
            <a:r>
              <a:rPr lang="ru-RU" sz="2200" dirty="0" smtClean="0"/>
              <a:t>университета</a:t>
            </a:r>
            <a:endParaRPr lang="ru-RU" sz="2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 smtClean="0"/>
              <a:t>выдвижении </a:t>
            </a:r>
            <a:r>
              <a:rPr lang="ru-RU" sz="2200" dirty="0"/>
              <a:t>кандидатур на соискание стипендий (на уровне университета, области, республики</a:t>
            </a:r>
            <a:r>
              <a:rPr lang="ru-RU" sz="2200" dirty="0" smtClean="0"/>
              <a:t>)</a:t>
            </a:r>
            <a:endParaRPr lang="ru-RU" sz="2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/>
              <a:t>предоставлении скидок со сформированной стоимости обучения и переводе на бюджетную форму получения </a:t>
            </a:r>
            <a:r>
              <a:rPr lang="ru-RU" sz="2200" dirty="0" smtClean="0"/>
              <a:t>образования</a:t>
            </a:r>
            <a:endParaRPr lang="ru-RU" sz="2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 smtClean="0"/>
              <a:t>занесении </a:t>
            </a:r>
            <a:r>
              <a:rPr lang="ru-RU" sz="2200" dirty="0"/>
              <a:t>студентов на Доску Почёта обучающихся (студентов, магистрантов, аспирантов) «Ими гордится университет</a:t>
            </a:r>
            <a:r>
              <a:rPr lang="ru-RU" sz="2200" dirty="0" smtClean="0"/>
              <a:t>»</a:t>
            </a:r>
            <a:endParaRPr lang="ru-RU" sz="2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/>
              <a:t>формировании кадрового резерва </a:t>
            </a:r>
            <a:r>
              <a:rPr lang="ru-RU" sz="2200" dirty="0" smtClean="0"/>
              <a:t>обучающихся</a:t>
            </a:r>
            <a:endParaRPr lang="ru-RU" sz="22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ru-RU" sz="2200" dirty="0" smtClean="0"/>
              <a:t>подготовке </a:t>
            </a:r>
            <a:r>
              <a:rPr lang="ru-RU" sz="2200" dirty="0"/>
              <a:t>аналитической и статистической информации о результатах их </a:t>
            </a:r>
            <a:r>
              <a:rPr lang="ru-RU" sz="2200" dirty="0" smtClean="0"/>
              <a:t>деятельности</a:t>
            </a:r>
            <a:endParaRPr lang="ru-RU" sz="2200" dirty="0"/>
          </a:p>
          <a:p>
            <a:pPr lvl="2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2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3841" y="-5257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704799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2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3556391" y="41871"/>
            <a:ext cx="5263702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Итоги рейтинга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112071"/>
              </p:ext>
            </p:extLst>
          </p:nvPr>
        </p:nvGraphicFramePr>
        <p:xfrm>
          <a:off x="1464396" y="920959"/>
          <a:ext cx="6096000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="" xmlns:a16="http://schemas.microsoft.com/office/drawing/2014/main" val="127055711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2710329309"/>
                    </a:ext>
                  </a:extLst>
                </a:gridCol>
                <a:gridCol w="2032000">
                  <a:extLst>
                    <a:ext uri="{9D8B030D-6E8A-4147-A177-3AD203B41FA5}">
                      <a16:colId xmlns="" xmlns:a16="http://schemas.microsoft.com/office/drawing/2014/main" val="4188693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solidFill>
                      <a:srgbClr val="243F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2021-2022</a:t>
                      </a:r>
                      <a:endParaRPr lang="ru-RU" sz="2800" dirty="0"/>
                    </a:p>
                  </a:txBody>
                  <a:tcPr>
                    <a:solidFill>
                      <a:srgbClr val="243F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2022-2023</a:t>
                      </a:r>
                      <a:endParaRPr lang="ru-RU" sz="2800" dirty="0"/>
                    </a:p>
                  </a:txBody>
                  <a:tcPr>
                    <a:solidFill>
                      <a:srgbClr val="243F5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2702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Индекс А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479</a:t>
                      </a:r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483 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54090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Индекс В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1 197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1 208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2805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Индекс С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1 437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1 244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8516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Индекс </a:t>
                      </a:r>
                      <a:r>
                        <a:rPr lang="en-US" sz="2800" dirty="0" smtClean="0"/>
                        <a:t>D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610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742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7798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Индекс Е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1 067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1154</a:t>
                      </a:r>
                      <a:endParaRPr lang="ru-RU" sz="2800" dirty="0"/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674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4 790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D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4 831</a:t>
                      </a:r>
                      <a:endParaRPr lang="ru-RU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DE2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39654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6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51470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648692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2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339752" y="-31774"/>
            <a:ext cx="6750494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Итоги рейтинга 2022-2023 уч. года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494244"/>
              </p:ext>
            </p:extLst>
          </p:nvPr>
        </p:nvGraphicFramePr>
        <p:xfrm>
          <a:off x="53752" y="558227"/>
          <a:ext cx="9036494" cy="46107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4">
                  <a:extLst>
                    <a:ext uri="{9D8B030D-6E8A-4147-A177-3AD203B41FA5}">
                      <a16:colId xmlns="" xmlns:a16="http://schemas.microsoft.com/office/drawing/2014/main" val="681243210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1664367622"/>
                    </a:ext>
                  </a:extLst>
                </a:gridCol>
                <a:gridCol w="432048">
                  <a:extLst>
                    <a:ext uri="{9D8B030D-6E8A-4147-A177-3AD203B41FA5}">
                      <a16:colId xmlns="" xmlns:a16="http://schemas.microsoft.com/office/drawing/2014/main" val="2433337497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360356798"/>
                    </a:ext>
                  </a:extLst>
                </a:gridCol>
                <a:gridCol w="584180">
                  <a:extLst>
                    <a:ext uri="{9D8B030D-6E8A-4147-A177-3AD203B41FA5}">
                      <a16:colId xmlns="" xmlns:a16="http://schemas.microsoft.com/office/drawing/2014/main" val="2826369170"/>
                    </a:ext>
                  </a:extLst>
                </a:gridCol>
                <a:gridCol w="783972">
                  <a:extLst>
                    <a:ext uri="{9D8B030D-6E8A-4147-A177-3AD203B41FA5}">
                      <a16:colId xmlns="" xmlns:a16="http://schemas.microsoft.com/office/drawing/2014/main" val="1001244915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1786740235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738224550"/>
                    </a:ext>
                  </a:extLst>
                </a:gridCol>
                <a:gridCol w="576064">
                  <a:extLst>
                    <a:ext uri="{9D8B030D-6E8A-4147-A177-3AD203B41FA5}">
                      <a16:colId xmlns="" xmlns:a16="http://schemas.microsoft.com/office/drawing/2014/main" val="401155861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1639279160"/>
                    </a:ext>
                  </a:extLst>
                </a:gridCol>
                <a:gridCol w="648072">
                  <a:extLst>
                    <a:ext uri="{9D8B030D-6E8A-4147-A177-3AD203B41FA5}">
                      <a16:colId xmlns="" xmlns:a16="http://schemas.microsoft.com/office/drawing/2014/main" val="3555660016"/>
                    </a:ext>
                  </a:extLst>
                </a:gridCol>
                <a:gridCol w="827586">
                  <a:extLst>
                    <a:ext uri="{9D8B030D-6E8A-4147-A177-3AD203B41FA5}">
                      <a16:colId xmlns="" xmlns:a16="http://schemas.microsoft.com/office/drawing/2014/main" val="3765427751"/>
                    </a:ext>
                  </a:extLst>
                </a:gridCol>
              </a:tblGrid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Факультет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>
                          <a:effectLst/>
                        </a:rPr>
                        <a:t>A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0" u="none" strike="noStrike" dirty="0" smtClean="0">
                          <a:effectLst/>
                        </a:rPr>
                        <a:t>%</a:t>
                      </a:r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>
                          <a:effectLst/>
                        </a:rPr>
                        <a:t>B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u="none" strike="noStrike" dirty="0" smtClean="0">
                          <a:effectLst/>
                        </a:rPr>
                        <a:t>%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>
                          <a:effectLst/>
                        </a:rPr>
                        <a:t>C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r>
                        <a:rPr lang="ru-RU" sz="2000" b="0" u="none" strike="noStrike" dirty="0" smtClean="0">
                          <a:effectLst/>
                        </a:rPr>
                        <a:t>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>
                          <a:effectLst/>
                        </a:rPr>
                        <a:t>D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u="none" strike="noStrike" dirty="0" smtClean="0">
                          <a:effectLst/>
                        </a:rPr>
                        <a:t>%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u="none" strike="noStrike" dirty="0">
                          <a:effectLst/>
                        </a:rPr>
                        <a:t>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u="none" strike="noStrike" dirty="0" smtClean="0">
                          <a:effectLst/>
                        </a:rPr>
                        <a:t>%</a:t>
                      </a:r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Всего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1840716641"/>
                  </a:ext>
                </a:extLst>
              </a:tr>
              <a:tr h="136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ИСФ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1,5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23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11,4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35,1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60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29,7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45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22,3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202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59200069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Педфак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54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20,7</a:t>
                      </a:r>
                      <a:endParaRPr lang="ru-RU" sz="18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102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39,1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68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26,1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</a:rPr>
                        <a:t> 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37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261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79507053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 err="1">
                          <a:effectLst/>
                        </a:rPr>
                        <a:t>ФаМИ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2,3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85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12,8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212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125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18,9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225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662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391870071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ФБиЭ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22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7,2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101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32,9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130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42,3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40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307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4258034611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ФИиД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62</a:t>
                      </a:r>
                      <a:endParaRPr lang="ru-RU" sz="2000" b="1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22,8</a:t>
                      </a:r>
                      <a:endParaRPr lang="ru-RU" sz="18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83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24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8,8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66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24,3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37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272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3328923415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ФИКТ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74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13,1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162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97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17,1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49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8,7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184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566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451903222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Филфак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63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13,9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166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125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56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12,4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43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453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522324875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ФИТМ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9,4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30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11,7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82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91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29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11,3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256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893251278"/>
                  </a:ext>
                </a:extLst>
              </a:tr>
              <a:tr h="136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ФП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18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11,8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0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37,9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40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26,1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34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153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3759048617"/>
                  </a:ext>
                </a:extLst>
              </a:tr>
              <a:tr h="136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ФТФ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2,6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19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116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37,9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48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15,7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115</a:t>
                      </a:r>
                      <a:endParaRPr lang="ru-RU" sz="2000" b="0" i="0" u="none" strike="noStrike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37,6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306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3894289191"/>
                  </a:ext>
                </a:extLst>
              </a:tr>
              <a:tr h="136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ФФК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2,3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1,8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70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31,8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101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45,9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40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220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383346243"/>
                  </a:ext>
                </a:extLst>
              </a:tr>
              <a:tr h="1367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ФЭУ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36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10,2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100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28,4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78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37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101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28,7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352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1204673316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Юрфак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99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12,1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275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33,5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131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16,0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</a:rPr>
                        <a:t>92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11,2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</a:rPr>
                        <a:t>224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27,3</a:t>
                      </a: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821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739088055"/>
                  </a:ext>
                </a:extLst>
              </a:tr>
              <a:tr h="27101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u="none" strike="noStrike" dirty="0">
                          <a:effectLst/>
                        </a:rPr>
                        <a:t>Всего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483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1208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1244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742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1154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</a:rPr>
                        <a:t>4831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/>
                </a:tc>
                <a:extLst>
                  <a:ext uri="{0D108BD9-81ED-4DB2-BD59-A6C34878D82A}">
                    <a16:rowId xmlns="" xmlns:a16="http://schemas.microsoft.com/office/drawing/2014/main" val="2652180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2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3" y="-13824"/>
            <a:ext cx="9144003" cy="5143502"/>
            <a:chOff x="-3" y="0"/>
            <a:chExt cx="9144003" cy="514350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-2" y="0"/>
              <a:ext cx="9144002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-1" y="0"/>
              <a:ext cx="9144001" cy="64135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5000">
                  <a:schemeClr val="accent1">
                    <a:lumMod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4" name="Picture 9" descr="https://content.freelancehunt.com/textattach/90ee2/3d17f/710553/1589109797200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" t="19008" b="19391"/>
            <a:stretch/>
          </p:blipFill>
          <p:spPr bwMode="auto">
            <a:xfrm rot="16200000" flipH="1">
              <a:off x="-1221854" y="1221856"/>
              <a:ext cx="5143498" cy="26997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31640" cy="897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-3" y="915566"/>
              <a:ext cx="2987827" cy="422793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79000">
                  <a:srgbClr val="FFFFFF"/>
                </a:gs>
                <a:gs pos="91000">
                  <a:srgbClr val="FFFFFF">
                    <a:alpha val="7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04448" y="4567184"/>
            <a:ext cx="543396" cy="596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8787804" y="4733464"/>
            <a:ext cx="56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3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 bwMode="auto">
          <a:xfrm>
            <a:off x="2284079" y="-116813"/>
            <a:ext cx="6736084" cy="683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25400" dist="38100" dir="2700000" algn="tl">
                    <a:schemeClr val="tx1">
                      <a:alpha val="89000"/>
                    </a:schemeClr>
                  </a:outerShdw>
                </a:effectLst>
                <a:latin typeface="Impact" pitchFamily="34" charset="0"/>
                <a:ea typeface="+mj-ea"/>
                <a:cs typeface="Arial" charset="0"/>
              </a:rPr>
              <a:t>Возникшие проблемы:</a:t>
            </a:r>
            <a:endParaRPr lang="be-BY" sz="2800" dirty="0">
              <a:solidFill>
                <a:schemeClr val="bg1"/>
              </a:solidFill>
              <a:effectLst>
                <a:outerShdw blurRad="25400" dist="38100" dir="2700000" algn="tl">
                  <a:schemeClr val="tx1">
                    <a:alpha val="89000"/>
                  </a:schemeClr>
                </a:outerShdw>
              </a:effectLst>
              <a:latin typeface="Impact" pitchFamily="34" charset="0"/>
              <a:ea typeface="+mj-ea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210" y="674037"/>
            <a:ext cx="8424936" cy="1703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128 студентам было отменено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снятие баллов за несвоевременную оплату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общежития, отказано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отмене снятия баллов за несвоевременную оплату общежития 8 студентам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связи с наличием задолженности не за летний период 2022 года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344613" indent="-1344613" algn="just">
              <a:lnSpc>
                <a:spcPts val="1655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Внести изменения в Положение о рейтинге студентов и при подведении рейтинга учитывать результаты студентов с 1 июня по 31 мая.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655"/>
              </a:lnSpc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1452888"/>
            <a:ext cx="576064" cy="54758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71467" y="2046213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 принятии решений о заселении в общежитие учитывалась академическая задолженность, которая не учитывается в рейтинге, и наличие пропусков занятий.</a:t>
            </a:r>
          </a:p>
          <a:p>
            <a:pPr marL="1343025" algn="just"/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Указать в пункте 3.2.2 рейтинга (Раздел 3. Социально-общественная деятельность, Результат) требования по пропускам для заселения в общежитие.</a:t>
            </a:r>
          </a:p>
          <a:p>
            <a:pPr marL="1431925" algn="just"/>
            <a:endParaRPr lang="ru-RU" sz="2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9632" y="2682870"/>
            <a:ext cx="576064" cy="5475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98463" y="3375350"/>
            <a:ext cx="82482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критериях указано,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учитываются оригинальные научные статьи, опубликованные студентом в текущем учебном году. </a:t>
            </a:r>
          </a:p>
          <a:p>
            <a:pPr marL="1343025"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целью корректного учета научных статей учитывать именно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опубликованные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работы, подтверждение о которых имеется в научной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библиотеке (не учитывать справки о том, что статья принята в печать).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8767" y="3901709"/>
            <a:ext cx="576064" cy="54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12283</TotalTime>
  <Words>1273</Words>
  <Application>Microsoft Office PowerPoint</Application>
  <PresentationFormat>Экран (16:9)</PresentationFormat>
  <Paragraphs>334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ДУДОРОВА ЛЮДМИЛА ВЯЧЕСЛАВОВНА</dc:creator>
  <cp:lastModifiedBy>СКЕРСЬ МАРИЯ АНТОНОВНА</cp:lastModifiedBy>
  <cp:revision>791</cp:revision>
  <cp:lastPrinted>2022-10-31T06:24:33Z</cp:lastPrinted>
  <dcterms:created xsi:type="dcterms:W3CDTF">2019-10-11T13:12:42Z</dcterms:created>
  <dcterms:modified xsi:type="dcterms:W3CDTF">2023-10-16T13:39:15Z</dcterms:modified>
</cp:coreProperties>
</file>