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handoutMasterIdLst>
    <p:handoutMasterId r:id="rId12"/>
  </p:handoutMasterIdLst>
  <p:sldIdLst>
    <p:sldId id="256" r:id="rId3"/>
    <p:sldId id="337" r:id="rId4"/>
    <p:sldId id="338" r:id="rId5"/>
    <p:sldId id="339" r:id="rId6"/>
    <p:sldId id="340" r:id="rId7"/>
    <p:sldId id="341" r:id="rId8"/>
    <p:sldId id="342" r:id="rId9"/>
    <p:sldId id="343" r:id="rId10"/>
  </p:sldIdLst>
  <p:sldSz cx="9144000" cy="5143500" type="screen16x9"/>
  <p:notesSz cx="6858000" cy="9926638"/>
  <p:defaultTextStyle>
    <a:defPPr>
      <a:defRPr lang="ru-RU"/>
    </a:defPPr>
    <a:lvl1pPr marL="0" algn="l" defTabSz="9142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2" algn="l" defTabSz="9142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25" algn="l" defTabSz="9142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36" algn="l" defTabSz="9142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49" algn="l" defTabSz="9142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62" algn="l" defTabSz="9142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72" algn="l" defTabSz="9142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85" algn="l" defTabSz="9142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898" algn="l" defTabSz="9142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214200"/>
    <a:srgbClr val="5C0000"/>
    <a:srgbClr val="00D5D0"/>
    <a:srgbClr val="009999"/>
    <a:srgbClr val="A50021"/>
    <a:srgbClr val="580058"/>
    <a:srgbClr val="007400"/>
    <a:srgbClr val="682245"/>
    <a:srgbClr val="E159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15" autoAdjust="0"/>
    <p:restoredTop sz="90046" autoAdjust="0"/>
  </p:normalViewPr>
  <p:slideViewPr>
    <p:cSldViewPr>
      <p:cViewPr varScale="1">
        <p:scale>
          <a:sx n="137" d="100"/>
          <a:sy n="137" d="100"/>
        </p:scale>
        <p:origin x="618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72547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3853" y="2"/>
            <a:ext cx="2972547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FDD5A6-B706-4E61-B773-DD98E6FA08D8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165"/>
            <a:ext cx="2972547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3853" y="9428165"/>
            <a:ext cx="2972547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B8A70F-A209-472E-9D88-2ECF25240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134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72547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3" y="2"/>
            <a:ext cx="2972547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14A49-0576-4553-B2AC-459ADEA9F869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2" y="4714878"/>
            <a:ext cx="5487040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165"/>
            <a:ext cx="2972547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3" y="9428165"/>
            <a:ext cx="2972547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513D87-6243-4730-8E8A-766333194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526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2" algn="l" defTabSz="9142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25" algn="l" defTabSz="9142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36" algn="l" defTabSz="9142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49" algn="l" defTabSz="9142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62" algn="l" defTabSz="9142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72" algn="l" defTabSz="9142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85" algn="l" defTabSz="9142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98" algn="l" defTabSz="9142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13D87-6243-4730-8E8A-7663331942D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541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209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13D87-6243-4730-8E8A-7663331942D9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541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3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816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138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455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3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194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91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845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5506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2" indent="0">
              <a:buNone/>
              <a:defRPr sz="2000" b="1"/>
            </a:lvl2pPr>
            <a:lvl3pPr marL="914225" indent="0">
              <a:buNone/>
              <a:defRPr sz="1800" b="1"/>
            </a:lvl3pPr>
            <a:lvl4pPr marL="1371336" indent="0">
              <a:buNone/>
              <a:defRPr sz="1600" b="1"/>
            </a:lvl4pPr>
            <a:lvl5pPr marL="1828449" indent="0">
              <a:buNone/>
              <a:defRPr sz="1600" b="1"/>
            </a:lvl5pPr>
            <a:lvl6pPr marL="2285562" indent="0">
              <a:buNone/>
              <a:defRPr sz="1600" b="1"/>
            </a:lvl6pPr>
            <a:lvl7pPr marL="2742672" indent="0">
              <a:buNone/>
              <a:defRPr sz="1600" b="1"/>
            </a:lvl7pPr>
            <a:lvl8pPr marL="3199785" indent="0">
              <a:buNone/>
              <a:defRPr sz="1600" b="1"/>
            </a:lvl8pPr>
            <a:lvl9pPr marL="365689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2" indent="0">
              <a:buNone/>
              <a:defRPr sz="2000" b="1"/>
            </a:lvl2pPr>
            <a:lvl3pPr marL="914225" indent="0">
              <a:buNone/>
              <a:defRPr sz="1800" b="1"/>
            </a:lvl3pPr>
            <a:lvl4pPr marL="1371336" indent="0">
              <a:buNone/>
              <a:defRPr sz="1600" b="1"/>
            </a:lvl4pPr>
            <a:lvl5pPr marL="1828449" indent="0">
              <a:buNone/>
              <a:defRPr sz="1600" b="1"/>
            </a:lvl5pPr>
            <a:lvl6pPr marL="2285562" indent="0">
              <a:buNone/>
              <a:defRPr sz="1600" b="1"/>
            </a:lvl6pPr>
            <a:lvl7pPr marL="2742672" indent="0">
              <a:buNone/>
              <a:defRPr sz="1600" b="1"/>
            </a:lvl7pPr>
            <a:lvl8pPr marL="3199785" indent="0">
              <a:buNone/>
              <a:defRPr sz="1600" b="1"/>
            </a:lvl8pPr>
            <a:lvl9pPr marL="365689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1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218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128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0734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12" indent="0">
              <a:buNone/>
              <a:defRPr sz="1200"/>
            </a:lvl2pPr>
            <a:lvl3pPr marL="914225" indent="0">
              <a:buNone/>
              <a:defRPr sz="1000"/>
            </a:lvl3pPr>
            <a:lvl4pPr marL="1371336" indent="0">
              <a:buNone/>
              <a:defRPr sz="900"/>
            </a:lvl4pPr>
            <a:lvl5pPr marL="1828449" indent="0">
              <a:buNone/>
              <a:defRPr sz="900"/>
            </a:lvl5pPr>
            <a:lvl6pPr marL="2285562" indent="0">
              <a:buNone/>
              <a:defRPr sz="900"/>
            </a:lvl6pPr>
            <a:lvl7pPr marL="2742672" indent="0">
              <a:buNone/>
              <a:defRPr sz="900"/>
            </a:lvl7pPr>
            <a:lvl8pPr marL="3199785" indent="0">
              <a:buNone/>
              <a:defRPr sz="900"/>
            </a:lvl8pPr>
            <a:lvl9pPr marL="365689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592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3280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12" indent="0">
              <a:buNone/>
              <a:defRPr sz="2800"/>
            </a:lvl2pPr>
            <a:lvl3pPr marL="914225" indent="0">
              <a:buNone/>
              <a:defRPr sz="2400"/>
            </a:lvl3pPr>
            <a:lvl4pPr marL="1371336" indent="0">
              <a:buNone/>
              <a:defRPr sz="2000"/>
            </a:lvl4pPr>
            <a:lvl5pPr marL="1828449" indent="0">
              <a:buNone/>
              <a:defRPr sz="2000"/>
            </a:lvl5pPr>
            <a:lvl6pPr marL="2285562" indent="0">
              <a:buNone/>
              <a:defRPr sz="2000"/>
            </a:lvl6pPr>
            <a:lvl7pPr marL="2742672" indent="0">
              <a:buNone/>
              <a:defRPr sz="2000"/>
            </a:lvl7pPr>
            <a:lvl8pPr marL="3199785" indent="0">
              <a:buNone/>
              <a:defRPr sz="2000"/>
            </a:lvl8pPr>
            <a:lvl9pPr marL="365689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12" indent="0">
              <a:buNone/>
              <a:defRPr sz="1200"/>
            </a:lvl2pPr>
            <a:lvl3pPr marL="914225" indent="0">
              <a:buNone/>
              <a:defRPr sz="1000"/>
            </a:lvl3pPr>
            <a:lvl4pPr marL="1371336" indent="0">
              <a:buNone/>
              <a:defRPr sz="900"/>
            </a:lvl4pPr>
            <a:lvl5pPr marL="1828449" indent="0">
              <a:buNone/>
              <a:defRPr sz="900"/>
            </a:lvl5pPr>
            <a:lvl6pPr marL="2285562" indent="0">
              <a:buNone/>
              <a:defRPr sz="900"/>
            </a:lvl6pPr>
            <a:lvl7pPr marL="2742672" indent="0">
              <a:buNone/>
              <a:defRPr sz="900"/>
            </a:lvl7pPr>
            <a:lvl8pPr marL="3199785" indent="0">
              <a:buNone/>
              <a:defRPr sz="900"/>
            </a:lvl8pPr>
            <a:lvl9pPr marL="365689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5916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2139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09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174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257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2" indent="0">
              <a:buNone/>
              <a:defRPr sz="2000" b="1"/>
            </a:lvl2pPr>
            <a:lvl3pPr marL="914225" indent="0">
              <a:buNone/>
              <a:defRPr sz="1800" b="1"/>
            </a:lvl3pPr>
            <a:lvl4pPr marL="1371336" indent="0">
              <a:buNone/>
              <a:defRPr sz="1600" b="1"/>
            </a:lvl4pPr>
            <a:lvl5pPr marL="1828449" indent="0">
              <a:buNone/>
              <a:defRPr sz="1600" b="1"/>
            </a:lvl5pPr>
            <a:lvl6pPr marL="2285562" indent="0">
              <a:buNone/>
              <a:defRPr sz="1600" b="1"/>
            </a:lvl6pPr>
            <a:lvl7pPr marL="2742672" indent="0">
              <a:buNone/>
              <a:defRPr sz="1600" b="1"/>
            </a:lvl7pPr>
            <a:lvl8pPr marL="3199785" indent="0">
              <a:buNone/>
              <a:defRPr sz="1600" b="1"/>
            </a:lvl8pPr>
            <a:lvl9pPr marL="365689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2" indent="0">
              <a:buNone/>
              <a:defRPr sz="2000" b="1"/>
            </a:lvl2pPr>
            <a:lvl3pPr marL="914225" indent="0">
              <a:buNone/>
              <a:defRPr sz="1800" b="1"/>
            </a:lvl3pPr>
            <a:lvl4pPr marL="1371336" indent="0">
              <a:buNone/>
              <a:defRPr sz="1600" b="1"/>
            </a:lvl4pPr>
            <a:lvl5pPr marL="1828449" indent="0">
              <a:buNone/>
              <a:defRPr sz="1600" b="1"/>
            </a:lvl5pPr>
            <a:lvl6pPr marL="2285562" indent="0">
              <a:buNone/>
              <a:defRPr sz="1600" b="1"/>
            </a:lvl6pPr>
            <a:lvl7pPr marL="2742672" indent="0">
              <a:buNone/>
              <a:defRPr sz="1600" b="1"/>
            </a:lvl7pPr>
            <a:lvl8pPr marL="3199785" indent="0">
              <a:buNone/>
              <a:defRPr sz="1600" b="1"/>
            </a:lvl8pPr>
            <a:lvl9pPr marL="365689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1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38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265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964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12" indent="0">
              <a:buNone/>
              <a:defRPr sz="1200"/>
            </a:lvl2pPr>
            <a:lvl3pPr marL="914225" indent="0">
              <a:buNone/>
              <a:defRPr sz="1000"/>
            </a:lvl3pPr>
            <a:lvl4pPr marL="1371336" indent="0">
              <a:buNone/>
              <a:defRPr sz="900"/>
            </a:lvl4pPr>
            <a:lvl5pPr marL="1828449" indent="0">
              <a:buNone/>
              <a:defRPr sz="900"/>
            </a:lvl5pPr>
            <a:lvl6pPr marL="2285562" indent="0">
              <a:buNone/>
              <a:defRPr sz="900"/>
            </a:lvl6pPr>
            <a:lvl7pPr marL="2742672" indent="0">
              <a:buNone/>
              <a:defRPr sz="900"/>
            </a:lvl7pPr>
            <a:lvl8pPr marL="3199785" indent="0">
              <a:buNone/>
              <a:defRPr sz="900"/>
            </a:lvl8pPr>
            <a:lvl9pPr marL="365689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949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12" indent="0">
              <a:buNone/>
              <a:defRPr sz="2800"/>
            </a:lvl2pPr>
            <a:lvl3pPr marL="914225" indent="0">
              <a:buNone/>
              <a:defRPr sz="2400"/>
            </a:lvl3pPr>
            <a:lvl4pPr marL="1371336" indent="0">
              <a:buNone/>
              <a:defRPr sz="2000"/>
            </a:lvl4pPr>
            <a:lvl5pPr marL="1828449" indent="0">
              <a:buNone/>
              <a:defRPr sz="2000"/>
            </a:lvl5pPr>
            <a:lvl6pPr marL="2285562" indent="0">
              <a:buNone/>
              <a:defRPr sz="2000"/>
            </a:lvl6pPr>
            <a:lvl7pPr marL="2742672" indent="0">
              <a:buNone/>
              <a:defRPr sz="2000"/>
            </a:lvl7pPr>
            <a:lvl8pPr marL="3199785" indent="0">
              <a:buNone/>
              <a:defRPr sz="2000"/>
            </a:lvl8pPr>
            <a:lvl9pPr marL="365689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12" indent="0">
              <a:buNone/>
              <a:defRPr sz="1200"/>
            </a:lvl2pPr>
            <a:lvl3pPr marL="914225" indent="0">
              <a:buNone/>
              <a:defRPr sz="1000"/>
            </a:lvl3pPr>
            <a:lvl4pPr marL="1371336" indent="0">
              <a:buNone/>
              <a:defRPr sz="900"/>
            </a:lvl4pPr>
            <a:lvl5pPr marL="1828449" indent="0">
              <a:buNone/>
              <a:defRPr sz="900"/>
            </a:lvl5pPr>
            <a:lvl6pPr marL="2285562" indent="0">
              <a:buNone/>
              <a:defRPr sz="900"/>
            </a:lvl6pPr>
            <a:lvl7pPr marL="2742672" indent="0">
              <a:buNone/>
              <a:defRPr sz="900"/>
            </a:lvl7pPr>
            <a:lvl8pPr marL="3199785" indent="0">
              <a:buNone/>
              <a:defRPr sz="900"/>
            </a:lvl8pPr>
            <a:lvl9pPr marL="365689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2078-BA34-4732-9D02-63FCA09DD06B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D8A-44CD-4754-A100-92C53028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153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5978"/>
            <a:ext cx="8229600" cy="857250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200151"/>
            <a:ext cx="8229600" cy="3394472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3" y="4767264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B2078-BA34-4732-9D02-63FCA09DD06B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3" y="4767264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7BD8A-44CD-4754-A100-92C53028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335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2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4" indent="-342834" algn="l" defTabSz="91422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7" indent="-285694" algn="l" defTabSz="91422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81" indent="-228555" algn="l" defTabSz="91422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93" indent="-228555" algn="l" defTabSz="91422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06" indent="-228555" algn="l" defTabSz="91422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17" indent="-228555" algn="l" defTabSz="9142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30" indent="-228555" algn="l" defTabSz="9142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42" indent="-228555" algn="l" defTabSz="9142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54" indent="-228555" algn="l" defTabSz="9142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2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5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36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49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62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72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85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98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5978"/>
            <a:ext cx="8229600" cy="857250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200151"/>
            <a:ext cx="8229600" cy="3394472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3" y="4767264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B2078-BA34-4732-9D02-63FCA09DD0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3" y="4767264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7BD8A-44CD-4754-A100-92C530288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97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22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4" indent="-342834" algn="l" defTabSz="91422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7" indent="-285694" algn="l" defTabSz="91422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81" indent="-228555" algn="l" defTabSz="91422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93" indent="-228555" algn="l" defTabSz="91422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06" indent="-228555" algn="l" defTabSz="91422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17" indent="-228555" algn="l" defTabSz="9142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30" indent="-228555" algn="l" defTabSz="9142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42" indent="-228555" algn="l" defTabSz="9142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54" indent="-228555" algn="l" defTabSz="9142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2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5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36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49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62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72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85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98" algn="l" defTabSz="9142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12" Type="http://schemas.microsoft.com/office/2007/relationships/hdphoto" Target="../media/hdphoto5.wdp"/><Relationship Id="rId2" Type="http://schemas.openxmlformats.org/officeDocument/2006/relationships/hyperlink" Target="https://grsu.by/" TargetMode="Externa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8.jpeg"/><Relationship Id="rId5" Type="http://schemas.openxmlformats.org/officeDocument/2006/relationships/image" Target="../media/image5.jpeg"/><Relationship Id="rId15" Type="http://schemas.microsoft.com/office/2007/relationships/hdphoto" Target="../media/hdphoto6.wdp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7.png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gazeta.grsu.by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 flipH="1">
            <a:off x="-396552" y="843558"/>
            <a:ext cx="7200800" cy="2592288"/>
          </a:xfrm>
          <a:prstGeom prst="parallelogram">
            <a:avLst>
              <a:gd name="adj" fmla="val 51498"/>
            </a:avLst>
          </a:prstGeom>
          <a:gradFill flip="none" rotWithShape="1">
            <a:gsLst>
              <a:gs pos="38300">
                <a:srgbClr val="FFFFFF"/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ru-RU"/>
          </a:p>
        </p:txBody>
      </p:sp>
      <p:sp>
        <p:nvSpPr>
          <p:cNvPr id="4" name="Заголовок 4"/>
          <p:cNvSpPr>
            <a:spLocks noGrp="1"/>
          </p:cNvSpPr>
          <p:nvPr>
            <p:ph type="ctrTitle"/>
          </p:nvPr>
        </p:nvSpPr>
        <p:spPr>
          <a:xfrm>
            <a:off x="395536" y="987578"/>
            <a:ext cx="7056784" cy="2304255"/>
          </a:xfrm>
        </p:spPr>
        <p:txBody>
          <a:bodyPr>
            <a:no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defRPr/>
            </a:pPr>
            <a:r>
              <a:rPr lang="ru-RU" sz="2800" spc="30" dirty="0" smtClean="0">
                <a:effectLst>
                  <a:outerShdw blurRad="50800" dist="38100" dir="2700000" algn="tl" rotWithShape="0">
                    <a:schemeClr val="bg1">
                      <a:alpha val="78000"/>
                    </a:schemeClr>
                  </a:outerShdw>
                </a:effectLst>
                <a:latin typeface="Impact" pitchFamily="34" charset="0"/>
                <a:ea typeface="+mn-ea"/>
                <a:cs typeface="Arial" pitchFamily="34" charset="0"/>
              </a:rPr>
              <a:t>ИНФОРМАЦИОННОЕ </a:t>
            </a:r>
            <a:br>
              <a:rPr lang="ru-RU" sz="2800" spc="30" dirty="0" smtClean="0">
                <a:effectLst>
                  <a:outerShdw blurRad="50800" dist="38100" dir="2700000" algn="tl" rotWithShape="0">
                    <a:schemeClr val="bg1">
                      <a:alpha val="78000"/>
                    </a:schemeClr>
                  </a:outerShdw>
                </a:effectLst>
                <a:latin typeface="Impact" pitchFamily="34" charset="0"/>
                <a:ea typeface="+mn-ea"/>
                <a:cs typeface="Arial" pitchFamily="34" charset="0"/>
              </a:rPr>
            </a:br>
            <a:r>
              <a:rPr lang="ru-RU" sz="2800" spc="30" dirty="0" smtClean="0">
                <a:effectLst>
                  <a:outerShdw blurRad="50800" dist="38100" dir="2700000" algn="tl" rotWithShape="0">
                    <a:schemeClr val="bg1">
                      <a:alpha val="78000"/>
                    </a:schemeClr>
                  </a:outerShdw>
                </a:effectLst>
                <a:latin typeface="Impact" pitchFamily="34" charset="0"/>
                <a:ea typeface="+mn-ea"/>
                <a:cs typeface="Arial" pitchFamily="34" charset="0"/>
              </a:rPr>
              <a:t>ПРОСТРАНСТВО </a:t>
            </a:r>
            <a:br>
              <a:rPr lang="ru-RU" sz="2800" spc="30" dirty="0" smtClean="0">
                <a:effectLst>
                  <a:outerShdw blurRad="50800" dist="38100" dir="2700000" algn="tl" rotWithShape="0">
                    <a:schemeClr val="bg1">
                      <a:alpha val="78000"/>
                    </a:schemeClr>
                  </a:outerShdw>
                </a:effectLst>
                <a:latin typeface="Impact" pitchFamily="34" charset="0"/>
                <a:ea typeface="+mn-ea"/>
                <a:cs typeface="Arial" pitchFamily="34" charset="0"/>
              </a:rPr>
            </a:br>
            <a:r>
              <a:rPr lang="ru-RU" sz="2800" spc="30" dirty="0" smtClean="0">
                <a:effectLst>
                  <a:outerShdw blurRad="50800" dist="38100" dir="2700000" algn="tl" rotWithShape="0">
                    <a:schemeClr val="bg1">
                      <a:alpha val="78000"/>
                    </a:schemeClr>
                  </a:outerShdw>
                </a:effectLst>
                <a:latin typeface="Impact" pitchFamily="34" charset="0"/>
                <a:ea typeface="+mn-ea"/>
                <a:cs typeface="Arial" pitchFamily="34" charset="0"/>
              </a:rPr>
              <a:t>УНИВЕРСИТЕТА</a:t>
            </a:r>
            <a:endParaRPr lang="ru-RU" sz="2800" spc="30" dirty="0">
              <a:effectLst>
                <a:outerShdw blurRad="50800" dist="38100" dir="2700000" algn="tl" rotWithShape="0">
                  <a:schemeClr val="bg1">
                    <a:alpha val="78000"/>
                  </a:schemeClr>
                </a:outerShdw>
              </a:effectLst>
              <a:latin typeface="Impact" pitchFamily="34" charset="0"/>
              <a:cs typeface="Arial" pitchFamily="34" charset="0"/>
            </a:endParaRPr>
          </a:p>
        </p:txBody>
      </p:sp>
      <p:sp>
        <p:nvSpPr>
          <p:cNvPr id="5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95536" y="4011912"/>
            <a:ext cx="4464496" cy="965428"/>
          </a:xfrm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ts val="0"/>
              </a:spcBef>
              <a:defRPr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«Материалы ЕДИ, май 2023 г.».</a:t>
            </a:r>
          </a:p>
          <a:p>
            <a:pPr algn="l">
              <a:lnSpc>
                <a:spcPct val="85000"/>
              </a:lnSpc>
              <a:spcBef>
                <a:spcPts val="0"/>
              </a:spcBef>
              <a:defRPr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Подготовлено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информационно-аналитическим центром университета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57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" y="1"/>
            <a:ext cx="9144001" cy="523210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Информационное пространство университета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7" y="841524"/>
            <a:ext cx="8352928" cy="33854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861" indent="-342861" algn="just">
              <a:spcAft>
                <a:spcPts val="600"/>
              </a:spcAft>
              <a:buSzPts val="1400"/>
              <a:buAutoNum type="arabicPeriod"/>
            </a:pP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885" y="483519"/>
            <a:ext cx="8064896" cy="4569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11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3"/>
          <p:cNvSpPr txBox="1">
            <a:spLocks/>
          </p:cNvSpPr>
          <p:nvPr/>
        </p:nvSpPr>
        <p:spPr bwMode="auto">
          <a:xfrm>
            <a:off x="354017" y="681540"/>
            <a:ext cx="8084578" cy="2493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7925" tIns="38963" rIns="77925" bIns="38963"/>
          <a:lstStyle/>
          <a:p>
            <a:pPr marL="461328" indent="-461328">
              <a:lnSpc>
                <a:spcPct val="90000"/>
              </a:lnSpc>
              <a:spcAft>
                <a:spcPts val="511"/>
              </a:spcAft>
              <a:buFont typeface="Arial" pitchFamily="34" charset="0"/>
              <a:buChar char="•"/>
            </a:pPr>
            <a:r>
              <a:rPr lang="ru-RU" sz="1700" b="1" dirty="0">
                <a:latin typeface="Arial" panose="020B0604020202020204" pitchFamily="34" charset="0"/>
                <a:cs typeface="Arial" panose="020B0604020202020204" pitchFamily="34" charset="0"/>
              </a:rPr>
              <a:t>Широкое представление в интернет-пространстве:</a:t>
            </a:r>
            <a:br>
              <a:rPr lang="ru-RU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80 сайтов разного направления</a:t>
            </a:r>
          </a:p>
          <a:p>
            <a:pPr marL="461328" indent="-461328">
              <a:lnSpc>
                <a:spcPct val="90000"/>
              </a:lnSpc>
              <a:spcAft>
                <a:spcPts val="511"/>
              </a:spcAft>
              <a:buFont typeface="Arial" pitchFamily="34" charset="0"/>
              <a:buChar char="•"/>
            </a:pPr>
            <a:r>
              <a:rPr lang="ru-RU" sz="1700" b="1" dirty="0">
                <a:latin typeface="Arial" panose="020B0604020202020204" pitchFamily="34" charset="0"/>
                <a:cs typeface="Arial" panose="020B0604020202020204" pitchFamily="34" charset="0"/>
              </a:rPr>
              <a:t>Каждый факультет и колледж имеет свой сайт</a:t>
            </a:r>
          </a:p>
          <a:p>
            <a:pPr marL="461328" indent="-461328">
              <a:lnSpc>
                <a:spcPct val="90000"/>
              </a:lnSpc>
              <a:spcAft>
                <a:spcPts val="511"/>
              </a:spcAft>
              <a:buFont typeface="Arial" pitchFamily="34" charset="0"/>
              <a:buChar char="•"/>
            </a:pPr>
            <a:r>
              <a:rPr lang="ru-RU" sz="1700" b="1" dirty="0">
                <a:latin typeface="Arial" panose="020B0604020202020204" pitchFamily="34" charset="0"/>
                <a:cs typeface="Arial" panose="020B0604020202020204" pitchFamily="34" charset="0"/>
              </a:rPr>
              <a:t>Ежедневно более 20 000 посещений</a:t>
            </a:r>
          </a:p>
          <a:p>
            <a:pPr marL="461328" indent="-461328">
              <a:lnSpc>
                <a:spcPct val="90000"/>
              </a:lnSpc>
              <a:spcAft>
                <a:spcPts val="511"/>
              </a:spcAft>
              <a:buFont typeface="Arial" pitchFamily="34" charset="0"/>
              <a:buChar char="•"/>
            </a:pPr>
            <a:r>
              <a:rPr lang="be-BY" sz="1700" b="1" dirty="0">
                <a:latin typeface="Arial" panose="020B0604020202020204" pitchFamily="34" charset="0"/>
                <a:cs typeface="Arial" panose="020B0604020202020204" pitchFamily="34" charset="0"/>
              </a:rPr>
              <a:t>Официальный сайт университета (</a:t>
            </a:r>
            <a:r>
              <a:rPr lang="be-BY" sz="1700" u="sng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https://grsu.by/</a:t>
            </a:r>
            <a:r>
              <a:rPr lang="be-BY" sz="1700" b="1" dirty="0">
                <a:latin typeface="Arial" panose="020B0604020202020204" pitchFamily="34" charset="0"/>
                <a:cs typeface="Arial" panose="020B0604020202020204" pitchFamily="34" charset="0"/>
              </a:rPr>
              <a:t>) содержит </a:t>
            </a:r>
            <a:r>
              <a:rPr lang="ru-RU" sz="1700" b="1" dirty="0">
                <a:latin typeface="Arial" panose="020B0604020202020204" pitchFamily="34" charset="0"/>
                <a:cs typeface="Arial" panose="020B0604020202020204" pitchFamily="34" charset="0"/>
              </a:rPr>
              <a:t>информацию на трех иностранных языках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b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	китайский, английский, туркменский</a:t>
            </a:r>
          </a:p>
          <a:p>
            <a:pPr marL="461328" indent="-461328">
              <a:lnSpc>
                <a:spcPct val="90000"/>
              </a:lnSpc>
              <a:spcAft>
                <a:spcPts val="511"/>
              </a:spcAft>
              <a:buFont typeface="Arial" pitchFamily="34" charset="0"/>
              <a:buChar char="•"/>
            </a:pPr>
            <a:r>
              <a:rPr lang="ru-RU" sz="1700" b="1" dirty="0">
                <a:latin typeface="Arial" panose="020B0604020202020204" pitchFamily="34" charset="0"/>
                <a:cs typeface="Arial" panose="020B0604020202020204" pitchFamily="34" charset="0"/>
              </a:rPr>
              <a:t>Новые и расширенные разделы: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газета «</a:t>
            </a:r>
            <a:r>
              <a:rPr lang="ru-RU" sz="1700" dirty="0" err="1">
                <a:latin typeface="Arial" panose="020B0604020202020204" pitchFamily="34" charset="0"/>
                <a:cs typeface="Arial" panose="020B0604020202020204" pitchFamily="34" charset="0"/>
              </a:rPr>
              <a:t>Гродзенскi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latin typeface="Arial" panose="020B0604020202020204" pitchFamily="34" charset="0"/>
                <a:cs typeface="Arial" panose="020B0604020202020204" pitchFamily="34" charset="0"/>
              </a:rPr>
              <a:t>унiверсiтэт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», «Технопарк», «Выпускнику», «Практико-ориентированное образование», «Международная деятельность», «Виртуальная экскурсия», «Летопись».</a:t>
            </a:r>
          </a:p>
          <a:p>
            <a:pPr marL="381509" indent="-381509">
              <a:lnSpc>
                <a:spcPct val="90000"/>
              </a:lnSpc>
              <a:spcAft>
                <a:spcPts val="511"/>
              </a:spcAft>
              <a:buFont typeface="Arial" pitchFamily="34" charset="0"/>
              <a:buChar char="•"/>
            </a:pPr>
            <a:endParaRPr lang="ru-RU" sz="19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868" y="3352094"/>
            <a:ext cx="1762911" cy="864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249" y="3934591"/>
            <a:ext cx="1714737" cy="864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76" t="12594" r="20762" b="6058"/>
          <a:stretch/>
        </p:blipFill>
        <p:spPr>
          <a:xfrm>
            <a:off x="5414493" y="3352094"/>
            <a:ext cx="1444504" cy="8647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006" y="3997152"/>
            <a:ext cx="1601699" cy="8013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226" y="3435846"/>
            <a:ext cx="1681142" cy="8003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5" descr="Z:\IAC\DOC\Reports\Запросы СП, ректората\УВРсМ_ЕДИ\май 2022\материалы\картинки\ФФ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56494"/>
            <a:ext cx="1570767" cy="95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572" y="3867894"/>
            <a:ext cx="1303228" cy="9396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1" y="1"/>
            <a:ext cx="9144001" cy="523210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Информационное пространство университета</a:t>
            </a:r>
          </a:p>
        </p:txBody>
      </p:sp>
    </p:spTree>
    <p:extLst>
      <p:ext uri="{BB962C8B-B14F-4D97-AF65-F5344CB8AC3E}">
        <p14:creationId xmlns:p14="http://schemas.microsoft.com/office/powerpoint/2010/main" val="637807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3"/>
          <p:cNvSpPr txBox="1">
            <a:spLocks/>
          </p:cNvSpPr>
          <p:nvPr/>
        </p:nvSpPr>
        <p:spPr bwMode="auto">
          <a:xfrm>
            <a:off x="251520" y="690870"/>
            <a:ext cx="7228688" cy="394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7925" tIns="38963" rIns="77925" bIns="38963"/>
          <a:lstStyle/>
          <a:p>
            <a:pPr marL="462681" indent="-462681">
              <a:lnSpc>
                <a:spcPct val="90000"/>
              </a:lnSpc>
              <a:spcAft>
                <a:spcPts val="511"/>
              </a:spcAft>
              <a:buFont typeface="Arial" pitchFamily="34" charset="0"/>
              <a:buChar char="•"/>
            </a:pPr>
            <a:r>
              <a:rPr lang="be-BY" sz="1700" b="1" dirty="0">
                <a:latin typeface="Arial" panose="020B0604020202020204" pitchFamily="34" charset="0"/>
                <a:cs typeface="Arial" panose="020B0604020202020204" pitchFamily="34" charset="0"/>
              </a:rPr>
              <a:t>Электронная версия газеты «Гродзенскі ўніверсітэт»</a:t>
            </a:r>
            <a:br>
              <a:rPr lang="be-BY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e-BY" dirty="0">
                <a:latin typeface="Arial" panose="020B0604020202020204" pitchFamily="34" charset="0"/>
                <a:cs typeface="Arial" panose="020B0604020202020204" pitchFamily="34" charset="0"/>
              </a:rPr>
              <a:t>(сайт </a:t>
            </a:r>
            <a:r>
              <a:rPr lang="be-BY" u="sng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https://gazeta.grsu.by/</a:t>
            </a:r>
            <a:r>
              <a:rPr lang="be-BY" u="sng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2681" indent="-462681">
              <a:lnSpc>
                <a:spcPct val="90000"/>
              </a:lnSpc>
              <a:buFont typeface="Arial" pitchFamily="34" charset="0"/>
              <a:buChar char="•"/>
            </a:pPr>
            <a:r>
              <a:rPr lang="be-BY" sz="1700" b="1" dirty="0">
                <a:latin typeface="Arial" panose="020B0604020202020204" pitchFamily="34" charset="0"/>
                <a:cs typeface="Arial" panose="020B0604020202020204" pitchFamily="34" charset="0"/>
              </a:rPr>
              <a:t>Газета «Гродзенскі ўніверсітэт»</a:t>
            </a:r>
          </a:p>
          <a:p>
            <a:pPr marL="689962" indent="-154227">
              <a:lnSpc>
                <a:spcPct val="90000"/>
              </a:lnSpc>
              <a:spcAft>
                <a:spcPts val="511"/>
              </a:spcAft>
              <a:buSzPct val="70000"/>
              <a:buFont typeface="Arial" pitchFamily="34" charset="0"/>
              <a:buChar char="•"/>
            </a:pPr>
            <a:r>
              <a:rPr lang="be-BY" dirty="0">
                <a:latin typeface="Arial" panose="020B0604020202020204" pitchFamily="34" charset="0"/>
                <a:cs typeface="Arial" panose="020B0604020202020204" pitchFamily="34" charset="0"/>
              </a:rPr>
              <a:t>1 место в номинации «Лучшие материалы научной,</a:t>
            </a:r>
            <a:br>
              <a:rPr lang="be-BY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e-BY" dirty="0">
                <a:latin typeface="Arial" panose="020B0604020202020204" pitchFamily="34" charset="0"/>
                <a:cs typeface="Arial" panose="020B0604020202020204" pitchFamily="34" charset="0"/>
              </a:rPr>
              <a:t>научно-популярной тематики» Национального конкурса</a:t>
            </a:r>
            <a:br>
              <a:rPr lang="be-BY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e-BY" dirty="0">
                <a:latin typeface="Arial" panose="020B0604020202020204" pitchFamily="34" charset="0"/>
                <a:cs typeface="Arial" panose="020B0604020202020204" pitchFamily="34" charset="0"/>
              </a:rPr>
              <a:t>печатных средств массовой информации «Золотая Литера» </a:t>
            </a:r>
            <a:r>
              <a:rPr lang="be-BY" dirty="0" smtClean="0">
                <a:latin typeface="Arial" panose="020B0604020202020204" pitchFamily="34" charset="0"/>
                <a:cs typeface="Arial" panose="020B0604020202020204" pitchFamily="34" charset="0"/>
              </a:rPr>
              <a:t>(2017, 2019</a:t>
            </a:r>
            <a:r>
              <a:rPr lang="be-BY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92219" indent="-292219">
              <a:lnSpc>
                <a:spcPct val="90000"/>
              </a:lnSpc>
              <a:buFont typeface="Arial" pitchFamily="34" charset="0"/>
              <a:buChar char="•"/>
            </a:pPr>
            <a:r>
              <a:rPr lang="be-BY" sz="1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Новые аккаунты </a:t>
            </a:r>
            <a:r>
              <a:rPr lang="ru-RU" sz="1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ГрГУ имени Янки Купалы</a:t>
            </a:r>
            <a:br>
              <a:rPr lang="ru-RU" sz="1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социальных сетях в 2020 году</a:t>
            </a:r>
            <a:r>
              <a:rPr lang="ru-RU" sz="17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689962" indent="-154227">
              <a:lnSpc>
                <a:spcPct val="90000"/>
              </a:lnSpc>
              <a:buSzPct val="70000"/>
              <a:buFont typeface="Arial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Telegram-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канал</a:t>
            </a:r>
          </a:p>
          <a:p>
            <a:pPr marL="689962" indent="-154227">
              <a:lnSpc>
                <a:spcPct val="90000"/>
              </a:lnSpc>
              <a:spcAft>
                <a:spcPts val="511"/>
              </a:spcAft>
              <a:buSzPct val="70000"/>
              <a:buFont typeface="Arial" pitchFamily="34" charset="0"/>
              <a:buChar char="•"/>
            </a:pP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TikTok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2681" indent="-462681">
              <a:lnSpc>
                <a:spcPct val="90000"/>
              </a:lnSpc>
              <a:buFont typeface="Arial" pitchFamily="34" charset="0"/>
              <a:buChar char="•"/>
            </a:pPr>
            <a:r>
              <a:rPr lang="be-BY" sz="1700" b="1" dirty="0">
                <a:latin typeface="Arial" panose="020B0604020202020204" pitchFamily="34" charset="0"/>
                <a:cs typeface="Arial" panose="020B0604020202020204" pitchFamily="34" charset="0"/>
              </a:rPr>
              <a:t>Общее количество подписчиков на официальные аккаунты </a:t>
            </a:r>
            <a:br>
              <a:rPr lang="be-BY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700" b="1" dirty="0" err="1">
                <a:latin typeface="Arial" panose="020B0604020202020204" pitchFamily="34" charset="0"/>
                <a:cs typeface="Arial" panose="020B0604020202020204" pitchFamily="34" charset="0"/>
              </a:rPr>
              <a:t>ГрГУ</a:t>
            </a:r>
            <a:r>
              <a:rPr lang="ru-RU" sz="1700" b="1" dirty="0">
                <a:latin typeface="Arial" panose="020B0604020202020204" pitchFamily="34" charset="0"/>
                <a:cs typeface="Arial" panose="020B0604020202020204" pitchFamily="34" charset="0"/>
              </a:rPr>
              <a:t> имени Янки Купалы в социальных сетях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689962" indent="-154227">
              <a:lnSpc>
                <a:spcPct val="90000"/>
              </a:lnSpc>
              <a:buSzPct val="70000"/>
              <a:buFont typeface="Arial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2020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год – 24582 человека</a:t>
            </a:r>
          </a:p>
          <a:p>
            <a:pPr marL="689962" indent="-154227">
              <a:lnSpc>
                <a:spcPct val="90000"/>
              </a:lnSpc>
              <a:buSzPct val="70000"/>
              <a:buFont typeface="Arial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2021 год – 27100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  <a:p>
            <a:pPr marL="689962" indent="-154227">
              <a:lnSpc>
                <a:spcPct val="90000"/>
              </a:lnSpc>
              <a:buSzPct val="70000"/>
              <a:buFont typeface="Arial" pitchFamily="34" charset="0"/>
              <a:buChar char="•"/>
            </a:pPr>
            <a:r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год – 32 916 человек</a:t>
            </a:r>
            <a:endParaRPr lang="be-BY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2219" indent="-292219">
              <a:lnSpc>
                <a:spcPct val="90000"/>
              </a:lnSpc>
              <a:buFont typeface="Arial" pitchFamily="34" charset="0"/>
              <a:buChar char="•"/>
            </a:pPr>
            <a:endParaRPr lang="ru-RU" sz="1700" dirty="0"/>
          </a:p>
          <a:p>
            <a:pPr marL="292219" indent="-292219">
              <a:buFont typeface="Arial" pitchFamily="34" charset="0"/>
              <a:buChar char="•"/>
            </a:pPr>
            <a:endParaRPr lang="ru-RU" sz="2000" dirty="0"/>
          </a:p>
          <a:p>
            <a:pPr marL="389626" indent="-389626" algn="just">
              <a:buFont typeface="Arial" pitchFamily="34" charset="0"/>
              <a:buChar char="•"/>
            </a:pPr>
            <a:endParaRPr lang="ru-RU" sz="2000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3519"/>
            <a:ext cx="2627785" cy="1973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7F46ADA5-55E9-434D-9B1A-BA799EE98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038" y="2733768"/>
            <a:ext cx="866021" cy="703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20CD76-B3FA-4AEA-9C36-43A38CB60F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8910" y="2362021"/>
            <a:ext cx="1053128" cy="9055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81BE33-6A50-4859-A10B-43D5E76195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7848" y="3665760"/>
            <a:ext cx="2442363" cy="11202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122667" y="1"/>
            <a:ext cx="9144000" cy="523210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Информационное пространство университета</a:t>
            </a:r>
          </a:p>
        </p:txBody>
      </p:sp>
    </p:spTree>
    <p:extLst>
      <p:ext uri="{BB962C8B-B14F-4D97-AF65-F5344CB8AC3E}">
        <p14:creationId xmlns:p14="http://schemas.microsoft.com/office/powerpoint/2010/main" val="3696185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57504"/>
            <a:ext cx="9029901" cy="450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47293" y="-75266"/>
            <a:ext cx="9015147" cy="5078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27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Информационное пространство университета</a:t>
            </a:r>
          </a:p>
        </p:txBody>
      </p:sp>
    </p:spTree>
    <p:extLst>
      <p:ext uri="{BB962C8B-B14F-4D97-AF65-F5344CB8AC3E}">
        <p14:creationId xmlns:p14="http://schemas.microsoft.com/office/powerpoint/2010/main" val="165593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27" y="650472"/>
            <a:ext cx="8375084" cy="417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" y="1"/>
            <a:ext cx="9144001" cy="523210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Информационное пространство университета</a:t>
            </a:r>
          </a:p>
        </p:txBody>
      </p:sp>
    </p:spTree>
    <p:extLst>
      <p:ext uri="{BB962C8B-B14F-4D97-AF65-F5344CB8AC3E}">
        <p14:creationId xmlns:p14="http://schemas.microsoft.com/office/powerpoint/2010/main" val="350148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925" y="1851670"/>
            <a:ext cx="5068147" cy="26651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2515" y="844137"/>
            <a:ext cx="8631973" cy="909684"/>
          </a:xfrm>
          <a:prstGeom prst="rect">
            <a:avLst/>
          </a:prstGeom>
        </p:spPr>
        <p:txBody>
          <a:bodyPr wrap="square" lIns="77925" tIns="38963" rIns="77925" bIns="38963">
            <a:spAutoFit/>
          </a:bodyPr>
          <a:lstStyle/>
          <a:p>
            <a:pPr algn="ctr"/>
            <a:r>
              <a:rPr lang="ru-RU" dirty="0" err="1">
                <a:latin typeface="Impact" panose="020B0806030902050204" pitchFamily="34" charset="0"/>
              </a:rPr>
              <a:t>Интранет</a:t>
            </a:r>
            <a:r>
              <a:rPr lang="ru-RU" dirty="0">
                <a:latin typeface="Impact" panose="020B0806030902050204" pitchFamily="34" charset="0"/>
              </a:rPr>
              <a:t>-портал (</a:t>
            </a:r>
            <a:r>
              <a:rPr lang="en-US" dirty="0">
                <a:latin typeface="Impact" panose="020B0806030902050204" pitchFamily="34" charset="0"/>
              </a:rPr>
              <a:t>intra</a:t>
            </a:r>
            <a:r>
              <a:rPr lang="ru-RU" dirty="0">
                <a:latin typeface="Impact" panose="020B0806030902050204" pitchFamily="34" charset="0"/>
              </a:rPr>
              <a:t>.</a:t>
            </a:r>
            <a:r>
              <a:rPr lang="en-US" dirty="0" err="1">
                <a:latin typeface="Impact" panose="020B0806030902050204" pitchFamily="34" charset="0"/>
              </a:rPr>
              <a:t>grsu</a:t>
            </a:r>
            <a:r>
              <a:rPr lang="ru-RU" dirty="0">
                <a:latin typeface="Impact" panose="020B0806030902050204" pitchFamily="34" charset="0"/>
              </a:rPr>
              <a:t>.</a:t>
            </a:r>
            <a:r>
              <a:rPr lang="en-US" dirty="0">
                <a:latin typeface="Impact" panose="020B0806030902050204" pitchFamily="34" charset="0"/>
              </a:rPr>
              <a:t>by</a:t>
            </a:r>
            <a:r>
              <a:rPr lang="ru-RU" dirty="0">
                <a:latin typeface="Impact" panose="020B0806030902050204" pitchFamily="34" charset="0"/>
              </a:rPr>
              <a:t>)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используется для обеспечения работников университета автоматизированными рабочими местами для выполнения функциональных обязанностей.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" y="1"/>
            <a:ext cx="9144001" cy="523210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Информационное пространство университета</a:t>
            </a:r>
          </a:p>
        </p:txBody>
      </p:sp>
    </p:spTree>
    <p:extLst>
      <p:ext uri="{BB962C8B-B14F-4D97-AF65-F5344CB8AC3E}">
        <p14:creationId xmlns:p14="http://schemas.microsoft.com/office/powerpoint/2010/main" val="10475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 flipH="1">
            <a:off x="-396552" y="843558"/>
            <a:ext cx="7200800" cy="2592288"/>
          </a:xfrm>
          <a:prstGeom prst="parallelogram">
            <a:avLst>
              <a:gd name="adj" fmla="val 51498"/>
            </a:avLst>
          </a:prstGeom>
          <a:gradFill flip="none" rotWithShape="1">
            <a:gsLst>
              <a:gs pos="38300">
                <a:srgbClr val="FFFFFF"/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Заголовок 4"/>
          <p:cNvSpPr>
            <a:spLocks noGrp="1"/>
          </p:cNvSpPr>
          <p:nvPr>
            <p:ph type="ctrTitle"/>
          </p:nvPr>
        </p:nvSpPr>
        <p:spPr>
          <a:xfrm>
            <a:off x="395536" y="987578"/>
            <a:ext cx="7056784" cy="2304255"/>
          </a:xfrm>
        </p:spPr>
        <p:txBody>
          <a:bodyPr>
            <a:no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defRPr/>
            </a:pPr>
            <a:r>
              <a:rPr lang="ru-RU" sz="2800" spc="30" dirty="0" smtClean="0">
                <a:effectLst>
                  <a:outerShdw blurRad="50800" dist="38100" dir="2700000" algn="tl" rotWithShape="0">
                    <a:schemeClr val="bg1">
                      <a:alpha val="78000"/>
                    </a:schemeClr>
                  </a:outerShdw>
                </a:effectLst>
                <a:latin typeface="Impact" pitchFamily="34" charset="0"/>
                <a:ea typeface="+mn-ea"/>
                <a:cs typeface="Arial" pitchFamily="34" charset="0"/>
              </a:rPr>
              <a:t>ИНФОРМАЦИОННОЕ </a:t>
            </a:r>
            <a:br>
              <a:rPr lang="ru-RU" sz="2800" spc="30" dirty="0" smtClean="0">
                <a:effectLst>
                  <a:outerShdw blurRad="50800" dist="38100" dir="2700000" algn="tl" rotWithShape="0">
                    <a:schemeClr val="bg1">
                      <a:alpha val="78000"/>
                    </a:schemeClr>
                  </a:outerShdw>
                </a:effectLst>
                <a:latin typeface="Impact" pitchFamily="34" charset="0"/>
                <a:ea typeface="+mn-ea"/>
                <a:cs typeface="Arial" pitchFamily="34" charset="0"/>
              </a:rPr>
            </a:br>
            <a:r>
              <a:rPr lang="ru-RU" sz="2800" spc="30" dirty="0" smtClean="0">
                <a:effectLst>
                  <a:outerShdw blurRad="50800" dist="38100" dir="2700000" algn="tl" rotWithShape="0">
                    <a:schemeClr val="bg1">
                      <a:alpha val="78000"/>
                    </a:schemeClr>
                  </a:outerShdw>
                </a:effectLst>
                <a:latin typeface="Impact" pitchFamily="34" charset="0"/>
                <a:ea typeface="+mn-ea"/>
                <a:cs typeface="Arial" pitchFamily="34" charset="0"/>
              </a:rPr>
              <a:t>ПРОСТРАНСТВО </a:t>
            </a:r>
            <a:br>
              <a:rPr lang="ru-RU" sz="2800" spc="30" dirty="0" smtClean="0">
                <a:effectLst>
                  <a:outerShdw blurRad="50800" dist="38100" dir="2700000" algn="tl" rotWithShape="0">
                    <a:schemeClr val="bg1">
                      <a:alpha val="78000"/>
                    </a:schemeClr>
                  </a:outerShdw>
                </a:effectLst>
                <a:latin typeface="Impact" pitchFamily="34" charset="0"/>
                <a:ea typeface="+mn-ea"/>
                <a:cs typeface="Arial" pitchFamily="34" charset="0"/>
              </a:rPr>
            </a:br>
            <a:r>
              <a:rPr lang="ru-RU" sz="2800" spc="30" dirty="0" smtClean="0">
                <a:effectLst>
                  <a:outerShdw blurRad="50800" dist="38100" dir="2700000" algn="tl" rotWithShape="0">
                    <a:schemeClr val="bg1">
                      <a:alpha val="78000"/>
                    </a:schemeClr>
                  </a:outerShdw>
                </a:effectLst>
                <a:latin typeface="Impact" pitchFamily="34" charset="0"/>
                <a:ea typeface="+mn-ea"/>
                <a:cs typeface="Arial" pitchFamily="34" charset="0"/>
              </a:rPr>
              <a:t>УНИВЕРСИТЕТА</a:t>
            </a:r>
            <a:endParaRPr lang="ru-RU" sz="2800" spc="30" dirty="0">
              <a:effectLst>
                <a:outerShdw blurRad="50800" dist="38100" dir="2700000" algn="tl" rotWithShape="0">
                  <a:schemeClr val="bg1">
                    <a:alpha val="78000"/>
                  </a:schemeClr>
                </a:outerShdw>
              </a:effectLst>
              <a:latin typeface="Impact" pitchFamily="34" charset="0"/>
              <a:cs typeface="Arial" pitchFamily="34" charset="0"/>
            </a:endParaRPr>
          </a:p>
        </p:txBody>
      </p:sp>
      <p:sp>
        <p:nvSpPr>
          <p:cNvPr id="5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95536" y="4011912"/>
            <a:ext cx="4464496" cy="965428"/>
          </a:xfrm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ts val="0"/>
              </a:spcBef>
              <a:defRPr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Единый день информирования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19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5187</TotalTime>
  <Words>71</Words>
  <Application>Microsoft Office PowerPoint</Application>
  <PresentationFormat>Экран (16:9)</PresentationFormat>
  <Paragraphs>31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Impact</vt:lpstr>
      <vt:lpstr>Тема Office</vt:lpstr>
      <vt:lpstr>1_Тема Office</vt:lpstr>
      <vt:lpstr>ИНФОРМАЦИОННОЕ  ПРОСТРАНСТВО  УНИВЕРСИТЕТА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ИНФОРМАЦИОННОЕ  ПРОСТРАНСТВО  УНИВЕРСИТЕТА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финансово-экономической деятельности университета и развитии бюджетирования структурных подразделений и основных процессов</dc:title>
  <dc:creator>ДУДОРОВА ЛЮДМИЛА ВЯЧЕСЛАВОВНА</dc:creator>
  <cp:lastModifiedBy>User</cp:lastModifiedBy>
  <cp:revision>351</cp:revision>
  <cp:lastPrinted>2023-04-26T10:36:12Z</cp:lastPrinted>
  <dcterms:created xsi:type="dcterms:W3CDTF">2020-02-21T07:02:45Z</dcterms:created>
  <dcterms:modified xsi:type="dcterms:W3CDTF">2023-05-17T08:00:44Z</dcterms:modified>
</cp:coreProperties>
</file>