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2" r:id="rId2"/>
    <p:sldId id="290" r:id="rId3"/>
    <p:sldId id="271" r:id="rId4"/>
    <p:sldId id="291" r:id="rId5"/>
    <p:sldId id="292" r:id="rId6"/>
    <p:sldId id="293" r:id="rId7"/>
    <p:sldId id="288" r:id="rId8"/>
    <p:sldId id="297" r:id="rId9"/>
    <p:sldId id="28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 autoAdjust="0"/>
    <p:restoredTop sz="86410"/>
  </p:normalViewPr>
  <p:slideViewPr>
    <p:cSldViewPr>
      <p:cViewPr varScale="1">
        <p:scale>
          <a:sx n="83" d="100"/>
          <a:sy n="83" d="100"/>
        </p:scale>
        <p:origin x="-1680" y="-85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552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177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C0611CD-04DF-4D5F-B048-24473D1C7843}" type="slidenum">
              <a:rPr lang="en-US">
                <a:cs typeface="Arial" panose="020B0604020202020204" pitchFamily="34" charset="0"/>
              </a:rPr>
              <a:t>1</a:t>
            </a:fld>
            <a:endParaRPr 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16632"/>
            <a:ext cx="1763688" cy="1515531"/>
          </a:xfrm>
          <a:prstGeom prst="rect">
            <a:avLst/>
          </a:prstGeom>
        </p:spPr>
      </p:pic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116632"/>
            <a:ext cx="6923112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b="1" i="0"/>
            </a:lvl1pPr>
          </a:lstStyle>
          <a:p>
            <a:pPr algn="l"/>
            <a:r>
              <a:rPr lang="ru-RU" dirty="0"/>
              <a:t>Образец заголовка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/>
              <a:t>Образец заголовка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/>
              <a:t>Образец заголовка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/>
              <a:t>Образец заголовка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/>
              <a:t>Образец заголовка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ru-RU" smtClean="0"/>
              <a:t>14.12.2022</a:t>
            </a:fld>
            <a:endParaRPr lang="ru-RU" sz="10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ru-RU" sz="10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ru-RU" smtClean="0"/>
              <a:t>‹#›</a:t>
            </a:fld>
            <a:endParaRPr lang="ru-RU" sz="1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10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dirty="0"/>
              <a:t>Образец заголовка</a:t>
            </a:r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5C14FD69-4A85-4715-A222-ABB225B63BC6}" type="datetimeFigureOut">
              <a:rPr lang="ru-RU" smtClean="0"/>
              <a:t>14.12.2022</a:t>
            </a:fld>
            <a:endParaRPr lang="ru-RU" sz="1000" dirty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pPr algn="ctr"/>
            <a:endParaRPr lang="ru-RU" sz="1000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pPr algn="r"/>
            <a:fld id="{D4C49B74-5DB2-4B03-B1D2-7F6A3C51C318}" type="slidenum">
              <a:rPr lang="ru-RU" smtClean="0"/>
              <a:t>‹#›</a:t>
            </a:fld>
            <a:endParaRPr lang="ru-RU" sz="1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indent="0" eaLnBrk="1" hangingPunct="1">
        <a:buNone/>
        <a:defRPr sz="2800">
          <a:latin typeface="Arial" panose="020B0604020202020204" pitchFamily="34" charset="0"/>
          <a:cs typeface="Arial" panose="020B0604020202020204" pitchFamily="34" charset="0"/>
        </a:defRPr>
      </a:lvl1pPr>
      <a:lvl2pPr marL="742950" indent="-285750" eaLnBrk="1" hangingPunct="1">
        <a:buChar char="–"/>
        <a:defRPr sz="2400">
          <a:latin typeface="Arial" panose="020B0604020202020204" pitchFamily="34" charset="0"/>
          <a:cs typeface="Arial" panose="020B0604020202020204" pitchFamily="34" charset="0"/>
        </a:defRPr>
      </a:lvl2pPr>
      <a:lvl3pPr marL="1143000" indent="-228600" eaLnBrk="1" hangingPunct="1">
        <a:buChar char="•"/>
        <a:defRPr sz="2400">
          <a:latin typeface="Arial" panose="020B0604020202020204" pitchFamily="34" charset="0"/>
          <a:cs typeface="Arial" panose="020B0604020202020204" pitchFamily="34" charset="0"/>
        </a:defRPr>
      </a:lvl3pPr>
      <a:lvl4pPr marL="1600200" indent="-228600" eaLnBrk="1" hangingPunct="1">
        <a:buChar char="–"/>
        <a:defRPr sz="2000">
          <a:latin typeface="Arial" panose="020B0604020202020204" pitchFamily="34" charset="0"/>
          <a:cs typeface="Arial" panose="020B0604020202020204" pitchFamily="34" charset="0"/>
        </a:defRPr>
      </a:lvl4pPr>
      <a:lvl5pPr marL="2057400" indent="-228600" eaLnBrk="1" hangingPunct="1">
        <a:buChar char="»"/>
        <a:defRPr sz="2000">
          <a:latin typeface="Arial" panose="020B0604020202020204" pitchFamily="34" charset="0"/>
          <a:cs typeface="Arial" panose="020B0604020202020204" pitchFamily="34" charset="0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2"/>
          <p:cNvSpPr>
            <a:spLocks noGrp="1"/>
          </p:cNvSpPr>
          <p:nvPr>
            <p:ph type="ctrTitle"/>
          </p:nvPr>
        </p:nvSpPr>
        <p:spPr>
          <a:xfrm>
            <a:off x="1685290" y="3645024"/>
            <a:ext cx="7458710" cy="1440036"/>
          </a:xfrm>
        </p:spPr>
        <p:txBody>
          <a:bodyPr>
            <a:normAutofit/>
          </a:bodyPr>
          <a:lstStyle/>
          <a:p>
            <a:pPr algn="l" fontAlgn="auto" latinLnBrk="0">
              <a:lnSpc>
                <a:spcPct val="100000"/>
              </a:lnSpc>
            </a:pPr>
            <a:r>
              <a:rPr lang="en-US" altLang="ru-RU" sz="44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Возможности современной психотерапии для студентов</a:t>
            </a:r>
          </a:p>
        </p:txBody>
      </p:sp>
      <p:pic>
        <p:nvPicPr>
          <p:cNvPr id="11267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549275"/>
            <a:ext cx="3435350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43808" y="549733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i="1" dirty="0"/>
              <a:t>Подготовлено </a:t>
            </a:r>
            <a:r>
              <a:rPr lang="ru-RU" i="1" dirty="0" smtClean="0"/>
              <a:t>здравпунктом </a:t>
            </a:r>
            <a:r>
              <a:rPr lang="ru-RU" i="1" dirty="0"/>
              <a:t>УО «Гродненский государственный </a:t>
            </a:r>
            <a:r>
              <a:rPr lang="ru-RU" i="1" dirty="0" smtClean="0"/>
              <a:t>университет </a:t>
            </a:r>
            <a:r>
              <a:rPr lang="ru-RU" i="1" dirty="0"/>
              <a:t>имени Янки Купалы»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ий 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7200" algn="just" fontAlgn="auto" latinLnBrk="0"/>
            <a:r>
              <a:rPr lang="ru-RU" altLang="en-US" b="1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Психическое здоровье –</a:t>
            </a:r>
            <a:r>
              <a:rPr lang="ru-RU" alt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 это состояние благополучия, в котором каждый человек реализует свои способности, может противостоять обычным жизненным стрессам, успешно функционировать в разных сферах (семейной, профессиональной,социальной) и вносить вклад в свое сообщество, а </a:t>
            </a:r>
            <a:r>
              <a:rPr lang="ru-RU" altLang="en-US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 только собственно отсутствие психических расстройств.</a:t>
            </a:r>
            <a:endParaRPr lang="ru-RU" altLang="en-US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i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Основные </a:t>
            </a:r>
            <a:r>
              <a:rPr lang="ru-RU" sz="3200" i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понятия</a:t>
            </a:r>
            <a:endParaRPr lang="ru-RU" altLang="ru-RU" sz="3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indent="457200" algn="just" fontAlgn="auto" latinLnBrk="0">
              <a:buNone/>
            </a:pPr>
            <a:r>
              <a:rPr lang="ru-RU" sz="19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Врач-психиатр</a:t>
            </a: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-</a:t>
            </a:r>
            <a:r>
              <a:rPr lang="ru-RU" sz="1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это специалист, имеющий высшее медицинское образование, прошедший специальную подготовку по специальности «Психиатрия», «Наркология», «Психиатрия-наркология» и специализирующийся в области диагностики и лечения психических расстройств.</a:t>
            </a: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</a:p>
          <a:p>
            <a:pPr indent="457200" algn="just" fontAlgn="auto" latinLnBrk="0">
              <a:buNone/>
            </a:pPr>
            <a:endParaRPr lang="ru-RU" sz="19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457200" algn="just" fontAlgn="auto" latinLnBrk="0">
              <a:buNone/>
            </a:pPr>
            <a:r>
              <a:rPr lang="ru-RU" sz="19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Врач-психотерапевт -</a:t>
            </a:r>
            <a:r>
              <a:rPr lang="ru-RU" sz="1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специалист, имеющий высшее медицинское образование, прошедший специальную подготовку по специальности «Психотерапия», оказывающий психотерапевтическую помощь, которая включает проведения обследования психического состояния, лечение с применением методов психотерапевтического воздействия. 	</a:t>
            </a:r>
          </a:p>
          <a:p>
            <a:pPr indent="457200" algn="just" fontAlgn="auto" latinLnBrk="0">
              <a:buNone/>
            </a:pPr>
            <a:endParaRPr lang="ru-RU" sz="19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457200" algn="just" fontAlgn="auto" latinLnBrk="0">
              <a:buNone/>
            </a:pPr>
            <a:r>
              <a:rPr lang="ru-RU" sz="19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 -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специалист, имеющий психологическое образование и оказывающий помощь психически здоровому человеку посредством психологического консультирования.</a:t>
            </a:r>
          </a:p>
          <a:p>
            <a:pPr indent="457200" fontAlgn="auto" latinLnBrk="0"/>
            <a:endParaRPr lang="ru-RU" sz="1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36320" y="116840"/>
            <a:ext cx="6344285" cy="1143000"/>
          </a:xfrm>
        </p:spPr>
        <p:txBody>
          <a:bodyPr>
            <a:normAutofit fontScale="90000"/>
          </a:bodyPr>
          <a:lstStyle/>
          <a:p>
            <a:pPr indent="457200" algn="l" fontAlgn="auto" latinLnBrk="0"/>
            <a:r>
              <a:rPr lang="ru-RU" sz="3110" b="1" i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110" b="1" i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110" i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Психиатр, психотерапевт, психолог - в чем разница?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текст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57200" algn="just" fontAlgn="auto" latinLnBrk="0"/>
            <a:r>
              <a:rPr lang="ru-RU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Психотерапия</a:t>
            </a:r>
            <a:r>
              <a:rPr lang="ru-RU" altLang="en-US" sz="2200" i="1">
                <a:latin typeface="Times New Roman" panose="02020603050405020304" pitchFamily="18" charset="0"/>
                <a:cs typeface="Times New Roman" panose="02020603050405020304" pitchFamily="18" charset="0"/>
              </a:rPr>
              <a:t> (от др.греч. «душа, дух» + «уход, лечение») — это вид специализированной помощи, который осуществляется врачом-психотерапевтом, включает диагностику психического состояния, лечение с применением психотерапевтических техник, методик и профилактику возможного обострения психического расстройства. </a:t>
            </a:r>
          </a:p>
          <a:p>
            <a:pPr indent="457200" algn="just" fontAlgn="auto" latinLnBrk="0"/>
            <a:endParaRPr lang="ru-RU" altLang="en-US" sz="22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 fontAlgn="auto" latinLnBrk="0"/>
            <a:r>
              <a:rPr lang="ru-RU" altLang="en-US" sz="2200" i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Психотерапия направлена на разрешение эмоциональных (тревога, депрессия), поведенческих (раздражительность, переедание, нарушения сна) и межличностных (ссоры, измены, конфликты) проблем.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/>
            </a:r>
            <a:br>
              <a:rPr lang="ru-RU" i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</a:br>
            <a:r>
              <a:rPr lang="ru-RU" i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Основные </a:t>
            </a:r>
            <a:r>
              <a:rPr lang="ru-RU" i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понятия</a:t>
            </a:r>
            <a:r>
              <a:rPr lang="ru-RU" altLang="ru-RU"/>
              <a:t/>
            </a:r>
            <a:br>
              <a:rPr lang="ru-RU" altLang="ru-RU"/>
            </a:br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текст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57200" algn="just" fontAlgn="auto" latinLnBrk="0"/>
            <a:r>
              <a:rPr lang="ru-RU" altLang="en-US" b="1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к психотерапевту не означает «ненормальности». </a:t>
            </a:r>
          </a:p>
          <a:p>
            <a:pPr indent="457200" algn="just" fontAlgn="auto" latinLnBrk="0"/>
            <a:endParaRPr lang="ru-RU" altLang="en-US" b="1" i="1" u="sng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 fontAlgn="auto" latinLnBrk="0"/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Стигматизация</a:t>
            </a:r>
            <a:r>
              <a:rPr lang="ru-RU" alt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 (от греч. - ярлык, клеймо) -клеймение, нанесение стигмы. Стигма определяется как признак пренебрежения или недоверия, который отделяет человека от остальных.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32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Стигматизация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7200" algn="just" fontAlgn="auto" latinLnBrk="0"/>
            <a:endParaRPr lang="ru-RU" altLang="en-US" sz="26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 fontAlgn="auto" latinLnBrk="0"/>
            <a:r>
              <a:rPr lang="ru-RU" altLang="en-US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Психотерапия проводится на добровольной основе, информация о пациенте не сообщается на учебу, работу, он не ставится на учет и не ограничивается в правах.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28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оказания психотерапевтической помощи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текст 1"/>
          <p:cNvSpPr>
            <a:spLocks noGrp="1"/>
          </p:cNvSpPr>
          <p:nvPr>
            <p:ph type="body" idx="1"/>
          </p:nvPr>
        </p:nvSpPr>
        <p:spPr>
          <a:xfrm>
            <a:off x="463550" y="1572260"/>
            <a:ext cx="8223250" cy="4554220"/>
          </a:xfrm>
        </p:spPr>
        <p:txBody>
          <a:bodyPr>
            <a:normAutofit fontScale="40000"/>
          </a:bodyPr>
          <a:lstStyle/>
          <a:p>
            <a:r>
              <a:rPr lang="ru-RU" altLang="en-US" sz="4000" b="1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Психотерапевтическая служба здравпункта</a:t>
            </a:r>
          </a:p>
          <a:p>
            <a:r>
              <a:rPr lang="ru-RU" altLang="en-US" sz="3000" i="1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 68-07-62</a:t>
            </a:r>
          </a:p>
          <a:p>
            <a:r>
              <a:rPr lang="ru-RU" altLang="en-US" sz="3000" i="1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БЛК, 3</a:t>
            </a:r>
          </a:p>
          <a:p>
            <a:endParaRPr lang="ru-RU" altLang="en-US" sz="32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35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Врач-психотерапевт Дементьева Светлана Петровна курирует</a:t>
            </a: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</a:rPr>
              <a:t>- Юридический факультет</a:t>
            </a: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</a:rPr>
              <a:t>- Филологический факультет</a:t>
            </a: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</a:rPr>
              <a:t>- Военный факультет</a:t>
            </a: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Педагогический факультет</a:t>
            </a:r>
            <a:endParaRPr lang="ru-RU" altLang="en-US" sz="35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Факультет биологии и экологии</a:t>
            </a:r>
            <a:endParaRPr lang="ru-RU" altLang="en-US" sz="35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Факультет психологии</a:t>
            </a:r>
            <a:endParaRPr lang="ru-RU" altLang="en-US" sz="35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Факультет искусств и дизайна</a:t>
            </a:r>
          </a:p>
          <a:p>
            <a:endParaRPr lang="ru-RU" altLang="en-US" sz="3500" i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altLang="en-US" sz="35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Врач-психотерапевт Семикоз Игорь Иванович курирует</a:t>
            </a: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</a:rPr>
              <a:t>- Инженерно-строительный факультет</a:t>
            </a: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</a:rPr>
              <a:t>- Факультет инновационных технологий машиностроения</a:t>
            </a: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</a:rPr>
              <a:t>- Факультет истории, коммуникации и туризма</a:t>
            </a: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</a:rPr>
              <a:t>- Факультет математики и информатики</a:t>
            </a: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</a:rPr>
              <a:t>- Факультет физической культуры</a:t>
            </a: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</a:rPr>
              <a:t>- Факультет экономики и управления</a:t>
            </a:r>
          </a:p>
          <a:p>
            <a:r>
              <a:rPr lang="ru-RU" altLang="en-US" sz="3500" i="1">
                <a:latin typeface="Times New Roman" panose="02020603050405020304" pitchFamily="18" charset="0"/>
                <a:cs typeface="Times New Roman" panose="02020603050405020304" pitchFamily="18" charset="0"/>
              </a:rPr>
              <a:t>- Физико-технический факультет</a:t>
            </a:r>
          </a:p>
          <a:p>
            <a:endParaRPr lang="ru-RU" altLang="en-US" sz="35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280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текст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57200" algn="just" fontAlgn="auto" latinLnBrk="0"/>
            <a:r>
              <a:rPr lang="ru-RU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- Индивидуальное консультирование (работа с тревожными и депрессивными расстройствами, с зависимостями, психологическими травмами, кризисами);</a:t>
            </a:r>
          </a:p>
          <a:p>
            <a:pPr indent="457200" algn="just" fontAlgn="auto" latinLnBrk="0"/>
            <a:r>
              <a:rPr lang="ru-RU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- Сеанс индивидуальной психотерапии невротических, психосоматических и поведенческих расстройств;</a:t>
            </a:r>
          </a:p>
          <a:p>
            <a:pPr indent="457200" algn="just" fontAlgn="auto" latinLnBrk="0"/>
            <a:r>
              <a:rPr lang="ru-RU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- Сеанс индивидуальной психотерапии зависимостей (алкогольной, никотиновой, пищевой, игровой и других);</a:t>
            </a:r>
          </a:p>
          <a:p>
            <a:pPr indent="457200" algn="just" fontAlgn="auto" latinLnBrk="0"/>
            <a:r>
              <a:rPr lang="ru-RU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- Психодиагностика индивидуально-личностных свойств, особенностей межличностных отношений, психологической адаптации.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110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услуг психотерапевтической службы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0037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ru-RU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102030063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TP102030063_template</Template>
  <TotalTime>0</TotalTime>
  <Words>315</Words>
  <Application>Microsoft Office PowerPoint</Application>
  <PresentationFormat>Экран (4:3)</PresentationFormat>
  <Paragraphs>50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TP102030063_template</vt:lpstr>
      <vt:lpstr>Возможности современной психотерапии для студентов</vt:lpstr>
      <vt:lpstr>Основные понятия</vt:lpstr>
      <vt:lpstr> Психиатр, психотерапевт, психолог - в чем разница?</vt:lpstr>
      <vt:lpstr> Основные понятия </vt:lpstr>
      <vt:lpstr>Стигматизация</vt:lpstr>
      <vt:lpstr>Принципы оказания психотерапевтической помощи</vt:lpstr>
      <vt:lpstr>Информация</vt:lpstr>
      <vt:lpstr>Перечень услуг психотерапевтической службы</vt:lpstr>
      <vt:lpstr>Спасибо за внимание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13</cp:revision>
  <dcterms:created xsi:type="dcterms:W3CDTF">2015-03-03T07:56:00Z</dcterms:created>
  <dcterms:modified xsi:type="dcterms:W3CDTF">2022-12-14T07:26:08Z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TC020300649991</vt:lpwstr>
  </property>
  <property fmtid="{D5CDD505-2E9C-101B-9397-08002B2CF9AE}" pid="3" name="ICV">
    <vt:lpwstr>257C5CCA8D15493C974FC37F93B970C7</vt:lpwstr>
  </property>
  <property fmtid="{D5CDD505-2E9C-101B-9397-08002B2CF9AE}" pid="4" name="KSOProductBuildVer">
    <vt:lpwstr>1049-11.2.0.11417</vt:lpwstr>
  </property>
</Properties>
</file>