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539" r:id="rId1"/>
    <p:sldMasterId id="2147484563" r:id="rId2"/>
    <p:sldMasterId id="2147484575" r:id="rId3"/>
  </p:sldMasterIdLst>
  <p:notesMasterIdLst>
    <p:notesMasterId r:id="rId14"/>
  </p:notesMasterIdLst>
  <p:handoutMasterIdLst>
    <p:handoutMasterId r:id="rId15"/>
  </p:handoutMasterIdLst>
  <p:sldIdLst>
    <p:sldId id="370" r:id="rId4"/>
    <p:sldId id="406" r:id="rId5"/>
    <p:sldId id="408" r:id="rId6"/>
    <p:sldId id="409" r:id="rId7"/>
    <p:sldId id="412" r:id="rId8"/>
    <p:sldId id="410" r:id="rId9"/>
    <p:sldId id="416" r:id="rId10"/>
    <p:sldId id="418" r:id="rId11"/>
    <p:sldId id="414" r:id="rId12"/>
    <p:sldId id="420" r:id="rId13"/>
  </p:sldIdLst>
  <p:sldSz cx="9144000" cy="5143500" type="screen16x9"/>
  <p:notesSz cx="9926638" cy="6858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800000"/>
    <a:srgbClr val="000000"/>
    <a:srgbClr val="7094B4"/>
    <a:srgbClr val="5A92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34" autoAdjust="0"/>
    <p:restoredTop sz="95845" autoAdjust="0"/>
  </p:normalViewPr>
  <p:slideViewPr>
    <p:cSldViewPr>
      <p:cViewPr>
        <p:scale>
          <a:sx n="87" d="100"/>
          <a:sy n="87" d="100"/>
        </p:scale>
        <p:origin x="-1675" y="-761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625" cy="34328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1697" y="0"/>
            <a:ext cx="4302625" cy="34328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F12E950-431A-46CB-8F4C-A385BC21C2A7}" type="datetimeFigureOut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513620"/>
            <a:ext cx="4302625" cy="343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1697" y="6513620"/>
            <a:ext cx="4302625" cy="343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A6FB29A-6CB8-499A-AD28-7DA35347ED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2195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302625" cy="34328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1697" y="0"/>
            <a:ext cx="4302625" cy="34328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1EF11E51-747E-43ED-837E-FD719975BB5A}" type="datetimeFigureOut">
              <a:rPr lang="ru-RU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78113" y="514350"/>
            <a:ext cx="4570412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201" y="3257358"/>
            <a:ext cx="7942238" cy="308626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6513620"/>
            <a:ext cx="4302625" cy="343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1697" y="6513620"/>
            <a:ext cx="4302625" cy="343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Arial" charset="0"/>
              </a:defRPr>
            </a:lvl1pPr>
          </a:lstStyle>
          <a:p>
            <a:pPr>
              <a:defRPr/>
            </a:pPr>
            <a:fld id="{87D520F9-029B-421F-ADD2-6F9F294A91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8880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462" algn="l" defTabSz="9141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562" algn="l" defTabSz="9141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655" algn="l" defTabSz="9141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757" algn="l" defTabSz="9141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78113" y="514350"/>
            <a:ext cx="4570412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120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678113" y="514350"/>
            <a:ext cx="4570412" cy="25717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D3F6A2-EE62-4A14-A887-259A5458C7CA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5120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0B2F57-7AEB-4C3E-B26F-83F43B0927B2}" type="datetimeFigureOut">
              <a:rPr lang="ru-RU" smtClean="0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2F1FFF-6C90-43E1-BA8B-ACAAD0E5C83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381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5A614-FD38-4930-A3A9-E5BED74402EE}" type="datetimeFigureOut">
              <a:rPr lang="ru-RU" smtClean="0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37F332-E25E-425E-8816-83329C67ACE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76222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F9FFCA-A91D-4966-A1B1-8122CA4D2DE4}" type="datetimeFigureOut">
              <a:rPr lang="ru-RU" smtClean="0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058A3-35AD-42BA-872D-56FCD1356E2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63135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0B2F57-7AEB-4C3E-B26F-83F43B0927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2F1FFF-6C90-43E1-BA8B-ACAAD0E5C83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541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AB45D2-003D-4456-9A4F-155F974D70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CAD02C-0A06-4064-B6CD-B2A5ECAACD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6695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1755A3-18AE-414F-B513-077A9874A9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436DEC-3821-46A2-94FB-35D1B797A3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91877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0547E5-3C64-496D-9640-8ACBF70FA2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D1898F-7167-4CBE-A261-CE4F606B1D4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48809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5406D3-0CC0-4B5A-8B26-3A3DB122330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80F0A8-1AE6-4724-8B03-7749B054E52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4785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53E281-4A02-4EFA-8717-65C4C946C7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687D27-7824-4ED7-ABE7-69D3F9F222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62011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D0838F-EBD1-4884-BAA6-17BC782BB0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5C76AC-E822-4CB0-8131-C46E00418B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14665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FDE9F1-F930-4650-82DD-2A2BE68F1A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C850DB-5F5B-47E9-87E6-C7DE29B839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8462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AB45D2-003D-4456-9A4F-155F974D7093}" type="datetimeFigureOut">
              <a:rPr lang="ru-RU" smtClean="0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CAD02C-0A06-4064-B6CD-B2A5ECAACD0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5326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3B8131-A94D-47B5-9601-E6CA4CD9FA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092B02-5CAC-4420-B730-917A4250D41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85348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5A614-FD38-4930-A3A9-E5BED7440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37F332-E25E-425E-8816-83329C67AC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7567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F9FFCA-A91D-4966-A1B1-8122CA4D2DE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058A3-35AD-42BA-872D-56FCD1356E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470842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D0B2F57-7AEB-4C3E-B26F-83F43B0927B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2F1FFF-6C90-43E1-BA8B-ACAAD0E5C83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722089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FAB45D2-003D-4456-9A4F-155F974D7093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CAD02C-0A06-4064-B6CD-B2A5ECAACD0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31707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1755A3-18AE-414F-B513-077A9874A90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436DEC-3821-46A2-94FB-35D1B797A3D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7879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0547E5-3C64-496D-9640-8ACBF70FA23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D1898F-7167-4CBE-A261-CE4F606B1D4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9434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5406D3-0CC0-4B5A-8B26-3A3DB1223306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80F0A8-1AE6-4724-8B03-7749B054E52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9731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53E281-4A02-4EFA-8717-65C4C946C731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687D27-7824-4ED7-ABE7-69D3F9F2225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1928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D0838F-EBD1-4884-BAA6-17BC782BB099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5C76AC-E822-4CB0-8131-C46E00418B8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605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81755A3-18AE-414F-B513-077A9874A904}" type="datetimeFigureOut">
              <a:rPr lang="ru-RU" smtClean="0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9436DEC-3821-46A2-94FB-35D1B797A3D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9620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FDE9F1-F930-4650-82DD-2A2BE68F1A98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C850DB-5F5B-47E9-87E6-C7DE29B8391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54919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3B8131-A94D-47B5-9601-E6CA4CD9FA3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092B02-5CAC-4420-B730-917A4250D41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402874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805A614-FD38-4930-A3A9-E5BED74402E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37F332-E25E-425E-8816-83329C67AC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901623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8F9FFCA-A91D-4966-A1B1-8122CA4D2DE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03058A3-35AD-42BA-872D-56FCD1356E24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7499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40547E5-3C64-496D-9640-8ACBF70FA234}" type="datetimeFigureOut">
              <a:rPr lang="ru-RU" smtClean="0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D1898F-7167-4CBE-A261-CE4F606B1D4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273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75406D3-0CC0-4B5A-8B26-3A3DB1223306}" type="datetimeFigureOut">
              <a:rPr lang="ru-RU" smtClean="0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180F0A8-1AE6-4724-8B03-7749B054E52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341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653E281-4A02-4EFA-8717-65C4C946C731}" type="datetimeFigureOut">
              <a:rPr lang="ru-RU" smtClean="0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687D27-7824-4ED7-ABE7-69D3F9F2225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7450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7D0838F-EBD1-4884-BAA6-17BC782BB099}" type="datetimeFigureOut">
              <a:rPr lang="ru-RU" smtClean="0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5C76AC-E822-4CB0-8131-C46E00418B8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62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FDE9F1-F930-4650-82DD-2A2BE68F1A98}" type="datetimeFigureOut">
              <a:rPr lang="ru-RU" smtClean="0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C850DB-5F5B-47E9-87E6-C7DE29B8391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099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D3B8131-A94D-47B5-9601-E6CA4CD9FA3A}" type="datetimeFigureOut">
              <a:rPr lang="ru-RU" smtClean="0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092B02-5CAC-4420-B730-917A4250D418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95596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42F164-D250-45C0-BDE8-3224B67F6FEA}" type="datetimeFigureOut">
              <a:rPr lang="ru-RU" smtClean="0"/>
              <a:pPr>
                <a:defRPr/>
              </a:pPr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561F96-B637-44B1-AD07-5A3973F06AF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090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40" r:id="rId1"/>
    <p:sldLayoutId id="2147484541" r:id="rId2"/>
    <p:sldLayoutId id="2147484542" r:id="rId3"/>
    <p:sldLayoutId id="2147484543" r:id="rId4"/>
    <p:sldLayoutId id="2147484544" r:id="rId5"/>
    <p:sldLayoutId id="2147484545" r:id="rId6"/>
    <p:sldLayoutId id="2147484546" r:id="rId7"/>
    <p:sldLayoutId id="2147484547" r:id="rId8"/>
    <p:sldLayoutId id="2147484548" r:id="rId9"/>
    <p:sldLayoutId id="2147484549" r:id="rId10"/>
    <p:sldLayoutId id="214748455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42F164-D250-45C0-BDE8-3224B67F6F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561F96-B637-44B1-AD07-5A3973F06A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1494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4" r:id="rId1"/>
    <p:sldLayoutId id="2147484565" r:id="rId2"/>
    <p:sldLayoutId id="2147484566" r:id="rId3"/>
    <p:sldLayoutId id="2147484567" r:id="rId4"/>
    <p:sldLayoutId id="2147484568" r:id="rId5"/>
    <p:sldLayoutId id="2147484569" r:id="rId6"/>
    <p:sldLayoutId id="2147484570" r:id="rId7"/>
    <p:sldLayoutId id="2147484571" r:id="rId8"/>
    <p:sldLayoutId id="2147484572" r:id="rId9"/>
    <p:sldLayoutId id="2147484573" r:id="rId10"/>
    <p:sldLayoutId id="214748457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42F164-D250-45C0-BDE8-3224B67F6F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A561F96-B637-44B1-AD07-5A3973F06AF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121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76" r:id="rId1"/>
    <p:sldLayoutId id="2147484577" r:id="rId2"/>
    <p:sldLayoutId id="2147484578" r:id="rId3"/>
    <p:sldLayoutId id="2147484579" r:id="rId4"/>
    <p:sldLayoutId id="2147484580" r:id="rId5"/>
    <p:sldLayoutId id="2147484581" r:id="rId6"/>
    <p:sldLayoutId id="2147484582" r:id="rId7"/>
    <p:sldLayoutId id="2147484583" r:id="rId8"/>
    <p:sldLayoutId id="2147484584" r:id="rId9"/>
    <p:sldLayoutId id="2147484585" r:id="rId10"/>
    <p:sldLayoutId id="214748458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mp"/><Relationship Id="rId2" Type="http://schemas.openxmlformats.org/officeDocument/2006/relationships/image" Target="../media/image8.tmp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555526"/>
            <a:ext cx="770485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400" dirty="0" smtClean="0">
                <a:solidFill>
                  <a:schemeClr val="bg1"/>
                </a:solidFill>
                <a:latin typeface="Impact" pitchFamily="34" charset="0"/>
                <a:cs typeface="Calibri" pitchFamily="34" charset="0"/>
              </a:rPr>
              <a:t>О мерах по обеспечению</a:t>
            </a:r>
            <a:endParaRPr lang="en-US" sz="3400" dirty="0" smtClean="0">
              <a:solidFill>
                <a:schemeClr val="bg1"/>
              </a:solidFill>
              <a:latin typeface="Impact" pitchFamily="34" charset="0"/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3400" dirty="0" smtClean="0">
                <a:solidFill>
                  <a:schemeClr val="bg1"/>
                </a:solidFill>
                <a:latin typeface="Impact" pitchFamily="34" charset="0"/>
                <a:cs typeface="Calibri" pitchFamily="34" charset="0"/>
              </a:rPr>
              <a:t>безопасности обучающихся и работников университета</a:t>
            </a:r>
            <a:endParaRPr lang="ru-RU" sz="3400" dirty="0">
              <a:solidFill>
                <a:schemeClr val="bg1"/>
              </a:solidFill>
              <a:latin typeface="Impact" pitchFamily="34" charset="0"/>
              <a:cs typeface="Calibr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91" y="3622112"/>
            <a:ext cx="5472608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smtClean="0">
                <a:solidFill>
                  <a:prstClr val="black"/>
                </a:solidFill>
                <a:latin typeface="Impact" pitchFamily="34" charset="0"/>
                <a:cs typeface="+mn-cs"/>
              </a:rPr>
              <a:t>Подготовил</a:t>
            </a:r>
            <a:endParaRPr lang="en-US" sz="1400" dirty="0" smtClean="0">
              <a:solidFill>
                <a:prstClr val="black"/>
              </a:solidFill>
              <a:latin typeface="Impact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err="1" smtClean="0">
                <a:solidFill>
                  <a:prstClr val="black"/>
                </a:solidFill>
                <a:latin typeface="Impact" pitchFamily="34" charset="0"/>
                <a:cs typeface="+mn-cs"/>
              </a:rPr>
              <a:t>Шмурей</a:t>
            </a:r>
            <a:r>
              <a:rPr lang="ru-RU" sz="1400" dirty="0" smtClean="0">
                <a:solidFill>
                  <a:prstClr val="black"/>
                </a:solidFill>
                <a:latin typeface="Impact" pitchFamily="34" charset="0"/>
                <a:cs typeface="+mn-cs"/>
              </a:rPr>
              <a:t> Сергей </a:t>
            </a:r>
            <a:r>
              <a:rPr lang="ru-RU" sz="1400" dirty="0" err="1" smtClean="0">
                <a:solidFill>
                  <a:prstClr val="black"/>
                </a:solidFill>
                <a:latin typeface="Impact" pitchFamily="34" charset="0"/>
                <a:cs typeface="+mn-cs"/>
              </a:rPr>
              <a:t>Славомирович</a:t>
            </a:r>
            <a:r>
              <a:rPr lang="ru-RU" dirty="0" smtClean="0">
                <a:solidFill>
                  <a:prstClr val="black"/>
                </a:solidFill>
                <a:latin typeface="Impact" pitchFamily="34" charset="0"/>
                <a:cs typeface="+mn-cs"/>
              </a:rPr>
              <a:t>,</a:t>
            </a:r>
            <a:endParaRPr lang="ru-RU" dirty="0">
              <a:solidFill>
                <a:prstClr val="black"/>
              </a:solidFill>
              <a:latin typeface="Impact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Impact" pitchFamily="34" charset="0"/>
                <a:cs typeface="+mn-cs"/>
              </a:rPr>
              <a:t>н</a:t>
            </a:r>
            <a:r>
              <a:rPr lang="ru-RU" sz="1400" dirty="0" smtClean="0">
                <a:solidFill>
                  <a:prstClr val="black"/>
                </a:solidFill>
                <a:latin typeface="Impact" pitchFamily="34" charset="0"/>
                <a:cs typeface="+mn-cs"/>
              </a:rPr>
              <a:t>ачальник Службы безопасности</a:t>
            </a:r>
            <a:endParaRPr lang="ru-RU" sz="1400" dirty="0">
              <a:solidFill>
                <a:prstClr val="black"/>
              </a:solidFill>
              <a:latin typeface="Impact" pitchFamily="34" charset="0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000191" y="4114115"/>
            <a:ext cx="30604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Impact" pitchFamily="34" charset="0"/>
              </a:rPr>
              <a:t>«Материалы ЕДИ</a:t>
            </a:r>
            <a:r>
              <a:rPr lang="ru-RU" sz="1600" smtClean="0">
                <a:latin typeface="Impact" pitchFamily="34" charset="0"/>
              </a:rPr>
              <a:t>, </a:t>
            </a:r>
            <a:r>
              <a:rPr lang="ru-RU" sz="1600" smtClean="0">
                <a:latin typeface="Impact" pitchFamily="34" charset="0"/>
              </a:rPr>
              <a:t>ноябрь</a:t>
            </a:r>
            <a:r>
              <a:rPr lang="ru-RU" sz="1600" smtClean="0">
                <a:latin typeface="Impact" pitchFamily="34" charset="0"/>
              </a:rPr>
              <a:t> </a:t>
            </a:r>
            <a:r>
              <a:rPr lang="ru-RU" sz="1600" dirty="0" smtClean="0">
                <a:latin typeface="Impact" pitchFamily="34" charset="0"/>
              </a:rPr>
              <a:t>2022 г.»</a:t>
            </a:r>
            <a:endParaRPr lang="ru-RU" sz="1600" dirty="0"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4983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5949" y="3867894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 err="1" smtClean="0">
                <a:solidFill>
                  <a:prstClr val="black"/>
                </a:solidFill>
                <a:latin typeface="Impact" pitchFamily="34" charset="0"/>
              </a:rPr>
              <a:t>Шмурей</a:t>
            </a:r>
            <a:r>
              <a:rPr lang="ru-RU" sz="1400" dirty="0" smtClean="0">
                <a:solidFill>
                  <a:prstClr val="black"/>
                </a:solidFill>
                <a:latin typeface="Impact" pitchFamily="34" charset="0"/>
              </a:rPr>
              <a:t> Сергей </a:t>
            </a:r>
            <a:r>
              <a:rPr lang="ru-RU" sz="1400" dirty="0" err="1" smtClean="0">
                <a:solidFill>
                  <a:prstClr val="black"/>
                </a:solidFill>
                <a:latin typeface="Impact" pitchFamily="34" charset="0"/>
              </a:rPr>
              <a:t>Славомирович</a:t>
            </a:r>
            <a:r>
              <a:rPr lang="ru-RU" dirty="0" smtClean="0">
                <a:solidFill>
                  <a:prstClr val="black"/>
                </a:solidFill>
                <a:latin typeface="Impact" pitchFamily="34" charset="0"/>
              </a:rPr>
              <a:t>,</a:t>
            </a:r>
            <a:endParaRPr lang="ru-RU" dirty="0">
              <a:solidFill>
                <a:prstClr val="black"/>
              </a:solidFill>
              <a:latin typeface="Impact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ru-RU" sz="1400" dirty="0">
                <a:solidFill>
                  <a:prstClr val="black"/>
                </a:solidFill>
                <a:latin typeface="Impact" pitchFamily="34" charset="0"/>
              </a:rPr>
              <a:t>н</a:t>
            </a:r>
            <a:r>
              <a:rPr lang="ru-RU" sz="1400" dirty="0" smtClean="0">
                <a:solidFill>
                  <a:prstClr val="black"/>
                </a:solidFill>
                <a:latin typeface="Impact" pitchFamily="34" charset="0"/>
              </a:rPr>
              <a:t>ачальник Службы безопасности</a:t>
            </a:r>
            <a:endParaRPr lang="ru-RU" sz="1400" dirty="0">
              <a:solidFill>
                <a:prstClr val="black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041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3132" y="-173790"/>
            <a:ext cx="8424936" cy="14041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2300" dirty="0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Нормативные </a:t>
            </a:r>
            <a:r>
              <a:rPr lang="ru-RU" sz="23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документы, </a:t>
            </a:r>
            <a:r>
              <a:rPr lang="ru-RU" sz="2300" dirty="0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 регламентирующие  </a:t>
            </a:r>
            <a:r>
              <a:rPr lang="ru-RU" sz="2300" dirty="0" smtClean="0">
                <a:solidFill>
                  <a:schemeClr val="bg1"/>
                </a:solidFill>
                <a:latin typeface="Impact" pitchFamily="34" charset="0"/>
                <a:ea typeface="Times New Roman" panose="02020603050405020304" pitchFamily="18" charset="0"/>
              </a:rPr>
              <a:t>обеспечение безопасности  в  университете</a:t>
            </a:r>
            <a:r>
              <a:rPr lang="x-none" sz="2300" dirty="0">
                <a:effectLst/>
                <a:latin typeface="Impact" pitchFamily="34" charset="0"/>
                <a:ea typeface="Times New Roman" panose="02020603050405020304" pitchFamily="18" charset="0"/>
              </a:rPr>
              <a:t/>
            </a:r>
            <a:br>
              <a:rPr lang="x-none" sz="2300" dirty="0">
                <a:effectLst/>
                <a:latin typeface="Impact" pitchFamily="34" charset="0"/>
                <a:ea typeface="Times New Roman" panose="02020603050405020304" pitchFamily="18" charset="0"/>
              </a:rPr>
            </a:br>
            <a:endParaRPr lang="ru-RU" sz="2300" dirty="0">
              <a:latin typeface="Impac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20" y="771550"/>
            <a:ext cx="8640960" cy="3312368"/>
          </a:xfrm>
        </p:spPr>
        <p:txBody>
          <a:bodyPr>
            <a:normAutofit fontScale="25000" lnSpcReduction="20000"/>
          </a:bodyPr>
          <a:lstStyle/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8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Закон </a:t>
            </a:r>
            <a:r>
              <a:rPr lang="ru-RU" sz="8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Республики Беларусь от </a:t>
            </a:r>
            <a:r>
              <a:rPr lang="ru-RU" sz="8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08.11.2006 № 175-З «Об охранной деятельности в Республике Беларусь»</a:t>
            </a:r>
            <a:r>
              <a:rPr lang="en-US" sz="8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88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x-none" sz="8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88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ст. ст. 20, 91 Кодекса Республики Беларусь об образовании</a:t>
            </a:r>
            <a:r>
              <a:rPr lang="en-US" sz="88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88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x-none" sz="8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Положение о Службе безопасности, утвержденное приказом ректора </a:t>
            </a:r>
            <a:r>
              <a:rPr lang="ru-RU" sz="880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 </a:t>
            </a:r>
            <a:r>
              <a:rPr lang="ru-RU" sz="880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30.05.2022 </a:t>
            </a:r>
            <a:r>
              <a:rPr lang="ru-RU" sz="880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№ </a:t>
            </a:r>
            <a:r>
              <a:rPr lang="ru-RU" sz="880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819</a:t>
            </a:r>
            <a:r>
              <a:rPr lang="en-US" sz="880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88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endParaRPr lang="ru-RU" sz="88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Инструкция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 организации пропускного режима в учреждении образования «Гродненский государственный университет имени Янки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Купалы», утвержденная приказом ректора </a:t>
            </a:r>
            <a:r>
              <a:rPr lang="ru-RU" sz="88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 </a:t>
            </a:r>
            <a:r>
              <a:rPr lang="ru-RU" sz="88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08.07.2022 № 1003</a:t>
            </a:r>
            <a:endParaRPr lang="x-none" sz="88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ru-RU" sz="8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8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4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84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8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8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8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800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8000" dirty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be-BY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м</a:t>
            </a:r>
            <a:endParaRPr lang="x-none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629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3E4E5DF-EA7B-4B25-9F83-193E672E886E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sz="28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Организация работы отдела сторожевой охраны</a:t>
            </a:r>
            <a:r>
              <a:rPr lang="x-none" sz="18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/>
            </a:r>
            <a:br>
              <a:rPr lang="x-none" sz="18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</a:br>
            <a:endParaRPr lang="x-none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9A30F12E-6DC0-460D-973E-D64FA87849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771550"/>
            <a:ext cx="8784976" cy="41044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9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Количество административных корпусов </a:t>
            </a:r>
            <a:r>
              <a:rPr lang="ru-RU" sz="1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университета – </a:t>
            </a:r>
            <a:r>
              <a:rPr lang="ru-RU" sz="19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15</a:t>
            </a:r>
            <a:endParaRPr lang="x-none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Количество постов охраны – </a:t>
            </a:r>
            <a:r>
              <a:rPr lang="ru-RU" sz="19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15</a:t>
            </a:r>
            <a:endParaRPr lang="x-none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Численность сторожевой охраны:</a:t>
            </a:r>
            <a:endParaRPr lang="x-none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 штату</a:t>
            </a:r>
            <a:r>
              <a:rPr lang="ru-RU" sz="1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– </a:t>
            </a:r>
            <a:r>
              <a:rPr lang="ru-RU" sz="19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79</a:t>
            </a:r>
            <a:endParaRPr lang="x-none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1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фактически в наличии</a:t>
            </a:r>
            <a:r>
              <a:rPr lang="ru-RU" sz="19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900" b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  <a:r>
              <a:rPr lang="ru-RU" sz="190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77</a:t>
            </a:r>
            <a:endParaRPr lang="ru-RU" sz="19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19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Основные задачи:</a:t>
            </a:r>
            <a:endParaRPr lang="x-none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8650" indent="-285750" algn="just"/>
            <a:r>
              <a:rPr lang="ru-RU" sz="1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обеспечение защиты охраняемых объектов, работников университета и обучающихся от противоправных посягательств;</a:t>
            </a:r>
            <a:endParaRPr lang="x-none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8650" indent="-285750" algn="just"/>
            <a:r>
              <a:rPr lang="ru-RU" sz="1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осуществление мероприятий по соблюдению на охраняемых объектах пропускного режима и правил внутреннего трудового распорядка;</a:t>
            </a:r>
            <a:endParaRPr lang="x-none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628650" indent="-285750" algn="just"/>
            <a:r>
              <a:rPr lang="ru-RU" sz="19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пределах своих полномочий принятие мер по предупреждению, выявлению и пресечению преступлений и иных нарушений на охраняемых объектах.</a:t>
            </a:r>
            <a:endParaRPr lang="x-none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x-none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x-none" sz="2000" dirty="0"/>
          </a:p>
        </p:txBody>
      </p:sp>
    </p:spTree>
    <p:extLst>
      <p:ext uri="{BB962C8B-B14F-4D97-AF65-F5344CB8AC3E}">
        <p14:creationId xmlns:p14="http://schemas.microsoft.com/office/powerpoint/2010/main" val="28677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35A0562-A456-4666-AEF4-6D491730D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95486"/>
            <a:ext cx="8229600" cy="50405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28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Пропускной </a:t>
            </a:r>
            <a:r>
              <a:rPr lang="ru-RU" sz="2800" dirty="0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 режим</a:t>
            </a:r>
            <a:r>
              <a:rPr lang="x-none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x-none" sz="2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x-none" sz="2600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B898A83-3BD0-4A3B-B346-4215CFE692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99542"/>
            <a:ext cx="8229600" cy="3895081"/>
          </a:xfrm>
        </p:spPr>
        <p:txBody>
          <a:bodyPr>
            <a:normAutofit fontScale="40000" lnSpcReduction="20000"/>
          </a:bodyPr>
          <a:lstStyle/>
          <a:p>
            <a:pPr marL="0" indent="0" algn="just">
              <a:buNone/>
            </a:pPr>
            <a:r>
              <a:rPr lang="ru-RU" sz="45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Пропускной </a:t>
            </a:r>
            <a:r>
              <a:rPr lang="ru-RU" sz="45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режим – </a:t>
            </a:r>
            <a:r>
              <a:rPr lang="ru-RU" sz="4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это порядок, обеспечиваемый совокупностью мероприятий и правил с целью защиты охраняемого объекта от противоправных посягательств</a:t>
            </a:r>
            <a:r>
              <a:rPr lang="en-US" sz="45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45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endParaRPr lang="ru-RU" sz="45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4500" b="1" dirty="0" smtClean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45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Пропускной </a:t>
            </a:r>
            <a:r>
              <a:rPr lang="ru-RU" sz="4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режим </a:t>
            </a:r>
            <a:r>
              <a:rPr lang="ru-RU" sz="45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45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ГрГУ</a:t>
            </a:r>
            <a:r>
              <a:rPr lang="ru-RU" sz="45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предназначен </a:t>
            </a:r>
            <a:r>
              <a:rPr lang="ru-RU" sz="45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для: </a:t>
            </a:r>
            <a:endParaRPr lang="x-none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49580" algn="just"/>
            <a:r>
              <a:rPr lang="ru-RU" sz="4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исключения возможности несанкционированного доступа физических лиц и транспортных средств на территорию университета; </a:t>
            </a:r>
            <a:endParaRPr lang="x-none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4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предупреждения бесконтрольного посещения </a:t>
            </a:r>
            <a:r>
              <a:rPr lang="ru-RU" sz="45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работниками и </a:t>
            </a:r>
            <a:r>
              <a:rPr lang="ru-RU" sz="4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посетителями отдельных (специальных) помещений без служебной необходимости; </a:t>
            </a:r>
            <a:endParaRPr lang="x-none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4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исключения возможности ввоза (вноса) на территорию университета веществ и предметов, с помощью которых можно совершить противоправное деяние; </a:t>
            </a:r>
            <a:endParaRPr lang="x-none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/>
            <a:r>
              <a:rPr lang="ru-RU" sz="45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исключения возможности несанкционированного выноса (вывоза), хищения с объектов материальных ценностей, документов, информационных носителей и т.д.   </a:t>
            </a:r>
            <a:endParaRPr lang="x-none" sz="45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87343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BEA72A-F198-4117-9D85-00277DFB86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11510"/>
            <a:ext cx="8686800" cy="65171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pPr indent="450215"/>
            <a:r>
              <a:rPr lang="ru-RU" sz="2300" dirty="0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Документы , предоставляющие доступ  на территорию университета </a:t>
            </a:r>
            <a:r>
              <a:rPr lang="x-none" sz="22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/>
            </a:r>
            <a:br>
              <a:rPr lang="x-none" sz="22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</a:br>
            <a:r>
              <a:rPr lang="ru-RU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r>
              <a:rPr lang="x-none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x-none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x-non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7" y="1059582"/>
            <a:ext cx="2453615" cy="1621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095" y="1059582"/>
            <a:ext cx="2376263" cy="15516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495" y="1059582"/>
            <a:ext cx="2384009" cy="15738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09935"/>
            <a:ext cx="2815352" cy="1631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859782"/>
            <a:ext cx="3959691" cy="164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97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852197-90FC-4F0F-9B3E-F4172CCAC940}"/>
              </a:ext>
            </a:extLst>
          </p:cNvPr>
          <p:cNvSpPr>
            <a:spLocks noGrp="1"/>
          </p:cNvSpPr>
          <p:nvPr>
            <p:ph type="title"/>
          </p:nvPr>
        </p:nvSpPr>
        <p:spPr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bg1"/>
                </a:solidFill>
                <a:effectLst/>
                <a:latin typeface="Impact" pitchFamily="34" charset="0"/>
                <a:ea typeface="Calibri" panose="020F0502020204030204" pitchFamily="34" charset="0"/>
              </a:rPr>
              <a:t>Система  </a:t>
            </a:r>
            <a:r>
              <a:rPr lang="ru-RU" sz="3200" dirty="0">
                <a:solidFill>
                  <a:schemeClr val="bg1"/>
                </a:solidFill>
                <a:effectLst/>
                <a:latin typeface="Impact" pitchFamily="34" charset="0"/>
                <a:ea typeface="Calibri" panose="020F0502020204030204" pitchFamily="34" charset="0"/>
              </a:rPr>
              <a:t>контроля и управления доступом</a:t>
            </a:r>
            <a:r>
              <a:rPr lang="x-none" sz="32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/>
            </a:r>
            <a:br>
              <a:rPr lang="x-none" sz="3200" dirty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</a:br>
            <a:endParaRPr lang="x-none" sz="3200" dirty="0">
              <a:solidFill>
                <a:schemeClr val="bg1"/>
              </a:solidFill>
              <a:latin typeface="Impact" pitchFamily="34" charset="0"/>
            </a:endParaRPr>
          </a:p>
        </p:txBody>
      </p:sp>
      <p:pic>
        <p:nvPicPr>
          <p:cNvPr id="13" name="Объект 12">
            <a:extLst>
              <a:ext uri="{FF2B5EF4-FFF2-40B4-BE49-F238E27FC236}">
                <a16:creationId xmlns="" xmlns:a16="http://schemas.microsoft.com/office/drawing/2014/main" id="{648E2C51-6AB2-4F85-905E-7554D0D727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860" y="951570"/>
            <a:ext cx="4669940" cy="2775756"/>
          </a:xfrm>
        </p:spPr>
      </p:pic>
      <p:pic>
        <p:nvPicPr>
          <p:cNvPr id="17" name="Рисунок 16">
            <a:extLst>
              <a:ext uri="{FF2B5EF4-FFF2-40B4-BE49-F238E27FC236}">
                <a16:creationId xmlns="" xmlns:a16="http://schemas.microsoft.com/office/drawing/2014/main" id="{187D1F95-AA07-4C27-9017-7881FF6E4B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56225"/>
            <a:ext cx="4254021" cy="247810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6376" y="3722249"/>
            <a:ext cx="91085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СКУД — </a:t>
            </a:r>
            <a:r>
              <a:rPr lang="ru-RU" dirty="0"/>
              <a:t>совокупность программно-аппаратных технических </a:t>
            </a:r>
            <a:r>
              <a:rPr lang="ru-RU" dirty="0" smtClean="0"/>
              <a:t>средств контроля</a:t>
            </a:r>
          </a:p>
          <a:p>
            <a:pPr algn="ctr"/>
            <a:r>
              <a:rPr lang="ru-RU" dirty="0" smtClean="0"/>
              <a:t>и </a:t>
            </a:r>
            <a:r>
              <a:rPr lang="ru-RU" dirty="0"/>
              <a:t>средств управления, имеющих целью ограничение и регистрацию входа-выхода </a:t>
            </a:r>
            <a:r>
              <a:rPr lang="ru-RU" dirty="0" smtClean="0"/>
              <a:t>людей и транспорта </a:t>
            </a:r>
            <a:r>
              <a:rPr lang="ru-RU" dirty="0"/>
              <a:t>на заданной территории через «точки прохода»: </a:t>
            </a:r>
            <a:r>
              <a:rPr lang="ru-RU" dirty="0" smtClean="0"/>
              <a:t>двери, ворота.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8509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29F28AF-DA9D-43A3-95C1-C77FFAE650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1560" y="-236561"/>
            <a:ext cx="7772400" cy="93610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algn="ctr"/>
            <a:r>
              <a:rPr lang="ru-RU" sz="2000" b="0" dirty="0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/>
            </a:r>
            <a:br>
              <a:rPr lang="ru-RU" sz="2000" b="0" dirty="0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</a:br>
            <a:r>
              <a:rPr lang="ru-RU" sz="3200" b="0" dirty="0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Цели создания </a:t>
            </a:r>
            <a:r>
              <a:rPr lang="ru-RU" sz="3200" b="0" dirty="0" err="1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скуд</a:t>
            </a:r>
            <a:r>
              <a:rPr lang="ru-RU" sz="3200" b="0" dirty="0" smtClean="0">
                <a:solidFill>
                  <a:schemeClr val="bg1"/>
                </a:solidFill>
                <a:effectLst/>
                <a:latin typeface="Impact" pitchFamily="34" charset="0"/>
                <a:ea typeface="Times New Roman" panose="02020603050405020304" pitchFamily="18" charset="0"/>
              </a:rPr>
              <a:t>:</a:t>
            </a:r>
            <a:endParaRPr lang="x-none" sz="3200" b="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51520" y="900828"/>
            <a:ext cx="8496944" cy="3255098"/>
          </a:xfrm>
        </p:spPr>
        <p:txBody>
          <a:bodyPr>
            <a:noAutofit/>
          </a:bodyPr>
          <a:lstStyle/>
          <a:p>
            <a:pPr marL="342900" indent="-342900" algn="just">
              <a:lnSpc>
                <a:spcPts val="2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внедрение 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новых цифровых технологий, позволяющих исключить из системы безопасности т.н. «человеческий 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фактор»</a:t>
            </a:r>
            <a:r>
              <a:rPr lang="en-US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lnSpc>
                <a:spcPts val="2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ограничение 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доступа посторонних лиц в учреждение образования, а с учетом 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наличия функции 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распознавания лиц, минимизировать проникновение потенциальных правонарушителей по чужим 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пропускам</a:t>
            </a:r>
            <a:r>
              <a:rPr lang="en-US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lnSpc>
                <a:spcPts val="2000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епрерывное 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круглосуточное документирование всех событий в системе в режиме реального 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времени</a:t>
            </a:r>
            <a:r>
              <a:rPr lang="en-US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;</a:t>
            </a:r>
            <a:endParaRPr lang="ru-RU" sz="2300" dirty="0" smtClean="0">
              <a:solidFill>
                <a:schemeClr val="tx1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indent="-342900" algn="just">
              <a:lnSpc>
                <a:spcPts val="2000"/>
              </a:lnSpc>
              <a:buFont typeface="Arial" pitchFamily="34" charset="0"/>
              <a:buChar char="•"/>
            </a:pP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</a:t>
            </a:r>
            <a:r>
              <a:rPr lang="ru-RU" sz="2300" dirty="0" smtClean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онтроль </a:t>
            </a:r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учета рабочего времени.</a:t>
            </a:r>
            <a:endParaRPr lang="ru-RU" sz="23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0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E1B760A-AA9A-41C4-AA77-14412B6478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90215"/>
            <a:ext cx="8640960" cy="2448271"/>
          </a:xfrm>
        </p:spPr>
        <p:txBody>
          <a:bodyPr/>
          <a:lstStyle/>
          <a:p>
            <a:pPr indent="450215" algn="just">
              <a:lnSpc>
                <a:spcPts val="2000"/>
              </a:lnSpc>
              <a:spcAft>
                <a:spcPts val="1200"/>
              </a:spcAft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обеспеч</a:t>
            </a: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ение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режима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доступа в учреждение образования в соответствии с заданным алгоритмом и установленными правами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доступа;</a:t>
            </a:r>
            <a:endParaRPr lang="x-none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ts val="2000"/>
              </a:lnSpc>
              <a:spcAft>
                <a:spcPts val="1200"/>
              </a:spcAft>
            </a:pPr>
            <a:r>
              <a:rPr lang="ru-RU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нтеграция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с другими системами безопасности; </a:t>
            </a:r>
            <a:endParaRPr lang="x-none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450215" algn="just">
              <a:lnSpc>
                <a:spcPts val="2000"/>
              </a:lnSpc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возможность </a:t>
            </a:r>
            <a:r>
              <a:rPr lang="ru-RU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наращивания системы путем установки дополнительных точек 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доступа.</a:t>
            </a:r>
            <a:endParaRPr lang="x-none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x-none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954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Impact" pitchFamily="34" charset="0"/>
                <a:ea typeface="Times New Roman" panose="02020603050405020304" pitchFamily="18" charset="0"/>
              </a:rPr>
              <a:t>Преимущества  </a:t>
            </a:r>
            <a:r>
              <a:rPr lang="ru-RU" sz="3200" dirty="0">
                <a:solidFill>
                  <a:schemeClr val="bg1"/>
                </a:solidFill>
                <a:latin typeface="Impact" pitchFamily="34" charset="0"/>
                <a:ea typeface="Times New Roman" panose="02020603050405020304" pitchFamily="18" charset="0"/>
              </a:rPr>
              <a:t>СКУД</a:t>
            </a:r>
            <a:endParaRPr lang="ru-RU" sz="3200" dirty="0">
              <a:solidFill>
                <a:schemeClr val="bg1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36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12986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algn="ctr"/>
            <a:r>
              <a:rPr lang="ru-RU" sz="3200" b="0" dirty="0" smtClean="0">
                <a:solidFill>
                  <a:schemeClr val="bg1"/>
                </a:solidFill>
                <a:latin typeface="Impact" pitchFamily="34" charset="0"/>
              </a:rPr>
              <a:t>видеонаблюдение</a:t>
            </a:r>
            <a:endParaRPr lang="ru-RU" sz="3200" b="0" dirty="0">
              <a:solidFill>
                <a:schemeClr val="bg1"/>
              </a:solidFill>
              <a:latin typeface="Impact" pitchFamily="34" charset="0"/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1485310-A394-47CA-976F-EDE4ED051C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7504" y="699542"/>
            <a:ext cx="8820472" cy="4176464"/>
          </a:xfrm>
        </p:spPr>
        <p:txBody>
          <a:bodyPr>
            <a:noAutofit/>
          </a:bodyPr>
          <a:lstStyle/>
          <a:p>
            <a:pPr indent="0" algn="just">
              <a:spcAft>
                <a:spcPts val="1200"/>
              </a:spcAft>
              <a:buNone/>
            </a:pPr>
            <a:r>
              <a:rPr lang="ru-RU" sz="17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       </a:t>
            </a:r>
            <a:r>
              <a:rPr lang="ru-RU" sz="1900" b="1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Задачи использования системы видеонаблюдения</a:t>
            </a:r>
            <a:r>
              <a:rPr lang="ru-RU" sz="190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285750" indent="-28575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документальная </a:t>
            </a: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фиксация возможных противоправных действий, которые могут нанести имущественный и физический вред как университету, так и участникам образовательного процесса;</a:t>
            </a:r>
          </a:p>
          <a:p>
            <a:pPr marL="285750" indent="-28575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использование материалов видеозаписей в качестве доказательной базы в рамках уголовного, административного или гражданского процессов, а также для установления личности лица, совершившего противоправное действие;</a:t>
            </a:r>
          </a:p>
          <a:p>
            <a:pPr marL="285750" indent="-285750" algn="just">
              <a:spcAft>
                <a:spcPts val="600"/>
              </a:spcAft>
              <a:buFont typeface="Arial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мониторинг обстановки в пределах учебного заведения и прилегающих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территорий;</a:t>
            </a:r>
            <a:endParaRPr lang="ru-RU" sz="1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1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действий сотрудников охраны при возникновении нештатных и чрезвычайных ситуаций, их предотвращение и 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устранение.</a:t>
            </a:r>
            <a:endParaRPr lang="x-none" sz="190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endParaRPr lang="x-none" sz="2400" dirty="0"/>
          </a:p>
        </p:txBody>
      </p:sp>
    </p:spTree>
    <p:extLst>
      <p:ext uri="{BB962C8B-B14F-4D97-AF65-F5344CB8AC3E}">
        <p14:creationId xmlns:p14="http://schemas.microsoft.com/office/powerpoint/2010/main" val="403854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6153</TotalTime>
  <Words>411</Words>
  <Application>Microsoft Office PowerPoint</Application>
  <PresentationFormat>Экран (16:9)</PresentationFormat>
  <Paragraphs>83</Paragraphs>
  <Slides>10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Тема Office</vt:lpstr>
      <vt:lpstr>2_Тема Office</vt:lpstr>
      <vt:lpstr>1_Тема Office</vt:lpstr>
      <vt:lpstr>Презентация PowerPoint</vt:lpstr>
      <vt:lpstr>Нормативные документы,  регламентирующие  обеспечение безопасности  в  университете </vt:lpstr>
      <vt:lpstr>Организация работы отдела сторожевой охраны </vt:lpstr>
      <vt:lpstr>Пропускной  режим </vt:lpstr>
      <vt:lpstr>Документы , предоставляющие доступ  на территорию университета    </vt:lpstr>
      <vt:lpstr>Система  контроля и управления доступом </vt:lpstr>
      <vt:lpstr> Цели создания скуд:</vt:lpstr>
      <vt:lpstr>Преимущества  СКУД</vt:lpstr>
      <vt:lpstr>видеонаблюдение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СКЕРСЬ МАРИЯ АНТОНОВНА</cp:lastModifiedBy>
  <cp:revision>804</cp:revision>
  <cp:lastPrinted>2021-06-12T10:25:39Z</cp:lastPrinted>
  <dcterms:created xsi:type="dcterms:W3CDTF">2020-06-03T10:58:51Z</dcterms:created>
  <dcterms:modified xsi:type="dcterms:W3CDTF">2022-11-15T11:54:12Z</dcterms:modified>
</cp:coreProperties>
</file>