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3"/>
  </p:notesMasterIdLst>
  <p:handoutMasterIdLst>
    <p:handoutMasterId r:id="rId24"/>
  </p:handoutMasterIdLst>
  <p:sldIdLst>
    <p:sldId id="423" r:id="rId3"/>
    <p:sldId id="403" r:id="rId4"/>
    <p:sldId id="389" r:id="rId5"/>
    <p:sldId id="424" r:id="rId6"/>
    <p:sldId id="411" r:id="rId7"/>
    <p:sldId id="410" r:id="rId8"/>
    <p:sldId id="338" r:id="rId9"/>
    <p:sldId id="404" r:id="rId10"/>
    <p:sldId id="408" r:id="rId11"/>
    <p:sldId id="432" r:id="rId12"/>
    <p:sldId id="407" r:id="rId13"/>
    <p:sldId id="425" r:id="rId14"/>
    <p:sldId id="426" r:id="rId15"/>
    <p:sldId id="427" r:id="rId16"/>
    <p:sldId id="428" r:id="rId17"/>
    <p:sldId id="429" r:id="rId18"/>
    <p:sldId id="431" r:id="rId19"/>
    <p:sldId id="430" r:id="rId20"/>
    <p:sldId id="422" r:id="rId21"/>
    <p:sldId id="433" r:id="rId22"/>
  </p:sldIdLst>
  <p:sldSz cx="9144000" cy="5143500" type="screen16x9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23BC"/>
    <a:srgbClr val="264365"/>
    <a:srgbClr val="800000"/>
    <a:srgbClr val="006600"/>
    <a:srgbClr val="336600"/>
    <a:srgbClr val="AC8300"/>
    <a:srgbClr val="4E3E30"/>
    <a:srgbClr val="9F7E53"/>
    <a:srgbClr val="7C5D46"/>
    <a:srgbClr val="775E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95881" autoAdjust="0"/>
  </p:normalViewPr>
  <p:slideViewPr>
    <p:cSldViewPr>
      <p:cViewPr varScale="1">
        <p:scale>
          <a:sx n="123" d="100"/>
          <a:sy n="123" d="100"/>
        </p:scale>
        <p:origin x="-518" y="-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5C8188-EF4A-4F3E-890F-420612421B6F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BF0ED1-8293-4B94-A1C8-D57E77B23A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667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35D022-BE2B-46F0-A0AE-8DEE0C1C9FB1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5A0104-A3C5-462D-B473-78D6FA9CCBC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62611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6C8-CB37-4A12-BF8B-2771572F0B4E}" type="slidenum">
              <a:rPr lang="ru-RU" smtClean="0">
                <a:solidFill>
                  <a:prstClr val="black"/>
                </a:solidFill>
              </a:rPr>
              <a:pPr/>
              <a:t>1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50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5A0104-A3C5-462D-B473-78D6FA9CCBC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733359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1D96C8-CB37-4A12-BF8B-2771572F0B4E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2150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05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196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38045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3425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6933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3480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3082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816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2419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1568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324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77189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06883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1787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762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66075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90527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22225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3272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999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749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2525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FA63C4-E23F-4393-B1C7-EBE987229699}" type="datetimeFigureOut">
              <a:rPr lang="ru-RU" smtClean="0"/>
              <a:t>15.11.2022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D9A4E-2CED-43AE-BE3E-8239E20C0B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014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8901C9-7CBB-4BCB-A08F-75EC4F4D1C0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8F4767-0AF6-45A2-8412-C889CA8EA7F6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65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student@grsu.by" TargetMode="External"/><Relationship Id="rId2" Type="http://schemas.openxmlformats.org/officeDocument/2006/relationships/hyperlink" Target="mailto:mail@grsu.by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2"/>
          <p:cNvSpPr txBox="1">
            <a:spLocks noChangeArrowheads="1"/>
          </p:cNvSpPr>
          <p:nvPr/>
        </p:nvSpPr>
        <p:spPr bwMode="auto">
          <a:xfrm>
            <a:off x="1945010" y="773057"/>
            <a:ext cx="6875462" cy="23637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algn="r">
              <a:lnSpc>
                <a:spcPct val="90000"/>
              </a:lnSpc>
            </a:pPr>
            <a:r>
              <a:rPr lang="ru-RU" altLang="ru-RU" sz="3600" dirty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О реализации </a:t>
            </a:r>
            <a:endParaRPr lang="ru-RU" altLang="ru-RU" sz="3600" dirty="0" smtClean="0">
              <a:solidFill>
                <a:srgbClr val="452C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Batang" pitchFamily="18" charset="-127"/>
            </a:endParaRPr>
          </a:p>
          <a:p>
            <a:pPr algn="r">
              <a:lnSpc>
                <a:spcPct val="90000"/>
              </a:lnSpc>
            </a:pPr>
            <a:r>
              <a:rPr lang="ru-RU" altLang="ru-RU" sz="3600" dirty="0" smtClean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Концепции </a:t>
            </a:r>
            <a:r>
              <a:rPr lang="ru-RU" altLang="ru-RU" sz="3600" dirty="0" err="1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студентоцентрированного</a:t>
            </a:r>
            <a:r>
              <a:rPr lang="ru-RU" altLang="ru-RU" sz="3600" dirty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 образования</a:t>
            </a:r>
          </a:p>
          <a:p>
            <a:pPr algn="r">
              <a:lnSpc>
                <a:spcPct val="90000"/>
              </a:lnSpc>
            </a:pPr>
            <a:r>
              <a:rPr lang="ru-RU" altLang="ru-RU" sz="2000" dirty="0" smtClean="0">
                <a:solidFill>
                  <a:prstClr val="black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(</a:t>
            </a:r>
            <a:r>
              <a:rPr lang="ru-RU" altLang="ru-RU" sz="2000" i="1" dirty="0" smtClean="0">
                <a:solidFill>
                  <a:prstClr val="black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по материалам Совета университета</a:t>
            </a:r>
            <a:r>
              <a:rPr lang="ru-RU" altLang="ru-RU" sz="2000" dirty="0" smtClean="0">
                <a:solidFill>
                  <a:prstClr val="black"/>
                </a:solidFill>
                <a:latin typeface="Arial" pitchFamily="34" charset="0"/>
                <a:ea typeface="Batang" pitchFamily="18" charset="-127"/>
                <a:cs typeface="Arial" pitchFamily="34" charset="0"/>
              </a:rPr>
              <a:t>)</a:t>
            </a:r>
            <a:endParaRPr lang="en-US" altLang="ru-RU" sz="2000" dirty="0" smtClean="0">
              <a:solidFill>
                <a:prstClr val="black"/>
              </a:solidFill>
              <a:latin typeface="Arial" pitchFamily="34" charset="0"/>
              <a:ea typeface="Batang" pitchFamily="18" charset="-127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71600" y="4581304"/>
            <a:ext cx="34637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 smtClean="0">
                <a:latin typeface="Arial" pitchFamily="34" charset="0"/>
                <a:cs typeface="Arial" pitchFamily="34" charset="0"/>
              </a:rPr>
              <a:t>«Материалы ЕДИ, ноябрь 2022 г.»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8128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5340" y="699542"/>
            <a:ext cx="8759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latin typeface="Arial" pitchFamily="34" charset="0"/>
                <a:cs typeface="Arial" pitchFamily="34" charset="0"/>
              </a:rPr>
              <a:t>Стандарт 3</a:t>
            </a:r>
            <a:br>
              <a:rPr lang="ru-RU" b="1" i="1" dirty="0" smtClean="0">
                <a:latin typeface="Arial" pitchFamily="34" charset="0"/>
                <a:cs typeface="Arial" pitchFamily="34" charset="0"/>
              </a:rPr>
            </a:br>
            <a:r>
              <a:rPr lang="ru-RU" b="1" i="1" dirty="0" smtClean="0">
                <a:latin typeface="Arial" pitchFamily="34" charset="0"/>
                <a:cs typeface="Arial" pitchFamily="34" charset="0"/>
              </a:rPr>
              <a:t>«</a:t>
            </a:r>
            <a:r>
              <a:rPr lang="ru-RU" b="1" i="1" dirty="0" err="1" smtClean="0">
                <a:latin typeface="Arial" pitchFamily="34" charset="0"/>
                <a:cs typeface="Arial" pitchFamily="34" charset="0"/>
              </a:rPr>
              <a:t>Студентоцентрированное</a:t>
            </a:r>
            <a:r>
              <a:rPr lang="ru-RU" b="1" i="1" dirty="0" smtClean="0">
                <a:latin typeface="Arial" pitchFamily="34" charset="0"/>
                <a:cs typeface="Arial" pitchFamily="34" charset="0"/>
              </a:rPr>
              <a:t> обучение, преподавание и оценка»</a:t>
            </a:r>
            <a:endParaRPr lang="ru-RU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306378"/>
            <a:ext cx="88569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Как в ОО обеспечивается академическая свобода обучающихся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Обеспечивается ли в ОО последовательность, прозрачность и объективность механизма оценки результатов обучения по каждой ОП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Каким образом осуществляется механизм оценки знаний, навыков и профессиональных компетенций? </a:t>
            </a:r>
            <a:endParaRPr lang="ru-RU" sz="1600" b="1" dirty="0" smtClean="0">
              <a:latin typeface="Arial" pitchFamily="34" charset="0"/>
              <a:cs typeface="Arial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Являются ли инструменты оценки учебных достижении компетентно-ориентированными? Обеспечивается ли учет разных критериев квалификации достаточной вариативностью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Являются ли инструменты оценки учебных достижении модульно-ориентированными? Применяются ли комбинированные инструменты оценки учебных достижении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Отражены ли в нормативных документах/ документах по обучению порядок проведения и виды экзаменов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?</a:t>
            </a:r>
          </a:p>
          <a:p>
            <a:pPr marL="285750" indent="-285750">
              <a:buFont typeface="Wingdings" pitchFamily="2" charset="2"/>
              <a:buChar char="ü"/>
            </a:pPr>
            <a:r>
              <a:rPr lang="ru-RU" sz="1600" b="1" dirty="0">
                <a:latin typeface="Arial" pitchFamily="34" charset="0"/>
                <a:cs typeface="Arial" pitchFamily="34" charset="0"/>
              </a:rPr>
              <a:t>Учитывают ли нормативные документы по проведению экзаменов условия для обучающихся с ограниченными возможностями</a:t>
            </a: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71531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987574"/>
            <a:ext cx="244827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Обеспечивается ли </a:t>
            </a:r>
            <a:r>
              <a:rPr lang="ru-RU" sz="1400" b="1" i="1" dirty="0">
                <a:latin typeface="Arial" pitchFamily="34" charset="0"/>
                <a:cs typeface="Arial" pitchFamily="34" charset="0"/>
              </a:rPr>
              <a:t>уважение и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внимание к </a:t>
            </a:r>
            <a:r>
              <a:rPr lang="ru-RU" sz="1400" b="1" i="1" dirty="0">
                <a:latin typeface="Arial" pitchFamily="34" charset="0"/>
                <a:cs typeface="Arial" pitchFamily="34" charset="0"/>
              </a:rPr>
              <a:t>различным группам обучающихся </a:t>
            </a:r>
            <a:r>
              <a:rPr lang="ru-RU" sz="1400" b="1" i="1" dirty="0" smtClean="0">
                <a:latin typeface="Arial" pitchFamily="34" charset="0"/>
                <a:cs typeface="Arial" pitchFamily="34" charset="0"/>
              </a:rPr>
              <a:t>и их </a:t>
            </a:r>
            <a:r>
              <a:rPr lang="ru-RU" sz="1400" b="1" i="1" dirty="0">
                <a:latin typeface="Arial" pitchFamily="34" charset="0"/>
                <a:cs typeface="Arial" pitchFamily="34" charset="0"/>
              </a:rPr>
              <a:t>потребностям, предоставляются ли им гибкие траектории обучения?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987574"/>
            <a:ext cx="648072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Студенты, испытывающие трудности в освоении учебных дисциплин</a:t>
            </a:r>
          </a:p>
          <a:p>
            <a:pPr marL="627063" lvl="1" indent="-169863">
              <a:spcAft>
                <a:spcPts val="600"/>
              </a:spcAft>
              <a:buSzPct val="70000"/>
              <a:buFont typeface="Arial" pitchFamily="34" charset="0"/>
              <a:buChar char="•"/>
            </a:pPr>
            <a:r>
              <a:rPr lang="ru-RU" sz="1200" dirty="0">
                <a:latin typeface="Arial" pitchFamily="34" charset="0"/>
                <a:cs typeface="Arial" pitchFamily="34" charset="0"/>
              </a:rPr>
              <a:t>Рекомендации по организации академической адаптации студентов </a:t>
            </a: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туденты, совмещающие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обучение с трудовой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деятельностью</a:t>
            </a:r>
          </a:p>
          <a:p>
            <a:pPr marL="627063" lvl="1" indent="-169863"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Возможность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обучения по индивидуальному учебному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плану</a:t>
            </a:r>
          </a:p>
          <a:p>
            <a:pPr marL="627063" lvl="1" indent="-169863"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Прохождение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производственной практики по месту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работы</a:t>
            </a:r>
          </a:p>
          <a:p>
            <a:pPr marL="627063" lvl="1" indent="-169863">
              <a:spcAft>
                <a:spcPts val="600"/>
              </a:spcAft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Выполнение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курсовых и дипломных проектов (работ) по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заявкам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Студенты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с ограниченными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возможностями</a:t>
            </a:r>
          </a:p>
          <a:p>
            <a:pPr marL="627063" lvl="1" indent="-169863"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Организация психолого-педагогического, социального сопровождения</a:t>
            </a:r>
          </a:p>
          <a:p>
            <a:pPr marL="627063" lvl="1" indent="-169863">
              <a:spcAft>
                <a:spcPts val="600"/>
              </a:spcAft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Формирование </a:t>
            </a:r>
            <a:r>
              <a:rPr lang="ru-RU" sz="1200" dirty="0" err="1" smtClean="0">
                <a:latin typeface="Arial" pitchFamily="34" charset="0"/>
                <a:cs typeface="Arial" pitchFamily="34" charset="0"/>
              </a:rPr>
              <a:t>безбарьерной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 среды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И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ностранные студенты </a:t>
            </a:r>
          </a:p>
          <a:p>
            <a:pPr marL="627063" lvl="1" indent="-169863"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Обучение по </a:t>
            </a:r>
            <a:r>
              <a:rPr lang="ru-RU" sz="1200" dirty="0">
                <a:latin typeface="Arial" pitchFamily="34" charset="0"/>
                <a:cs typeface="Arial" pitchFamily="34" charset="0"/>
              </a:rPr>
              <a:t>индивидуальным учебным </a:t>
            </a:r>
            <a:r>
              <a:rPr lang="ru-RU" sz="1200" dirty="0" smtClean="0">
                <a:latin typeface="Arial" pitchFamily="34" charset="0"/>
                <a:cs typeface="Arial" pitchFamily="34" charset="0"/>
              </a:rPr>
              <a:t>планам</a:t>
            </a:r>
          </a:p>
          <a:p>
            <a:pPr marL="627063" lvl="1" indent="-169863">
              <a:spcAft>
                <a:spcPts val="600"/>
              </a:spcAft>
              <a:buSzPct val="70000"/>
              <a:buFont typeface="Arial" pitchFamily="34" charset="0"/>
              <a:buChar char="•"/>
            </a:pPr>
            <a:r>
              <a:rPr lang="ru-RU" sz="1200" dirty="0" smtClean="0">
                <a:latin typeface="Arial" pitchFamily="34" charset="0"/>
                <a:cs typeface="Arial" pitchFamily="34" charset="0"/>
              </a:rPr>
              <a:t>Деятельность центра интернационализации образования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400" b="1" dirty="0">
                <a:latin typeface="Arial" pitchFamily="34" charset="0"/>
                <a:cs typeface="Arial" pitchFamily="34" charset="0"/>
              </a:rPr>
              <a:t>С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туденты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, включенные в </a:t>
            </a:r>
            <a:r>
              <a:rPr lang="ru-RU" sz="1400" b="1" dirty="0" smtClean="0">
                <a:latin typeface="Arial" pitchFamily="34" charset="0"/>
                <a:cs typeface="Arial" pitchFamily="34" charset="0"/>
              </a:rPr>
              <a:t>Банк </a:t>
            </a:r>
            <a:r>
              <a:rPr lang="ru-RU" sz="1400" b="1" dirty="0">
                <a:latin typeface="Arial" pitchFamily="34" charset="0"/>
                <a:cs typeface="Arial" pitchFamily="34" charset="0"/>
              </a:rPr>
              <a:t>данных одаренной и талантливой молодежи</a:t>
            </a:r>
          </a:p>
        </p:txBody>
      </p:sp>
    </p:spTree>
    <p:extLst>
      <p:ext uri="{BB962C8B-B14F-4D97-AF65-F5344CB8AC3E}">
        <p14:creationId xmlns:p14="http://schemas.microsoft.com/office/powerpoint/2010/main" val="10446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55776" y="945177"/>
            <a:ext cx="6264696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Организационно-методическое сопровождение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Консультирование студентов преподавателями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Возможность улучшения результатов мероприятий промежуточной аттестации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Повторное прохождение текущей аттестации в случае отсутствия</a:t>
            </a:r>
            <a:br>
              <a:rPr lang="ru-RU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по уважительной причине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err="1" smtClean="0">
                <a:latin typeface="Arial" pitchFamily="34" charset="0"/>
                <a:cs typeface="Arial" pitchFamily="34" charset="0"/>
              </a:rPr>
              <a:t>Билингвальное</a:t>
            </a:r>
            <a:r>
              <a:rPr lang="ru-RU" sz="1400" dirty="0" smtClean="0">
                <a:latin typeface="Arial" pitchFamily="34" charset="0"/>
                <a:cs typeface="Arial" pitchFamily="34" charset="0"/>
              </a:rPr>
              <a:t> обучение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endParaRPr lang="ru-RU" sz="1200" dirty="0" smtClean="0">
              <a:latin typeface="Arial" pitchFamily="34" charset="0"/>
              <a:cs typeface="Arial" pitchFamily="34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600" b="1" dirty="0" smtClean="0">
                <a:latin typeface="Arial" pitchFamily="34" charset="0"/>
                <a:cs typeface="Arial" pitchFamily="34" charset="0"/>
              </a:rPr>
              <a:t>Информационное и учебно-методическое сопровождение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Личный кабинет студента (доступ с любых электронных устройств в любое время из любой точки мира,</a:t>
            </a:r>
            <a:br>
              <a:rPr lang="ru-RU" sz="1400" dirty="0" smtClean="0">
                <a:latin typeface="Arial" pitchFamily="34" charset="0"/>
                <a:cs typeface="Arial" pitchFamily="34" charset="0"/>
              </a:rPr>
            </a:br>
            <a:r>
              <a:rPr lang="ru-RU" sz="1400" dirty="0" smtClean="0">
                <a:latin typeface="Arial" pitchFamily="34" charset="0"/>
                <a:cs typeface="Arial" pitchFamily="34" charset="0"/>
              </a:rPr>
              <a:t>в том числе на английском языке)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Электронные учебно-методические комплексы, ЦУМК</a:t>
            </a:r>
          </a:p>
          <a:p>
            <a:pPr marL="635000" lvl="1" indent="-177800">
              <a:buSzPct val="70000"/>
              <a:buFont typeface="Arial" pitchFamily="34" charset="0"/>
              <a:buChar char="•"/>
            </a:pPr>
            <a:r>
              <a:rPr lang="ru-RU" sz="1400" dirty="0" smtClean="0">
                <a:latin typeface="Arial" pitchFamily="34" charset="0"/>
                <a:cs typeface="Arial" pitchFamily="34" charset="0"/>
              </a:rPr>
              <a:t>Электронное и интерактивное расписание</a:t>
            </a:r>
          </a:p>
          <a:p>
            <a:pPr marL="285750" indent="-285750">
              <a:buFont typeface="Arial" pitchFamily="34" charset="0"/>
              <a:buChar char="•"/>
            </a:pPr>
            <a:endParaRPr lang="ru-RU" sz="1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944891"/>
            <a:ext cx="241176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Каким образом обеспечиваются равные возможности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обучающихся в 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достижении результатов обучения, в том числе в разрезе разных групп обучающихся?</a:t>
            </a:r>
          </a:p>
        </p:txBody>
      </p:sp>
    </p:spTree>
    <p:extLst>
      <p:ext uri="{BB962C8B-B14F-4D97-AF65-F5344CB8AC3E}">
        <p14:creationId xmlns:p14="http://schemas.microsoft.com/office/powerpoint/2010/main" val="404969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871324" y="945183"/>
            <a:ext cx="623718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Выбор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курсов по выбору,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факультативов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Выбор баз практики 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Каталог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элективных дисциплин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Выполнение курсового и дипломного проекта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(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работы)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заявкам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организаций-заказчиков кадров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3" y="2834814"/>
            <a:ext cx="275180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Каким образом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учитываются потребности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обучающихся при формировании ОП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871324" y="2834814"/>
            <a:ext cx="5949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Анкетирование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Участие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в обсуждении содержания ОП на заседаниях коллегиальных органов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(совет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факультета,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НМС,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совет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университета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Деятельность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Совета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старост,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старостатов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факультетов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Академическая мобильность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05340" y="915566"/>
            <a:ext cx="25715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Какие возможности есть у обучающихся при формировании образовательной траектории?</a:t>
            </a:r>
          </a:p>
        </p:txBody>
      </p:sp>
    </p:spTree>
    <p:extLst>
      <p:ext uri="{BB962C8B-B14F-4D97-AF65-F5344CB8AC3E}">
        <p14:creationId xmlns:p14="http://schemas.microsoft.com/office/powerpoint/2010/main" val="102366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275606"/>
            <a:ext cx="244827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Каким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образом при 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реализации ОП учитываются индивидуальные особенности обучающихся?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96992" y="1275606"/>
            <a:ext cx="6552728" cy="25006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Выявление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индивидуальных особенностей посредством психолого-педагогического тестирования, участия в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конкурсах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Анализ кураторов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учебных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групп, руководства факультета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Процедура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учета результатов предыдущего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обучения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(СТУ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30.2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30.2-010)</a:t>
            </a:r>
            <a:endParaRPr lang="ru-RU" sz="1600" dirty="0" smtClean="0">
              <a:latin typeface="Arial" pitchFamily="34" charset="0"/>
              <a:cs typeface="Arial" pitchFamily="34" charset="0"/>
            </a:endParaRP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Положение о сетевой форме взаимодействия при реализации образовательных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программ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Индивидуальный план</a:t>
            </a:r>
          </a:p>
          <a:p>
            <a:pPr marL="177800" indent="-177800"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Вариативность технологий обучения</a:t>
            </a:r>
          </a:p>
        </p:txBody>
      </p:sp>
    </p:spTree>
    <p:extLst>
      <p:ext uri="{BB962C8B-B14F-4D97-AF65-F5344CB8AC3E}">
        <p14:creationId xmlns:p14="http://schemas.microsoft.com/office/powerpoint/2010/main" val="251518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2008" y="1036355"/>
            <a:ext cx="241176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Имеется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ли в 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ОО система обратной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связи по 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использованию различных методик преподавания и оценки результатов обучения?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987574"/>
            <a:ext cx="6624736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Результаты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опросов «Оценка удовлетворенности студентов», «Оценка удовлетворенности выпускников» (критерий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«Использование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современных образовательных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технологий»)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Анкетирование «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Преподаватель глазами студентов» (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интерес</a:t>
            </a:r>
            <a:br>
              <a:rPr lang="ru-RU" sz="1500" dirty="0" smtClean="0">
                <a:latin typeface="Arial" pitchFamily="34" charset="0"/>
                <a:cs typeface="Arial" pitchFamily="34" charset="0"/>
              </a:rPr>
            </a:br>
            <a:r>
              <a:rPr lang="ru-RU" sz="1500" dirty="0" smtClean="0">
                <a:latin typeface="Arial" pitchFamily="34" charset="0"/>
                <a:cs typeface="Arial" pitchFamily="34" charset="0"/>
              </a:rPr>
              <a:t>к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предмету, использование активных инновационных форм обучения, возможность использования изучаемого материала на практике, объективность и справедливость оценки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знаний)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Обращения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студентов на уровне университета и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факультетов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Обсуждение на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заседаниях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Совета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старост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и </a:t>
            </a:r>
            <a:r>
              <a:rPr lang="ru-RU" sz="1500" dirty="0" err="1" smtClean="0">
                <a:latin typeface="Arial" pitchFamily="34" charset="0"/>
                <a:cs typeface="Arial" pitchFamily="34" charset="0"/>
              </a:rPr>
              <a:t>старостатах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факультетов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Оценка Комиссией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по анализу организации и порядка проведения экзаменационной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сессии (в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состав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входят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студенты)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Рефлексия на Образовательном портале по учебной дисциплине</a:t>
            </a:r>
          </a:p>
          <a:p>
            <a:pPr marL="177800" indent="-177800">
              <a:spcAft>
                <a:spcPts val="3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Организация и проведение открытых занятий</a:t>
            </a:r>
            <a:endParaRPr lang="ru-RU" sz="15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55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987574"/>
            <a:ext cx="269979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Какие используются формы обучения и преподавания, включая инновационные методы обучения (например, онлайн-обучение)? Обеспечивается ли достаточная вариативность?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991642"/>
            <a:ext cx="6048672" cy="36317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500" dirty="0">
                <a:latin typeface="Arial" pitchFamily="34" charset="0"/>
                <a:cs typeface="Arial" pitchFamily="34" charset="0"/>
              </a:rPr>
              <a:t>Формы обучения: лекция, практическое, семинарское, лабораторное занятия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Методы обучения: работа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в малых группах, деловая игра, проектный метод, кейс-метод, мозговой штурм,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семинар-дискуссия и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др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. в соответствии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с потребностями обучающихся и проектируемыми результатами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500" dirty="0">
                <a:latin typeface="Arial" pitchFamily="34" charset="0"/>
                <a:cs typeface="Arial" pitchFamily="34" charset="0"/>
              </a:rPr>
              <a:t>Реализация 4 ОП в дистанционной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форме</a:t>
            </a:r>
            <a:br>
              <a:rPr lang="ru-RU" sz="1500" dirty="0" smtClean="0">
                <a:latin typeface="Arial" pitchFamily="34" charset="0"/>
                <a:cs typeface="Arial" pitchFamily="34" charset="0"/>
              </a:rPr>
            </a:br>
            <a:r>
              <a:rPr lang="ru-RU" sz="1500" dirty="0" smtClean="0">
                <a:latin typeface="Arial" pitchFamily="34" charset="0"/>
                <a:cs typeface="Arial" pitchFamily="34" charset="0"/>
              </a:rPr>
              <a:t>(Порядок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проектирования и реализации образовательных программ высшего образования в дистанционной форме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500" dirty="0" smtClean="0">
                <a:latin typeface="Arial" pitchFamily="34" charset="0"/>
                <a:cs typeface="Arial" pitchFamily="34" charset="0"/>
              </a:rPr>
              <a:t>Положение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об использовании информационно-коммуникационных технологий в образовательном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процессе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500" dirty="0">
                <a:latin typeface="Arial" pitchFamily="34" charset="0"/>
                <a:cs typeface="Arial" pitchFamily="34" charset="0"/>
              </a:rPr>
              <a:t>До 20 % учебных занятий 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с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использованием ИКТ (</a:t>
            </a:r>
            <a:r>
              <a:rPr lang="ru-RU" sz="1500" dirty="0" smtClean="0">
                <a:latin typeface="Arial" pitchFamily="34" charset="0"/>
                <a:cs typeface="Arial" pitchFamily="34" charset="0"/>
              </a:rPr>
              <a:t>Методические рекомендации </a:t>
            </a:r>
            <a:r>
              <a:rPr lang="ru-RU" sz="1500" dirty="0">
                <a:latin typeface="Arial" pitchFamily="34" charset="0"/>
                <a:cs typeface="Arial" pitchFamily="34" charset="0"/>
              </a:rPr>
              <a:t>по организации самостоятельной работы студентов)</a:t>
            </a:r>
          </a:p>
        </p:txBody>
      </p:sp>
    </p:spTree>
    <p:extLst>
      <p:ext uri="{BB962C8B-B14F-4D97-AF65-F5344CB8AC3E}">
        <p14:creationId xmlns:p14="http://schemas.microsoft.com/office/powerpoint/2010/main" val="3281556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36708" y="1059582"/>
            <a:ext cx="24630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Обеспечивают ли дидактические концепции формирование </a:t>
            </a:r>
            <a:r>
              <a:rPr lang="ru-RU" sz="1600" b="1" i="1" dirty="0" err="1">
                <a:latin typeface="Arial" pitchFamily="34" charset="0"/>
                <a:cs typeface="Arial" pitchFamily="34" charset="0"/>
              </a:rPr>
              <a:t>карьерно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-ориентированных компетенций среди обучающихся?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699792" y="1062803"/>
            <a:ext cx="5976664" cy="33393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Компетентностный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подход в проектировании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ОП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(универсальные, базовые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профессиональные и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специализированные компетенции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Концепция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студентоцентрированного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образования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Организация самостоятельной и управляемой самостоятельной работы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студентов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Студия проектов и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стартапов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ru-RU" sz="1600" dirty="0" err="1" smtClean="0">
                <a:latin typeface="Arial" pitchFamily="34" charset="0"/>
                <a:cs typeface="Arial" pitchFamily="34" charset="0"/>
              </a:rPr>
              <a:t>стартап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-движение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Олимпиады, конкурсы</a:t>
            </a:r>
            <a:endParaRPr lang="ru-RU" sz="1600" dirty="0">
              <a:latin typeface="Arial" pitchFamily="34" charset="0"/>
              <a:cs typeface="Arial" pitchFamily="34" charset="0"/>
            </a:endParaRP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Деятельность центра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развития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карьеры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Банк данных одаренной и талантливой молодежи</a:t>
            </a:r>
          </a:p>
          <a:p>
            <a:pPr marL="177800" indent="-17780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Фонд «Талантливая молодежь»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53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Критерии международной аккредитации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079615"/>
            <a:ext cx="2160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1600" b="1" i="1" dirty="0">
                <a:latin typeface="Arial" pitchFamily="34" charset="0"/>
                <a:cs typeface="Arial" pitchFamily="34" charset="0"/>
              </a:rPr>
              <a:t>Имеются ли в ОО процедуры </a:t>
            </a:r>
            <a:r>
              <a:rPr lang="ru-RU" sz="1600" b="1" i="1" dirty="0" smtClean="0">
                <a:latin typeface="Arial" pitchFamily="34" charset="0"/>
                <a:cs typeface="Arial" pitchFamily="34" charset="0"/>
              </a:rPr>
              <a:t>реагирования на </a:t>
            </a:r>
            <a:r>
              <a:rPr lang="ru-RU" sz="1600" b="1" i="1" dirty="0">
                <a:latin typeface="Arial" pitchFamily="34" charset="0"/>
                <a:cs typeface="Arial" pitchFamily="34" charset="0"/>
              </a:rPr>
              <a:t>жалобы и апелляции обучающихся?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555776" y="1059582"/>
            <a:ext cx="583264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Личный прием студентов администрацией университета 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Письменное обращение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лично или на электронную почту 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en-US" sz="1600" dirty="0" smtClean="0">
                <a:latin typeface="Arial" pitchFamily="34" charset="0"/>
                <a:cs typeface="Arial" pitchFamily="34" charset="0"/>
                <a:hlinkClick r:id="rId2"/>
              </a:rPr>
              <a:t>mail@grsu.by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1600" dirty="0" smtClean="0">
                <a:latin typeface="Arial" pitchFamily="34" charset="0"/>
                <a:cs typeface="Arial" pitchFamily="34" charset="0"/>
                <a:hlinkClick r:id="rId3"/>
              </a:rPr>
              <a:t>student@grsu.by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и др.</a:t>
            </a:r>
            <a:r>
              <a:rPr lang="en-US" sz="1600" dirty="0" smtClean="0">
                <a:latin typeface="Arial" pitchFamily="34" charset="0"/>
                <a:cs typeface="Arial" pitchFamily="34" charset="0"/>
              </a:rPr>
              <a:t>)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согласно СТУ 20 (пункт 5.12.14)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>
                <a:latin typeface="Arial" pitchFamily="34" charset="0"/>
                <a:cs typeface="Arial" pitchFamily="34" charset="0"/>
              </a:rPr>
              <a:t>П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роцедура пересдачи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ранее полученного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результата</a:t>
            </a:r>
            <a:br>
              <a:rPr lang="ru-RU" sz="1600" dirty="0" smtClean="0">
                <a:latin typeface="Arial" pitchFamily="34" charset="0"/>
                <a:cs typeface="Arial" pitchFamily="34" charset="0"/>
              </a:rPr>
            </a:br>
            <a:r>
              <a:rPr lang="ru-RU" sz="1600" dirty="0" smtClean="0">
                <a:latin typeface="Arial" pitchFamily="34" charset="0"/>
                <a:cs typeface="Arial" pitchFamily="34" charset="0"/>
              </a:rPr>
              <a:t>по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текущей аттестации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(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пункт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38 Правил аттестации)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Повышение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отметки по учебной дисциплине не более чем по трем учебным 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дисциплинам (пункт 18 </a:t>
            </a:r>
            <a:r>
              <a:rPr lang="ru-RU" sz="1600" dirty="0">
                <a:latin typeface="Arial" pitchFamily="34" charset="0"/>
                <a:cs typeface="Arial" pitchFamily="34" charset="0"/>
              </a:rPr>
              <a:t>Правил аттестации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)</a:t>
            </a:r>
          </a:p>
          <a:p>
            <a:pPr marL="285750" indent="-285750">
              <a:spcAft>
                <a:spcPts val="600"/>
              </a:spcAft>
              <a:buFont typeface="Arial" pitchFamily="34" charset="0"/>
              <a:buChar char="•"/>
            </a:pPr>
            <a:r>
              <a:rPr lang="ru-RU" sz="1600" dirty="0" smtClean="0">
                <a:latin typeface="Arial" pitchFamily="34" charset="0"/>
                <a:cs typeface="Arial" pitchFamily="34" charset="0"/>
              </a:rPr>
              <a:t>Комиссионная аттестация</a:t>
            </a:r>
            <a:endParaRPr lang="ru-RU" sz="16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703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Заголовок 1"/>
          <p:cNvSpPr txBox="1">
            <a:spLocks/>
          </p:cNvSpPr>
          <p:nvPr/>
        </p:nvSpPr>
        <p:spPr>
          <a:xfrm>
            <a:off x="878904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4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Проект постановления</a:t>
            </a:r>
            <a:endParaRPr lang="ru-RU" sz="24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11614"/>
            <a:ext cx="88569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Рекомендовать к утверждению новую версию Концепции развития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студентоцентрированного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образования </a:t>
            </a:r>
          </a:p>
          <a:p>
            <a:pPr marL="357188"/>
            <a:r>
              <a:rPr lang="ru-RU" dirty="0" smtClean="0">
                <a:latin typeface="Arial" pitchFamily="34" charset="0"/>
                <a:cs typeface="Arial" pitchFamily="34" charset="0"/>
              </a:rPr>
              <a:t>Ответственные: проректор по учебной работе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357188" lvl="4"/>
            <a:r>
              <a:rPr lang="ru-RU" dirty="0">
                <a:latin typeface="Arial" pitchFamily="34" charset="0"/>
                <a:cs typeface="Arial" pitchFamily="34" charset="0"/>
              </a:rPr>
              <a:t>Сроки исполнения: до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10.11.2022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+mj-lt"/>
              <a:buAutoNum type="arabicPeriod" startAt="2"/>
            </a:pPr>
            <a:r>
              <a:rPr lang="ru-RU" b="1" dirty="0" smtClean="0">
                <a:latin typeface="Arial" pitchFamily="34" charset="0"/>
                <a:cs typeface="Arial" pitchFamily="34" charset="0"/>
              </a:rPr>
              <a:t>В планах университета и структурных подразделений предусмотреть мероприятия по развитию </a:t>
            </a:r>
            <a:r>
              <a:rPr lang="ru-RU" b="1" dirty="0" err="1" smtClean="0">
                <a:latin typeface="Arial" pitchFamily="34" charset="0"/>
                <a:cs typeface="Arial" pitchFamily="34" charset="0"/>
              </a:rPr>
              <a:t>студентоцентрированного</a:t>
            </a:r>
            <a:r>
              <a:rPr lang="ru-RU" b="1" dirty="0" smtClean="0">
                <a:latin typeface="Arial" pitchFamily="34" charset="0"/>
                <a:cs typeface="Arial" pitchFamily="34" charset="0"/>
              </a:rPr>
              <a:t> образования</a:t>
            </a:r>
            <a:br>
              <a:rPr lang="ru-RU" b="1" dirty="0" smtClean="0">
                <a:latin typeface="Arial" pitchFamily="34" charset="0"/>
                <a:cs typeface="Arial" pitchFamily="34" charset="0"/>
              </a:rPr>
            </a:br>
            <a:r>
              <a:rPr lang="ru-RU" b="1" dirty="0" smtClean="0">
                <a:latin typeface="Arial" pitchFamily="34" charset="0"/>
                <a:cs typeface="Arial" pitchFamily="34" charset="0"/>
              </a:rPr>
              <a:t>в соответствии с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направлениями Концепции развития </a:t>
            </a:r>
            <a:r>
              <a:rPr lang="ru-RU" b="1" dirty="0" err="1">
                <a:latin typeface="Arial" pitchFamily="34" charset="0"/>
                <a:cs typeface="Arial" pitchFamily="34" charset="0"/>
              </a:rPr>
              <a:t>студентоцентрированного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 образования </a:t>
            </a:r>
            <a:endParaRPr lang="ru-RU" b="1" dirty="0" smtClean="0">
              <a:latin typeface="Arial" pitchFamily="34" charset="0"/>
              <a:cs typeface="Arial" pitchFamily="34" charset="0"/>
            </a:endParaRPr>
          </a:p>
          <a:p>
            <a:pPr marL="357188"/>
            <a:r>
              <a:rPr lang="ru-RU" dirty="0">
                <a:latin typeface="Arial" pitchFamily="34" charset="0"/>
                <a:cs typeface="Arial" pitchFamily="34" charset="0"/>
              </a:rPr>
              <a:t>Ответственные: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первый проректор,</a:t>
            </a:r>
            <a:br>
              <a:rPr lang="ru-RU" dirty="0" smtClean="0">
                <a:latin typeface="Arial" pitchFamily="34" charset="0"/>
                <a:cs typeface="Arial" pitchFamily="34" charset="0"/>
              </a:rPr>
            </a:br>
            <a:r>
              <a:rPr lang="ru-RU" dirty="0" smtClean="0">
                <a:latin typeface="Arial" pitchFamily="34" charset="0"/>
                <a:cs typeface="Arial" pitchFamily="34" charset="0"/>
              </a:rPr>
              <a:t>                            руководители структурных подразделений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pPr marL="358775" lvl="4">
              <a:spcAft>
                <a:spcPts val="0"/>
              </a:spcAft>
              <a:tabLst>
                <a:tab pos="2155825" algn="l"/>
              </a:tabLst>
              <a:defRPr/>
            </a:pPr>
            <a:r>
              <a:rPr lang="ru-RU" dirty="0" smtClean="0">
                <a:latin typeface="Arial" pitchFamily="34" charset="0"/>
                <a:cs typeface="Arial" pitchFamily="34" charset="0"/>
              </a:rPr>
              <a:t>Сроки исполнения: до 30.12.2022</a:t>
            </a:r>
            <a:endParaRPr lang="ru-RU" dirty="0">
              <a:latin typeface="Arial" pitchFamily="34" charset="0"/>
              <a:cs typeface="Arial" pitchFamily="34" charset="0"/>
            </a:endParaRPr>
          </a:p>
          <a:p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366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79512" y="699542"/>
            <a:ext cx="8831543" cy="4166195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Стратегия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учреждения образования «Гродненский государственный университет имени Янки Купалы» на 2021-2025 годы и на перспективу до 2030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года</a:t>
            </a:r>
          </a:p>
          <a:p>
            <a:pPr marL="400050" lvl="1" indent="0" algn="just">
              <a:buNone/>
            </a:pPr>
            <a:r>
              <a:rPr lang="ru-RU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Личностно-ориентированный университет</a:t>
            </a:r>
            <a:endParaRPr lang="ru-RU" sz="15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Совет университета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28.04.2021)</a:t>
            </a:r>
          </a:p>
          <a:p>
            <a:pPr marL="400050" lvl="1" indent="0" algn="just">
              <a:buNone/>
            </a:pP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О роли студентов университета в формировании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студентоцентрированного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образования</a:t>
            </a:r>
          </a:p>
          <a:p>
            <a:pPr algn="just"/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Семинар заведующих кафедрами (17.05.2021)</a:t>
            </a:r>
          </a:p>
          <a:p>
            <a:pPr marL="400050" lvl="1" indent="0" algn="just">
              <a:buNone/>
            </a:pP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О роли кафедры в </a:t>
            </a:r>
            <a:r>
              <a:rPr lang="ru-RU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реализации </a:t>
            </a:r>
            <a:r>
              <a:rPr lang="ru-RU" sz="1500" i="1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студентоцентрированного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 образования</a:t>
            </a:r>
          </a:p>
          <a:p>
            <a:pPr algn="just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Ректорат (10.05.2022)</a:t>
            </a:r>
          </a:p>
          <a:p>
            <a:pPr marL="400050" lvl="1" indent="0" algn="just">
              <a:buNone/>
            </a:pP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О реализации академических свобод студентов </a:t>
            </a:r>
            <a:r>
              <a:rPr lang="ru-RU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университета</a:t>
            </a:r>
          </a:p>
          <a:p>
            <a:pPr algn="just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Совет университета (21.09.2022)</a:t>
            </a:r>
          </a:p>
          <a:p>
            <a:pPr marL="400050" lvl="1" indent="0" algn="just">
              <a:buNone/>
            </a:pPr>
            <a:r>
              <a:rPr lang="ru-RU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Инновационные подходы 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1500" i="1" dirty="0" smtClean="0">
                <a:latin typeface="Arial" panose="020B0604020202020204" pitchFamily="34" charset="0"/>
                <a:cs typeface="Arial" panose="020B0604020202020204" pitchFamily="34" charset="0"/>
              </a:rPr>
              <a:t>проведению текущей </a:t>
            </a:r>
            <a:r>
              <a:rPr lang="ru-RU" sz="1500" i="1" dirty="0">
                <a:latin typeface="Arial" panose="020B0604020202020204" pitchFamily="34" charset="0"/>
                <a:cs typeface="Arial" panose="020B0604020202020204" pitchFamily="34" charset="0"/>
              </a:rPr>
              <a:t>и промежуточной аттестации</a:t>
            </a:r>
          </a:p>
          <a:p>
            <a:pPr algn="just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Обсуждение </a:t>
            </a:r>
            <a:r>
              <a:rPr 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студентоцентрированного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образования в академической среде </a:t>
            </a:r>
          </a:p>
          <a:p>
            <a:pPr algn="just"/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Концепци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я</a:t>
            </a:r>
            <a:r>
              <a:rPr lang="ru-RU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развития </a:t>
            </a:r>
            <a:r>
              <a:rPr 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студентоцентрированного</a:t>
            </a:r>
            <a:r>
              <a:rPr 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образования в Гродненском государственном университете имени Янки Купалы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проект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История вопроса</a:t>
            </a:r>
            <a:endParaRPr lang="ru-RU" sz="26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251520" y="825566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1" name="Group 9"/>
          <p:cNvGrpSpPr>
            <a:grpSpLocks/>
          </p:cNvGrpSpPr>
          <p:nvPr/>
        </p:nvGrpSpPr>
        <p:grpSpPr bwMode="auto">
          <a:xfrm>
            <a:off x="261328" y="1635646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12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266455" y="2427734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21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7" name="Group 9"/>
          <p:cNvGrpSpPr>
            <a:grpSpLocks/>
          </p:cNvGrpSpPr>
          <p:nvPr/>
        </p:nvGrpSpPr>
        <p:grpSpPr bwMode="auto">
          <a:xfrm>
            <a:off x="261272" y="300379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28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4" name="Group 9"/>
          <p:cNvGrpSpPr>
            <a:grpSpLocks/>
          </p:cNvGrpSpPr>
          <p:nvPr/>
        </p:nvGrpSpPr>
        <p:grpSpPr bwMode="auto">
          <a:xfrm>
            <a:off x="252300" y="3579862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35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1" name="Group 9"/>
          <p:cNvGrpSpPr>
            <a:grpSpLocks/>
          </p:cNvGrpSpPr>
          <p:nvPr/>
        </p:nvGrpSpPr>
        <p:grpSpPr bwMode="auto">
          <a:xfrm>
            <a:off x="261243" y="4155926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42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3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Group 9"/>
          <p:cNvGrpSpPr>
            <a:grpSpLocks/>
          </p:cNvGrpSpPr>
          <p:nvPr/>
        </p:nvGrpSpPr>
        <p:grpSpPr bwMode="auto">
          <a:xfrm>
            <a:off x="271582" y="444395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49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0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8969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2"/>
          <p:cNvSpPr txBox="1">
            <a:spLocks noChangeArrowheads="1"/>
          </p:cNvSpPr>
          <p:nvPr/>
        </p:nvSpPr>
        <p:spPr bwMode="auto">
          <a:xfrm>
            <a:off x="1945010" y="773057"/>
            <a:ext cx="6875462" cy="208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askerville Old Face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skerville Old Face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skerville Old Face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skerville Old Face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skerville Old Fac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skerville Old Face" pitchFamily="18" charset="0"/>
              </a:defRPr>
            </a:lvl9pPr>
          </a:lstStyle>
          <a:p>
            <a:pPr algn="r">
              <a:lnSpc>
                <a:spcPct val="90000"/>
              </a:lnSpc>
            </a:pPr>
            <a:r>
              <a:rPr lang="ru-RU" altLang="ru-RU" sz="3600" dirty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О реализации </a:t>
            </a:r>
            <a:endParaRPr lang="ru-RU" altLang="ru-RU" sz="3600" dirty="0" smtClean="0">
              <a:solidFill>
                <a:srgbClr val="452C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Batang" pitchFamily="18" charset="-127"/>
            </a:endParaRPr>
          </a:p>
          <a:p>
            <a:pPr algn="r">
              <a:lnSpc>
                <a:spcPct val="90000"/>
              </a:lnSpc>
            </a:pPr>
            <a:r>
              <a:rPr lang="ru-RU" altLang="ru-RU" sz="3600" dirty="0" smtClean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Концепции </a:t>
            </a:r>
            <a:r>
              <a:rPr lang="ru-RU" altLang="ru-RU" sz="3600" dirty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студентоцентрированного </a:t>
            </a:r>
            <a:r>
              <a:rPr lang="ru-RU" altLang="ru-RU" sz="3600" dirty="0" smtClean="0">
                <a:solidFill>
                  <a:srgbClr val="452C1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itchFamily="34" charset="0"/>
                <a:ea typeface="Batang" pitchFamily="18" charset="-127"/>
              </a:rPr>
              <a:t>образования</a:t>
            </a:r>
            <a:endParaRPr lang="ru-RU" altLang="ru-RU" sz="3600" dirty="0">
              <a:solidFill>
                <a:srgbClr val="452C1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itchFamily="34" charset="0"/>
              <a:ea typeface="Batang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275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Актуальность</a:t>
            </a:r>
            <a:endParaRPr lang="ru-RU" sz="26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48579" y="1313349"/>
            <a:ext cx="835292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4488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anose="020B0604020202020204" pitchFamily="34" charset="0"/>
              </a:rPr>
              <a:t>Конкурентоспособность университета на основе демонстрации достижений  выпускников на национальном и международном  рынках образовательных услуг и на рынке труда </a:t>
            </a:r>
          </a:p>
          <a:p>
            <a:pPr marL="344488" indent="-34290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anose="020B0604020202020204" pitchFamily="34" charset="0"/>
              </a:rPr>
              <a:t>Рост компетентности студентов и их требований к содержанию и реализации образовательных программ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4488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" pitchFamily="34" charset="0"/>
                <a:cs typeface="Arial" pitchFamily="34" charset="0"/>
              </a:rPr>
              <a:t>Участие в международных рейтингах и аккредитация университета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539552" y="147363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5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2" name="Group 9"/>
          <p:cNvGrpSpPr>
            <a:grpSpLocks/>
          </p:cNvGrpSpPr>
          <p:nvPr/>
        </p:nvGrpSpPr>
        <p:grpSpPr bwMode="auto">
          <a:xfrm>
            <a:off x="544679" y="2545621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13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4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0" name="Group 9"/>
          <p:cNvGrpSpPr>
            <a:grpSpLocks/>
          </p:cNvGrpSpPr>
          <p:nvPr/>
        </p:nvGrpSpPr>
        <p:grpSpPr bwMode="auto">
          <a:xfrm>
            <a:off x="539552" y="3291830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21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1091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796136" y="4731990"/>
            <a:ext cx="3347865" cy="411510"/>
          </a:xfrm>
          <a:prstGeom prst="rect">
            <a:avLst/>
          </a:prstGeom>
          <a:gradFill flip="none" rotWithShape="1">
            <a:gsLst>
              <a:gs pos="19000">
                <a:srgbClr val="FFFFFF">
                  <a:alpha val="89000"/>
                </a:srgb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Актуальность</a:t>
            </a:r>
            <a:endParaRPr lang="ru-RU" sz="2600" dirty="0">
              <a:effectLst>
                <a:outerShdw blurRad="50800" dist="38100" dir="2700000" algn="tl" rotWithShape="0">
                  <a:schemeClr val="bg1">
                    <a:alpha val="73000"/>
                  </a:schemeClr>
                </a:outerShdw>
              </a:effectLst>
              <a:latin typeface="Impact" pitchFamily="34" charset="0"/>
            </a:endParaRPr>
          </a:p>
        </p:txBody>
      </p:sp>
      <p:sp>
        <p:nvSpPr>
          <p:cNvPr id="2" name="AutoShape 2" descr="https://telegra.ph/file/12554a189dea2b2a065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11560" y="771550"/>
            <a:ext cx="7956684" cy="3672408"/>
          </a:xfrm>
          <a:prstGeom prst="roundRect">
            <a:avLst>
              <a:gd name="adj" fmla="val 12777"/>
            </a:avLst>
          </a:prstGeom>
          <a:solidFill>
            <a:schemeClr val="accent4">
              <a:lumMod val="40000"/>
              <a:lumOff val="60000"/>
              <a:alpha val="40000"/>
            </a:schemeClr>
          </a:solidFill>
          <a:ln w="6350" cap="flat">
            <a:solidFill>
              <a:schemeClr val="accent4">
                <a:lumMod val="75000"/>
              </a:schemeClr>
            </a:solidFill>
            <a:prstDash val="lgDash"/>
            <a:rou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600" dirty="0">
              <a:latin typeface="Impact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55576" y="2473901"/>
            <a:ext cx="2390400" cy="1007721"/>
          </a:xfrm>
          <a:prstGeom prst="roundRect">
            <a:avLst/>
          </a:prstGeom>
          <a:gradFill flip="none" rotWithShape="1">
            <a:gsLst>
              <a:gs pos="0">
                <a:schemeClr val="accent1">
                  <a:lumMod val="75000"/>
                  <a:alpha val="47000"/>
                </a:schemeClr>
              </a:gs>
              <a:gs pos="100000">
                <a:schemeClr val="accent1">
                  <a:lumMod val="60000"/>
                  <a:lumOff val="40000"/>
                  <a:alpha val="36000"/>
                </a:schemeClr>
              </a:gs>
            </a:gsLst>
            <a:lin ang="5400000" scaled="1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schemeClr val="tx1"/>
                </a:solidFill>
                <a:latin typeface="Impact" pitchFamily="34" charset="0"/>
              </a:rPr>
              <a:t>Модульное обучение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99592" y="1239702"/>
            <a:ext cx="7416824" cy="900000"/>
          </a:xfrm>
          <a:prstGeom prst="roundRect">
            <a:avLst/>
          </a:prstGeom>
          <a:gradFill flip="none" rotWithShape="1">
            <a:gsLst>
              <a:gs pos="0">
                <a:schemeClr val="accent4">
                  <a:lumMod val="92000"/>
                  <a:alpha val="77000"/>
                </a:schemeClr>
              </a:gs>
              <a:gs pos="100000">
                <a:schemeClr val="accent4">
                  <a:lumMod val="40000"/>
                  <a:lumOff val="60000"/>
                </a:schemeClr>
              </a:gs>
            </a:gsLst>
            <a:lin ang="5400000" scaled="1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>
                <a:solidFill>
                  <a:schemeClr val="tx1"/>
                </a:solidFill>
                <a:latin typeface="Impact" pitchFamily="34" charset="0"/>
              </a:rPr>
              <a:t>Студентоцентрированное</a:t>
            </a:r>
            <a:r>
              <a:rPr lang="ru-RU" sz="2400" dirty="0">
                <a:solidFill>
                  <a:schemeClr val="tx1"/>
                </a:solidFill>
                <a:latin typeface="Impact" pitchFamily="34" charset="0"/>
              </a:rPr>
              <a:t> образование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34745" y="2473900"/>
            <a:ext cx="2389483" cy="1007722"/>
          </a:xfrm>
          <a:prstGeom prst="roundRect">
            <a:avLst/>
          </a:prstGeom>
          <a:gradFill flip="none" rotWithShape="1">
            <a:gsLst>
              <a:gs pos="0">
                <a:schemeClr val="accent2">
                  <a:lumMod val="51000"/>
                  <a:alpha val="51000"/>
                </a:schemeClr>
              </a:gs>
              <a:gs pos="100000">
                <a:schemeClr val="accent2">
                  <a:lumMod val="60000"/>
                  <a:lumOff val="40000"/>
                  <a:alpha val="25000"/>
                </a:schemeClr>
              </a:gs>
            </a:gsLst>
            <a:lin ang="5400000" scaled="1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err="1">
                <a:solidFill>
                  <a:schemeClr val="tx1"/>
                </a:solidFill>
                <a:latin typeface="Impact" pitchFamily="34" charset="0"/>
              </a:rPr>
              <a:t>Компетентностный</a:t>
            </a:r>
            <a:r>
              <a:rPr lang="ru-RU" sz="1600" dirty="0">
                <a:solidFill>
                  <a:schemeClr val="tx1"/>
                </a:solidFill>
                <a:latin typeface="Impact" pitchFamily="34" charset="0"/>
              </a:rPr>
              <a:t> подход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405736" y="2473900"/>
            <a:ext cx="2390400" cy="1007721"/>
          </a:xfrm>
          <a:prstGeom prst="roundRect">
            <a:avLst/>
          </a:prstGeom>
          <a:gradFill flip="none" rotWithShape="1">
            <a:gsLst>
              <a:gs pos="0">
                <a:schemeClr val="bg2">
                  <a:alpha val="66000"/>
                  <a:lumMod val="75000"/>
                </a:schemeClr>
              </a:gs>
              <a:gs pos="100000">
                <a:schemeClr val="bg2">
                  <a:alpha val="55000"/>
                  <a:lumMod val="92000"/>
                  <a:lumOff val="8000"/>
                </a:schemeClr>
              </a:gs>
            </a:gsLst>
            <a:lin ang="5400000" scaled="1"/>
            <a:tileRect/>
          </a:gra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1600" dirty="0" smtClean="0">
                <a:solidFill>
                  <a:schemeClr val="tx1"/>
                </a:solidFill>
                <a:latin typeface="Impact" pitchFamily="34" charset="0"/>
              </a:rPr>
              <a:t>Личностно</a:t>
            </a:r>
            <a:r>
              <a:rPr lang="en-US" sz="1600" dirty="0" smtClean="0">
                <a:solidFill>
                  <a:schemeClr val="tx1"/>
                </a:solidFill>
                <a:latin typeface="Impact" pitchFamily="34" charset="0"/>
              </a:rPr>
              <a:t>-</a:t>
            </a:r>
            <a:r>
              <a:rPr lang="ru-RU" sz="1600" dirty="0" smtClean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ru-RU" sz="1600" dirty="0">
                <a:solidFill>
                  <a:schemeClr val="tx1"/>
                </a:solidFill>
                <a:latin typeface="Impact" pitchFamily="34" charset="0"/>
              </a:rPr>
              <a:t>ориентированный подход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3867894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Impact" pitchFamily="34" charset="0"/>
              </a:rPr>
              <a:t>Главный результат – достижения выпускников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3073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07504" y="853827"/>
            <a:ext cx="8928992" cy="4166195"/>
          </a:xfrm>
        </p:spPr>
        <p:txBody>
          <a:bodyPr>
            <a:noAutofit/>
          </a:bodyPr>
          <a:lstStyle/>
          <a:p>
            <a:pPr algn="just">
              <a:buFont typeface="Wingdings" pitchFamily="2" charset="2"/>
              <a:buChar char="ü"/>
            </a:pPr>
            <a:r>
              <a:rPr lang="ru-RU" sz="1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Студентоцентрированное</a:t>
            </a:r>
            <a:r>
              <a:rPr lang="ru-RU" sz="1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обучение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формирование программ и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технологий обучения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не так, как может и хочет преподаватель и кафедра, а так, как этого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требует будущая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профессия и возможности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студента.</a:t>
            </a:r>
          </a:p>
          <a:p>
            <a:pPr marL="0" indent="0" algn="r">
              <a:buNone/>
            </a:pPr>
            <a:r>
              <a:rPr lang="ru-RU" sz="1400" i="1" dirty="0">
                <a:latin typeface="Arial" pitchFamily="34" charset="0"/>
                <a:cs typeface="Arial" panose="020B0604020202020204" pitchFamily="34" charset="0"/>
              </a:rPr>
              <a:t>Носко, И.В. Дальневосточный федеральный университет, </a:t>
            </a:r>
            <a:r>
              <a:rPr lang="ru-RU" sz="1400" i="1" dirty="0" smtClean="0">
                <a:latin typeface="Arial" pitchFamily="34" charset="0"/>
                <a:cs typeface="Arial" pitchFamily="34" charset="0"/>
              </a:rPr>
              <a:t>2011</a:t>
            </a:r>
          </a:p>
          <a:p>
            <a:pPr algn="just">
              <a:buFont typeface="Wingdings" pitchFamily="2" charset="2"/>
              <a:buChar char="ü"/>
            </a:pPr>
            <a:r>
              <a:rPr lang="ru-RU" sz="1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Студентоцентрированное</a:t>
            </a:r>
            <a:r>
              <a:rPr lang="ru-RU" sz="1800" b="1" i="1" dirty="0">
                <a:latin typeface="Arial" panose="020B0604020202020204" pitchFamily="34" charset="0"/>
                <a:cs typeface="Arial" panose="020B0604020202020204" pitchFamily="34" charset="0"/>
              </a:rPr>
              <a:t> обучение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представляет собой тип мышления и культуру высшего учебного заведения, а также метод обучения, который во многом связан с конструктивистскими теориями и подкрепляется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ими.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r">
              <a:buNone/>
            </a:pPr>
            <a:r>
              <a:rPr lang="ru-RU" sz="1400" i="1" dirty="0" err="1">
                <a:latin typeface="Arial" pitchFamily="34" charset="0"/>
                <a:cs typeface="Arial" pitchFamily="34" charset="0"/>
              </a:rPr>
              <a:t>Студентоцентрированное</a:t>
            </a:r>
            <a:r>
              <a:rPr lang="ru-RU" sz="1400" i="1" dirty="0">
                <a:latin typeface="Arial" pitchFamily="34" charset="0"/>
                <a:cs typeface="Arial" pitchFamily="34" charset="0"/>
              </a:rPr>
              <a:t> обучение. Инструментарий для студентов, профессорско - преподавательского состава и вузов. </a:t>
            </a:r>
            <a:r>
              <a:rPr lang="en-US" sz="1400" i="1" dirty="0" err="1">
                <a:latin typeface="Arial" pitchFamily="34" charset="0"/>
                <a:cs typeface="Arial" pitchFamily="34" charset="0"/>
              </a:rPr>
              <a:t>Астана</a:t>
            </a:r>
            <a:r>
              <a:rPr lang="en-US" sz="1400" i="1" dirty="0">
                <a:latin typeface="Arial" pitchFamily="34" charset="0"/>
                <a:cs typeface="Arial" pitchFamily="34" charset="0"/>
              </a:rPr>
              <a:t>: НКАОКО-IQAA, 2017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buFont typeface="Wingdings" pitchFamily="2" charset="2"/>
              <a:buChar char="ü"/>
            </a:pPr>
            <a:r>
              <a:rPr lang="ru-RU" sz="1800" b="1" i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Студентоцентрированное</a:t>
            </a:r>
            <a:r>
              <a:rPr lang="ru-RU" sz="18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 образование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– это организация учебного процесса с целью создания максимально комфортных условий для развития у субъектов образовательных отношений способностей к самоопределению, самореализации, самоорганизации и самостоятельности в профессиональной сфере.</a:t>
            </a:r>
          </a:p>
          <a:p>
            <a:pPr marL="0" indent="0" algn="r">
              <a:buNone/>
            </a:pPr>
            <a:r>
              <a:rPr lang="ru-RU" sz="1400" i="1" dirty="0">
                <a:latin typeface="Arial" pitchFamily="34" charset="0"/>
                <a:cs typeface="Arial" pitchFamily="34" charset="0"/>
              </a:rPr>
              <a:t>Мальцева, С.М. Нижегородский государственный педагогический </a:t>
            </a:r>
            <a:r>
              <a:rPr lang="ru-RU" sz="1400" i="1" dirty="0" smtClean="0">
                <a:latin typeface="Arial" pitchFamily="34" charset="0"/>
                <a:cs typeface="Arial" pitchFamily="34" charset="0"/>
              </a:rPr>
              <a:t>университет, 2018</a:t>
            </a:r>
            <a:endParaRPr lang="ru-RU" sz="1400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AutoShape 2" descr="https://telegra.ph/file/12554a189dea2b2a0652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Концепция </a:t>
            </a:r>
            <a:r>
              <a:rPr lang="ru-RU" sz="2600" dirty="0" err="1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студентоцентрированного</a:t>
            </a: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 </a:t>
            </a:r>
            <a:r>
              <a:rPr lang="ru-RU" sz="2600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образования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5366" y="555526"/>
            <a:ext cx="28338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Определение понятия</a:t>
            </a:r>
            <a:endParaRPr lang="ru-RU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031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52818" y="771550"/>
            <a:ext cx="8687527" cy="40324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Цель разработки</a:t>
            </a:r>
          </a:p>
          <a:p>
            <a:pPr marL="0" indent="0" algn="just">
              <a:buNone/>
            </a:pPr>
            <a:endParaRPr lang="ru-RU" sz="1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indent="-342900" algn="just">
              <a:buFont typeface="Arial" pitchFamily="34" charset="0"/>
              <a:buChar char="•"/>
            </a:pP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Создание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условий для </a:t>
            </a:r>
            <a:r>
              <a:rPr lang="ru-RU" sz="2300" b="1" i="1" dirty="0">
                <a:latin typeface="Arial" panose="020B0604020202020204" pitchFamily="34" charset="0"/>
                <a:cs typeface="Arial" panose="020B0604020202020204" pitchFamily="34" charset="0"/>
              </a:rPr>
              <a:t>целенаправленной согласованной деятельности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в университете по развитию </a:t>
            </a:r>
            <a:r>
              <a:rPr lang="ru-RU" sz="2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студентоцентрированного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 образования</a:t>
            </a:r>
          </a:p>
          <a:p>
            <a:pPr marL="0" indent="0" algn="just">
              <a:buNone/>
            </a:pPr>
            <a:endParaRPr lang="ru-RU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indent="-342900" algn="just">
              <a:buFont typeface="Arial" pitchFamily="34" charset="0"/>
              <a:buChar char="•"/>
            </a:pP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Призвана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дать </a:t>
            </a:r>
            <a:r>
              <a:rPr lang="ru-RU" sz="2300" b="1" i="1" dirty="0">
                <a:latin typeface="Arial" panose="020B0604020202020204" pitchFamily="34" charset="0"/>
                <a:cs typeface="Arial" panose="020B0604020202020204" pitchFamily="34" charset="0"/>
              </a:rPr>
              <a:t>целостное представление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о цели, принципах и основных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направлениях </a:t>
            </a:r>
            <a:r>
              <a:rPr lang="ru-RU" sz="23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студентоцентрированного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 образования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Гродненском государственном университете </a:t>
            </a:r>
            <a:r>
              <a:rPr lang="ru-RU" sz="2300" dirty="0">
                <a:latin typeface="Arial" panose="020B0604020202020204" pitchFamily="34" charset="0"/>
                <a:cs typeface="Arial" panose="020B0604020202020204" pitchFamily="34" charset="0"/>
              </a:rPr>
              <a:t>имени Янки </a:t>
            </a:r>
            <a:r>
              <a:rPr lang="ru-RU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Купалы</a:t>
            </a:r>
          </a:p>
          <a:p>
            <a:pPr marL="0" indent="0">
              <a:buNone/>
            </a:pPr>
            <a:endParaRPr lang="ru-RU" sz="18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52120" y="4731990"/>
            <a:ext cx="3491881" cy="411510"/>
          </a:xfrm>
          <a:prstGeom prst="rect">
            <a:avLst/>
          </a:prstGeom>
          <a:gradFill flip="none" rotWithShape="1">
            <a:gsLst>
              <a:gs pos="14000">
                <a:srgbClr val="FFFFFF"/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Концепция </a:t>
            </a:r>
            <a:r>
              <a:rPr lang="ru-RU" sz="2600" dirty="0" err="1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студентоцентрированного</a:t>
            </a: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 </a:t>
            </a:r>
            <a:r>
              <a:rPr lang="ru-RU" sz="2600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образования </a:t>
            </a:r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644888" y="1707654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6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4" name="Group 9"/>
          <p:cNvGrpSpPr>
            <a:grpSpLocks/>
          </p:cNvGrpSpPr>
          <p:nvPr/>
        </p:nvGrpSpPr>
        <p:grpSpPr bwMode="auto">
          <a:xfrm>
            <a:off x="644888" y="300379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16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087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4139952" y="915566"/>
            <a:ext cx="4536504" cy="18002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процесс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качественной трансформации образовательного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пространства, который позволит каждому студенту обеспечить максимальную самореализацию и достижения в обществе</a:t>
            </a:r>
          </a:p>
          <a:p>
            <a:pPr marL="0" indent="0">
              <a:buNone/>
            </a:pP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Концепция </a:t>
            </a:r>
            <a:r>
              <a:rPr lang="ru-RU" sz="2600" dirty="0" err="1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студентоцентрированного</a:t>
            </a: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 </a:t>
            </a:r>
            <a:r>
              <a:rPr lang="ru-RU" sz="2600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образования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23528" y="915566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err="1">
                <a:latin typeface="Arial" panose="020B0604020202020204" pitchFamily="34" charset="0"/>
                <a:cs typeface="Arial" panose="020B0604020202020204" pitchFamily="34" charset="0"/>
              </a:rPr>
              <a:t>Студентоцентрированное</a:t>
            </a:r>
            <a:r>
              <a:rPr lang="ru-RU" b="1" i="1" dirty="0">
                <a:latin typeface="Arial" panose="020B0604020202020204" pitchFamily="34" charset="0"/>
                <a:cs typeface="Arial" panose="020B0604020202020204" pitchFamily="34" charset="0"/>
              </a:rPr>
              <a:t> образование</a:t>
            </a:r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787774"/>
            <a:ext cx="34563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>
                <a:latin typeface="Arial" panose="020B0604020202020204" pitchFamily="34" charset="0"/>
                <a:cs typeface="Arial" panose="020B0604020202020204" pitchFamily="34" charset="0"/>
              </a:rPr>
              <a:t>Критерии оценки успешности выпускника</a:t>
            </a:r>
          </a:p>
        </p:txBody>
      </p:sp>
      <p:pic>
        <p:nvPicPr>
          <p:cNvPr id="1028" name="Picture 4" descr="Опрос: По каким критериям учителя оценивают эффективность своей работы и  успех выпускников | Вести образован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59" y="2715766"/>
            <a:ext cx="4536505" cy="23042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702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Объект 2"/>
          <p:cNvSpPr>
            <a:spLocks noGrp="1"/>
          </p:cNvSpPr>
          <p:nvPr>
            <p:ph idx="1"/>
          </p:nvPr>
        </p:nvSpPr>
        <p:spPr>
          <a:xfrm>
            <a:off x="179512" y="843558"/>
            <a:ext cx="8964488" cy="3939902"/>
          </a:xfrm>
        </p:spPr>
        <p:txBody>
          <a:bodyPr>
            <a:noAutofit/>
          </a:bodyPr>
          <a:lstStyle/>
          <a:p>
            <a:pPr marL="0" indent="0" algn="just">
              <a:spcAft>
                <a:spcPts val="1200"/>
              </a:spcAft>
              <a:buNone/>
            </a:pPr>
            <a:r>
              <a:rPr lang="ru-RU" sz="1800" b="1" i="1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Принципы </a:t>
            </a:r>
            <a:r>
              <a:rPr lang="ru-RU" sz="1800" b="1" i="1" dirty="0" err="1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студентоцентрированного</a:t>
            </a:r>
            <a:r>
              <a:rPr lang="ru-RU" sz="1800" b="1" i="1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 образования</a:t>
            </a:r>
            <a:endParaRPr lang="ru-RU" sz="1800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0" algn="just">
              <a:spcAft>
                <a:spcPts val="600"/>
              </a:spcAft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Воздействие на основные и обеспечивающие процессы университета</a:t>
            </a:r>
          </a:p>
          <a:p>
            <a:pPr marL="400050" lvl="1" indent="0" algn="just">
              <a:spcAft>
                <a:spcPts val="600"/>
              </a:spcAft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Взаимная лояльность и уважение университета и выпускника</a:t>
            </a:r>
          </a:p>
          <a:p>
            <a:pPr marL="400050" lvl="1" indent="0" algn="just">
              <a:spcAft>
                <a:spcPts val="600"/>
              </a:spcAft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Непрерывный процесс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рефлексии</a:t>
            </a:r>
          </a:p>
          <a:p>
            <a:pPr marL="400050" lvl="1" indent="0" algn="just">
              <a:spcAft>
                <a:spcPts val="600"/>
              </a:spcAft>
              <a:buNone/>
            </a:pP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Персонифицированный подход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к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студентам, обеспечение различных стилей обучения с учетом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потребностей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 интересов</a:t>
            </a:r>
          </a:p>
          <a:p>
            <a:pPr marL="400050" lvl="1" indent="0" algn="just">
              <a:spcAft>
                <a:spcPts val="600"/>
              </a:spcAft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Возможность выбора и контроля образовательной траектории, ответственность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результаты образования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00050" lvl="1" indent="0" algn="just">
              <a:spcAft>
                <a:spcPts val="600"/>
              </a:spcAft>
              <a:buNone/>
            </a:pP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Результативное взаимодействие студентов </a:t>
            </a:r>
            <a:r>
              <a:rPr 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преподавателей</a:t>
            </a:r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ru-RU" sz="1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Концепция </a:t>
            </a:r>
            <a:r>
              <a:rPr lang="ru-RU" sz="2600" dirty="0" err="1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студентоцентрированного</a:t>
            </a: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 </a:t>
            </a:r>
            <a:r>
              <a:rPr lang="ru-RU" sz="2600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образования </a:t>
            </a:r>
          </a:p>
        </p:txBody>
      </p:sp>
      <p:grpSp>
        <p:nvGrpSpPr>
          <p:cNvPr id="6" name="Group 9"/>
          <p:cNvGrpSpPr>
            <a:grpSpLocks/>
          </p:cNvGrpSpPr>
          <p:nvPr/>
        </p:nvGrpSpPr>
        <p:grpSpPr bwMode="auto">
          <a:xfrm>
            <a:off x="449552" y="147363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7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3" name="Group 9"/>
          <p:cNvGrpSpPr>
            <a:grpSpLocks/>
          </p:cNvGrpSpPr>
          <p:nvPr/>
        </p:nvGrpSpPr>
        <p:grpSpPr bwMode="auto">
          <a:xfrm>
            <a:off x="449552" y="1905686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14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7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1" name="Group 9"/>
          <p:cNvGrpSpPr>
            <a:grpSpLocks/>
          </p:cNvGrpSpPr>
          <p:nvPr/>
        </p:nvGrpSpPr>
        <p:grpSpPr bwMode="auto">
          <a:xfrm>
            <a:off x="449552" y="228371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22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8" name="Group 9"/>
          <p:cNvGrpSpPr>
            <a:grpSpLocks/>
          </p:cNvGrpSpPr>
          <p:nvPr/>
        </p:nvGrpSpPr>
        <p:grpSpPr bwMode="auto">
          <a:xfrm>
            <a:off x="436035" y="2697774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29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5" name="Group 9"/>
          <p:cNvGrpSpPr>
            <a:grpSpLocks/>
          </p:cNvGrpSpPr>
          <p:nvPr/>
        </p:nvGrpSpPr>
        <p:grpSpPr bwMode="auto">
          <a:xfrm>
            <a:off x="449552" y="336383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36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7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8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9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Group 9"/>
          <p:cNvGrpSpPr>
            <a:grpSpLocks/>
          </p:cNvGrpSpPr>
          <p:nvPr/>
        </p:nvGrpSpPr>
        <p:grpSpPr bwMode="auto">
          <a:xfrm>
            <a:off x="449552" y="4065926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43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5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6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8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011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771550"/>
            <a:ext cx="8496944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ru-RU" b="1" i="1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Основные направления </a:t>
            </a:r>
            <a:r>
              <a:rPr lang="ru-RU" b="1" i="1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Arial" pitchFamily="34" charset="0"/>
                <a:cs typeface="Arial" pitchFamily="34" charset="0"/>
              </a:rPr>
              <a:t>реализации</a:t>
            </a:r>
            <a:endParaRPr lang="ru-RU" b="1" i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Расширение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прав студентов в решении вопросов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реализации образовательного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процесса и иных видов деятельности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Активное участие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студентов в проектировании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персонифицированных траекторий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образования и социальной активности, научной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и иных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видов деятельности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Коррекция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системы оценивания учебной и иной деятельности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студентов для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оценки ее результативности и уровня освоения компетенций</a:t>
            </a:r>
          </a:p>
          <a:p>
            <a:pPr algn="just">
              <a:lnSpc>
                <a:spcPct val="12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Мониторинг результатов деятельности и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совершенствование образовательного процесса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на основе системы обратной связи</a:t>
            </a:r>
          </a:p>
          <a:p>
            <a:pPr algn="just">
              <a:lnSpc>
                <a:spcPct val="120000"/>
              </a:lnSpc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(рефлексия участников образовательного процесса)</a:t>
            </a:r>
          </a:p>
          <a:p>
            <a:pPr algn="just">
              <a:lnSpc>
                <a:spcPct val="120000"/>
              </a:lnSpc>
            </a:pP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Трансформация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преподавателя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целях обеспечения достижений студентов и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карьеры 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выпускников</a:t>
            </a:r>
          </a:p>
        </p:txBody>
      </p:sp>
      <p:grpSp>
        <p:nvGrpSpPr>
          <p:cNvPr id="49" name="Group 9"/>
          <p:cNvGrpSpPr>
            <a:grpSpLocks/>
          </p:cNvGrpSpPr>
          <p:nvPr/>
        </p:nvGrpSpPr>
        <p:grpSpPr bwMode="auto">
          <a:xfrm>
            <a:off x="449552" y="1257614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50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1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2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3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1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72" name="Group 9"/>
          <p:cNvGrpSpPr>
            <a:grpSpLocks/>
          </p:cNvGrpSpPr>
          <p:nvPr/>
        </p:nvGrpSpPr>
        <p:grpSpPr bwMode="auto">
          <a:xfrm>
            <a:off x="449552" y="1959702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73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4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6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7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2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93" name="Group 9"/>
          <p:cNvGrpSpPr>
            <a:grpSpLocks/>
          </p:cNvGrpSpPr>
          <p:nvPr/>
        </p:nvGrpSpPr>
        <p:grpSpPr bwMode="auto">
          <a:xfrm>
            <a:off x="449552" y="2913798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94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5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6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8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9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0" name="Group 9"/>
          <p:cNvGrpSpPr>
            <a:grpSpLocks/>
          </p:cNvGrpSpPr>
          <p:nvPr/>
        </p:nvGrpSpPr>
        <p:grpSpPr bwMode="auto">
          <a:xfrm>
            <a:off x="449552" y="3561870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101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2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3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4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5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6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07" name="Group 9"/>
          <p:cNvGrpSpPr>
            <a:grpSpLocks/>
          </p:cNvGrpSpPr>
          <p:nvPr/>
        </p:nvGrpSpPr>
        <p:grpSpPr bwMode="auto">
          <a:xfrm>
            <a:off x="449552" y="4569982"/>
            <a:ext cx="90000" cy="90000"/>
            <a:chOff x="2078" y="1680"/>
            <a:chExt cx="1615" cy="1615"/>
          </a:xfrm>
          <a:effectLst>
            <a:outerShdw blurRad="50800" sx="137000" sy="137000" algn="ctr" rotWithShape="0">
              <a:schemeClr val="bg1">
                <a:lumMod val="50000"/>
                <a:alpha val="80000"/>
              </a:schemeClr>
            </a:outerShdw>
          </a:effectLst>
        </p:grpSpPr>
        <p:sp>
          <p:nvSpPr>
            <p:cNvPr id="108" name="Oval 10"/>
            <p:cNvSpPr>
              <a:spLocks noChangeArrowheads="1"/>
            </p:cNvSpPr>
            <p:nvPr/>
          </p:nvSpPr>
          <p:spPr bwMode="gray">
            <a:xfrm>
              <a:off x="2078" y="1680"/>
              <a:ext cx="1615" cy="1615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46275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5715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9" name="Oval 11"/>
            <p:cNvSpPr>
              <a:spLocks noChangeArrowheads="1"/>
            </p:cNvSpPr>
            <p:nvPr/>
          </p:nvSpPr>
          <p:spPr bwMode="gray">
            <a:xfrm>
              <a:off x="2170" y="1771"/>
              <a:ext cx="1430" cy="1430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63529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63529"/>
                    <a:invGamma/>
                  </a:srgbClr>
                </a:gs>
              </a:gsLst>
              <a:lin ang="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76200" dir="10800000" kx="-3284103" algn="b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0" name="Oval 12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tint val="0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tint val="0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1" name="Oval 13"/>
            <p:cNvSpPr>
              <a:spLocks noChangeArrowheads="1"/>
            </p:cNvSpPr>
            <p:nvPr/>
          </p:nvSpPr>
          <p:spPr bwMode="gray">
            <a:xfrm>
              <a:off x="2254" y="1856"/>
              <a:ext cx="1262" cy="1264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0"/>
                    <a:invGamma/>
                  </a:srgbClr>
                </a:gs>
                <a:gs pos="100000">
                  <a:srgbClr val="B88A68"/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2" name="Oval 14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>
                    <a:gamma/>
                    <a:shade val="54118"/>
                    <a:invGamma/>
                  </a:srgbClr>
                </a:gs>
                <a:gs pos="50000">
                  <a:srgbClr val="B88A68"/>
                </a:gs>
                <a:gs pos="100000">
                  <a:srgbClr val="B88A68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3" name="Oval 15"/>
            <p:cNvSpPr>
              <a:spLocks noChangeArrowheads="1"/>
            </p:cNvSpPr>
            <p:nvPr/>
          </p:nvSpPr>
          <p:spPr bwMode="gray">
            <a:xfrm>
              <a:off x="2337" y="1939"/>
              <a:ext cx="1096" cy="1098"/>
            </a:xfrm>
            <a:prstGeom prst="ellipse">
              <a:avLst/>
            </a:prstGeom>
            <a:gradFill rotWithShape="1">
              <a:gsLst>
                <a:gs pos="0">
                  <a:srgbClr val="B88A68"/>
                </a:gs>
                <a:gs pos="100000">
                  <a:srgbClr val="B88A68">
                    <a:gamma/>
                    <a:shade val="48627"/>
                    <a:invGamma/>
                  </a:srgbClr>
                </a:gs>
              </a:gsLst>
              <a:lin ang="2700000" scaled="1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/>
            </a:sp3d>
            <a:extLst>
              <a:ext uri="{91240B29-F687-4F45-9708-019B960494DF}">
                <a14:hiddenLine xmlns:a14="http://schemas.microsoft.com/office/drawing/2010/main" w="38100" algn="ctr">
                  <a:solidFill>
                    <a:schemeClr val="bg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09250" dir="3267739" algn="ctr" rotWithShape="0">
                      <a:srgbClr val="808080">
                        <a:alpha val="50000"/>
                      </a:srgbClr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0" name="Заголовок 1"/>
          <p:cNvSpPr txBox="1">
            <a:spLocks/>
          </p:cNvSpPr>
          <p:nvPr/>
        </p:nvSpPr>
        <p:spPr>
          <a:xfrm>
            <a:off x="734888" y="123478"/>
            <a:ext cx="8085584" cy="493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90000"/>
              </a:lnSpc>
            </a:pP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Концепция </a:t>
            </a:r>
            <a:r>
              <a:rPr lang="ru-RU" sz="2600" dirty="0" err="1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студентоцентрированного</a:t>
            </a:r>
            <a:r>
              <a:rPr lang="ru-RU" sz="2600" dirty="0" smtClean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 </a:t>
            </a:r>
            <a:r>
              <a:rPr lang="ru-RU" sz="2600" dirty="0">
                <a:effectLst>
                  <a:outerShdw blurRad="50800" dist="38100" dir="2700000" algn="tl" rotWithShape="0">
                    <a:schemeClr val="bg1">
                      <a:alpha val="73000"/>
                    </a:schemeClr>
                  </a:outerShdw>
                </a:effectLst>
                <a:latin typeface="Impact" pitchFamily="34" charset="0"/>
              </a:rPr>
              <a:t>образования </a:t>
            </a:r>
          </a:p>
        </p:txBody>
      </p:sp>
    </p:spTree>
    <p:extLst>
      <p:ext uri="{BB962C8B-B14F-4D97-AF65-F5344CB8AC3E}">
        <p14:creationId xmlns:p14="http://schemas.microsoft.com/office/powerpoint/2010/main" val="135765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5068</TotalTime>
  <Words>1111</Words>
  <Application>Microsoft Office PowerPoint</Application>
  <PresentationFormat>Экран (16:9)</PresentationFormat>
  <Paragraphs>168</Paragraphs>
  <Slides>20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Стратегия 2021-2025 годов  на перспективу до 2030 года</dc:title>
  <dc:creator>ЧАПЛИНСКАЯ СВЕТЛАНА ЛЕОНИДОВНА</dc:creator>
  <cp:lastModifiedBy>СКЕРСЬ МАРИЯ АНТОНОВНА</cp:lastModifiedBy>
  <cp:revision>512</cp:revision>
  <cp:lastPrinted>2022-11-02T09:30:50Z</cp:lastPrinted>
  <dcterms:created xsi:type="dcterms:W3CDTF">2020-12-23T13:57:37Z</dcterms:created>
  <dcterms:modified xsi:type="dcterms:W3CDTF">2022-11-15T11:34:41Z</dcterms:modified>
</cp:coreProperties>
</file>