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  <p:sldMasterId id="2147483820" r:id="rId2"/>
  </p:sldMasterIdLst>
  <p:notesMasterIdLst>
    <p:notesMasterId r:id="rId13"/>
  </p:notesMasterIdLst>
  <p:handoutMasterIdLst>
    <p:handoutMasterId r:id="rId14"/>
  </p:handoutMasterIdLst>
  <p:sldIdLst>
    <p:sldId id="378" r:id="rId3"/>
    <p:sldId id="653" r:id="rId4"/>
    <p:sldId id="637" r:id="rId5"/>
    <p:sldId id="639" r:id="rId6"/>
    <p:sldId id="633" r:id="rId7"/>
    <p:sldId id="656" r:id="rId8"/>
    <p:sldId id="658" r:id="rId9"/>
    <p:sldId id="661" r:id="rId10"/>
    <p:sldId id="659" r:id="rId11"/>
    <p:sldId id="571" r:id="rId12"/>
  </p:sldIdLst>
  <p:sldSz cx="9906000" cy="6858000" type="A4"/>
  <p:notesSz cx="9866313" cy="673576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>
          <p15:clr>
            <a:srgbClr val="A4A3A4"/>
          </p15:clr>
        </p15:guide>
        <p15:guide id="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46">
          <p15:clr>
            <a:srgbClr val="A4A3A4"/>
          </p15:clr>
        </p15:guide>
        <p15:guide id="2" pos="3133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333399"/>
    <a:srgbClr val="000099"/>
    <a:srgbClr val="9FB8E9"/>
    <a:srgbClr val="FF9900"/>
    <a:srgbClr val="CC0000"/>
    <a:srgbClr val="000000"/>
    <a:srgbClr val="669900"/>
    <a:srgbClr val="CC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Средний стиль 1 -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27F97BB-C833-4FB7-BDE5-3F7075034690}" styleName="Стиль из темы 2 - акцент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Стиль из темы 2 - акцент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03447BB-5D67-496B-8E87-E561075AD55C}" styleName="Темный стиль 1 - акцент 3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wholeTbl>
    <a:band1H>
      <a:tcStyle>
        <a:tcBdr/>
        <a:fill>
          <a:solidFill>
            <a:schemeClr val="accent3">
              <a:shade val="60000"/>
            </a:schemeClr>
          </a:solidFill>
        </a:fill>
      </a:tcStyle>
    </a:band1H>
    <a:band1V>
      <a:tcStyle>
        <a:tcBdr/>
        <a:fill>
          <a:solidFill>
            <a:schemeClr val="accent3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3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3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3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9" autoAdjust="0"/>
    <p:restoredTop sz="97432" autoAdjust="0"/>
  </p:normalViewPr>
  <p:slideViewPr>
    <p:cSldViewPr snapToGrid="0">
      <p:cViewPr>
        <p:scale>
          <a:sx n="73" d="100"/>
          <a:sy n="73" d="100"/>
        </p:scale>
        <p:origin x="-1887" y="-571"/>
      </p:cViewPr>
      <p:guideLst>
        <p:guide orient="horz"/>
        <p:guide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notesViewPr>
    <p:cSldViewPr snapToGrid="0">
      <p:cViewPr varScale="1">
        <p:scale>
          <a:sx n="35" d="100"/>
          <a:sy n="35" d="100"/>
        </p:scale>
        <p:origin x="-1608" y="-90"/>
      </p:cViewPr>
      <p:guideLst>
        <p:guide orient="horz" pos="2122"/>
        <p:guide pos="310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589074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398268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3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589074" y="6398268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19D3DBC8-3E11-4548-B431-982272FBE0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6405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2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587498" y="0"/>
            <a:ext cx="4277239" cy="337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109913" y="504825"/>
            <a:ext cx="3649662" cy="252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2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85844" y="3199135"/>
            <a:ext cx="7894625" cy="3031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0583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398268"/>
            <a:ext cx="4277239" cy="33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583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7498" y="6398268"/>
            <a:ext cx="4277239" cy="33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68" tIns="45734" rIns="91468" bIns="4573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0A1BDAD-02EB-4381-9CF6-9C7471B66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58359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0A1BDAD-02EB-4381-9CF6-9C7471B665D8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485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5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14EE4-44C6-4C1A-9971-DAA57458F1D6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2D03BC-C1A8-49B0-951B-9395FC1D4B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7D35C0-7A6B-4A29-9D78-836C7BFD6B6B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80DAF-AACA-4293-9F4C-AE2AC3D99B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8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8"/>
            <a:ext cx="65341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CBF693-9E53-4493-B882-A6C23BF8085F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E5F271-5AE6-40A3-811A-CAEB64CF05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27C4A172-139A-4770-85D5-9152DBEDC985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FD5B573-AE64-4276-8F6B-8ABE586F6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AE2EB03-5ADD-412E-9FC1-DDC03CBF2EF9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D3ED1EAF-3A43-4E1F-B7F2-BB00A73073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995ACCE-DD0F-4B43-A183-7DB644ECE81E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8597AE9D-2F91-409E-BD01-AF876F4E89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9530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35550" y="1600201"/>
            <a:ext cx="437515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B5C73B5F-BA05-40BB-9461-F74010461313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7D94CD9-684E-4CD9-8188-9C4A7F7B86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6DB4D874-3A33-4EA5-938A-E0BBC383B86A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A3CB74A-C003-4E83-9174-2181959AA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12AD0B4-049C-4182-9291-C62871A66CD4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7A36445-ACC1-4F6D-A67F-9B4B7D2501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E738EE9D-4B90-4C72-9877-DE259A7D5A11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2F02BF-990A-4C42-9EA3-F1AAE4EBC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CCD1F6-4A90-4976-93C6-0906ABD46FCC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24E8CFD-D8DB-4E76-8621-05D5937C83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1EACBC-8DFF-4A47-9F99-17303456052E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3DC858-7868-4812-8218-A58CA4D71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D0C6FAA-42EA-4822-9F77-E4155A5A057D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D11A2B8-9DEC-45AA-82DF-2ACBC9A6D6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5661AFF0-CD8C-429E-93EF-7EFFF7015A95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C83619FD-1959-402A-A608-6D65DACD86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81850" y="274639"/>
            <a:ext cx="222885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95300" y="274639"/>
            <a:ext cx="652145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70A88BF2-7633-458F-A481-1B7F141B8F8E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F38E81D9-3055-4D95-945D-6CC55E2372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95300" y="511175"/>
            <a:ext cx="89154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95300" y="1473200"/>
            <a:ext cx="89154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/>
            </a:lvl1pPr>
          </a:lstStyle>
          <a:p>
            <a:pPr>
              <a:defRPr/>
            </a:pPr>
            <a:fld id="{1800B912-584F-4038-9DE6-29C6F305995E}" type="slidenum">
              <a:rPr/>
              <a:pPr>
                <a:defRPr/>
              </a:pPr>
              <a:t>‹#›</a:t>
            </a:fld>
            <a:endParaRPr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26408D-AD45-476E-AD26-C5D686A29487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A6A91C-E1A1-4D05-874B-7BEEE41E9B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953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29200" y="1600200"/>
            <a:ext cx="4381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B45A5-8992-4536-A863-812110F638AC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094476-A090-4BC1-BB15-B938D66FCE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B4657A-4B16-4A33-9065-2193F8DA1ACB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E772D2-5708-418D-BC25-C7A2DFE933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703676-CCD8-439A-8462-9A57CD3AA7E5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E64DF-1A79-4ABD-83D4-ED9F462EA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E82B62-C57E-4029-BB54-B39FDDB379E3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734D9-C5B5-4C35-9721-744DD0401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767D14-1EEF-46EB-9F5D-45A1B6F764BD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ADB6F-BEF1-46D1-BB29-E8A9C4988F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39C234-5580-4003-930C-3DE8576CB261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19A7A-503F-4AA7-88B0-D35ADDE54E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62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itchFamily="34" charset="0"/>
              </a:defRPr>
            </a:lvl1pPr>
          </a:lstStyle>
          <a:p>
            <a:pPr>
              <a:defRPr/>
            </a:pPr>
            <a:fld id="{29D80012-6467-4E55-99EA-72185DD5ADCF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962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62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E5C89F1B-2C6E-4829-B2CF-528E16F569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E1929F5C-E3E5-48F5-8BC2-C2246C37B2E0}" type="datetime1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3E488291-9FAB-4655-925D-C7EBFF2670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  <p:sldLayoutId id="2147483851" r:id="rId8"/>
    <p:sldLayoutId id="2147483852" r:id="rId9"/>
    <p:sldLayoutId id="2147483853" r:id="rId10"/>
    <p:sldLayoutId id="2147483854" r:id="rId11"/>
    <p:sldLayoutId id="214748385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D%D0%BE%D1%80%D0%BC%D0%B0_%D0%BF%D1%80%D0%B0%D0%B2%D0%B0" TargetMode="External"/><Relationship Id="rId2" Type="http://schemas.openxmlformats.org/officeDocument/2006/relationships/hyperlink" Target="https://ru.wikipedia.org/wiki/%D0%92%D0%B8%D0%BD%D0%BE%D0%B2%D0%BD%D0%BE%D1%81%D1%82%D1%8C" TargetMode="Externa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rsu.by/" TargetMode="Externa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3" cstate="print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540079" y="-1502229"/>
            <a:ext cx="8878241" cy="8360229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wrap="none" anchor="ctr"/>
          <a:lstStyle/>
          <a:p>
            <a:pPr algn="ctr" eaLnBrk="0" hangingPunct="0">
              <a:lnSpc>
                <a:spcPct val="80000"/>
              </a:lnSpc>
              <a:defRPr/>
            </a:pPr>
            <a:endParaRPr lang="ru-RU" sz="36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0" hangingPunct="0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Профилактика правонарушений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и преступлений, в том числе связанных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с потреблением и распространением</a:t>
            </a:r>
          </a:p>
          <a:p>
            <a:pPr algn="ctr" eaLnBrk="0" hangingPunct="0">
              <a:lnSpc>
                <a:spcPct val="80000"/>
              </a:lnSpc>
              <a:defRPr/>
            </a:pPr>
            <a:r>
              <a:rPr lang="ru-RU" sz="36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наркотических веществ, их аналогов</a:t>
            </a:r>
          </a:p>
        </p:txBody>
      </p:sp>
      <p:sp>
        <p:nvSpPr>
          <p:cNvPr id="6" name="AutoShape 4"/>
          <p:cNvSpPr>
            <a:spLocks noChangeArrowheads="1"/>
          </p:cNvSpPr>
          <p:nvPr/>
        </p:nvSpPr>
        <p:spPr bwMode="gray">
          <a:xfrm>
            <a:off x="3813465" y="3500846"/>
            <a:ext cx="5727410" cy="2450911"/>
          </a:xfrm>
          <a:prstGeom prst="roundRect">
            <a:avLst>
              <a:gd name="adj" fmla="val 50000"/>
            </a:avLst>
          </a:prstGeom>
          <a:noFill/>
          <a:ln>
            <a:noFill/>
          </a:ln>
          <a:effectLst>
            <a:outerShdw dist="45791" dir="3378596" algn="ctr" rotWithShape="0">
              <a:srgbClr val="C0C0C0">
                <a:alpha val="50000"/>
              </a:srgbClr>
            </a:outerShdw>
          </a:effectLst>
          <a:extLst/>
        </p:spPr>
        <p:txBody>
          <a:bodyPr wrap="none" anchor="ctr"/>
          <a:lstStyle/>
          <a:p>
            <a:pPr eaLnBrk="0" hangingPunct="0"/>
            <a:endParaRPr lang="en-US" sz="20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58505" y="5046822"/>
            <a:ext cx="4953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i="1" dirty="0"/>
              <a:t>«Материалы ЕДИ, ноябрь 2022 г.»,</a:t>
            </a:r>
            <a:endParaRPr lang="ru-RU" dirty="0"/>
          </a:p>
          <a:p>
            <a:pPr algn="r"/>
            <a:r>
              <a:rPr lang="ru-RU" i="1" dirty="0"/>
              <a:t>подготовлено социально-педагогической и</a:t>
            </a:r>
            <a:endParaRPr lang="ru-RU" dirty="0"/>
          </a:p>
          <a:p>
            <a:pPr algn="r"/>
            <a:r>
              <a:rPr lang="ru-RU" i="1" dirty="0"/>
              <a:t>психологической службой университета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314325" y="3789363"/>
            <a:ext cx="9102725" cy="217011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/>
        </p:spPr>
        <p:txBody>
          <a:bodyPr>
            <a:spAutoFit/>
          </a:bodyPr>
          <a:lstStyle/>
          <a:p>
            <a:pPr algn="r">
              <a:lnSpc>
                <a:spcPct val="90000"/>
              </a:lnSpc>
              <a:spcBef>
                <a:spcPts val="0"/>
              </a:spcBef>
              <a:defRPr/>
            </a:pPr>
            <a:r>
              <a:rPr lang="ru-RU" sz="7500" b="1" dirty="0">
                <a:solidFill>
                  <a:srgbClr val="3333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/>
              </a:rPr>
              <a:t>Спасибо за внимание!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33CDFE-8C31-46DB-B31C-8AC309A1EB6C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2069" y="188817"/>
            <a:ext cx="9683931" cy="960713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Правовое воспитание обучающихся </a:t>
            </a:r>
            <a:b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 учреждении образования </a:t>
            </a:r>
            <a:b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«Гродненский государственный университет имени Янки Купалы»</a:t>
            </a:r>
            <a:b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регламентируется </a:t>
            </a:r>
            <a:b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следующими нормативными документами:</a:t>
            </a:r>
            <a:b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1559" y="1136469"/>
            <a:ext cx="8882742" cy="5538652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endParaRPr lang="ru-RU" sz="2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Кодекс Республики Беларусь об образовании 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Концепция непрерывного воспитания детей и учащейся молодёжи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Государственная программа «Образование и молодёжная политика» на 2021-2025 гг.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План по правовому просвещению граждан на 2021-2025 гг.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Комплекс мер по совершенствованию работы с иностранными обучающимися и выпускниками в учреждениях образования Республики Беларусь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Методические рекомендации  по социально-педагогическому и психологическому сопровождению иностранных граждан, обучающихся в высшей школе Республики Беларусь </a:t>
            </a:r>
          </a:p>
          <a:p>
            <a:pPr marL="0" indent="0">
              <a:buNone/>
            </a:pPr>
            <a:endParaRPr lang="be-BY" sz="2000" dirty="0" smtClean="0"/>
          </a:p>
          <a:p>
            <a:pPr marL="0" indent="0" algn="just">
              <a:spcBef>
                <a:spcPts val="0"/>
              </a:spcBef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734D9-C5B5-4C35-9721-744DD0401DB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8792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0"/>
            <a:ext cx="9906000" cy="68580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Локальные нормативные документы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учреждения </a:t>
            </a:r>
            <a: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образования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Гродненский государственный университет 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имени </a:t>
            </a:r>
            <a: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Янки Купалы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Приказ ректора от 08.02.2019 № 129 «О работе Совета по профилактике правонарушений среди обучающихся»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Приказ ректора от 03.02.2021 № 69 «Об утверждении Положения о землячествах иностранных студентов учреждения образования «Гродненский государственный университет имени Янки Купалы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Приказ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проректора по воспитательной работе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19.03.2015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246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«Об утверждении Положения 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постановке на внутренний профилактический учёт и снятии с внутреннего профилактического учёта»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Распоряжение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проректора по воспитательной работе  от 26.12.2018 № 350 «Об утверждении Порядка работы с иностранными обучающимися по профилактике правонарушений»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734D9-C5B5-4C35-9721-744DD0401DB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0572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734D9-C5B5-4C35-9721-744DD0401DB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5300" y="477982"/>
            <a:ext cx="8915400" cy="1153391"/>
          </a:xfrm>
        </p:spPr>
        <p:txBody>
          <a:bodyPr/>
          <a:lstStyle/>
          <a:p>
            <a:pPr marL="0" indent="0">
              <a:spcBef>
                <a:spcPts val="0"/>
              </a:spcBef>
            </a:pPr>
            <a: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Локальные нормативные документы </a:t>
            </a:r>
            <a:b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учреждения образования «Гродненский государственный университет имени Янки Купалы</a:t>
            </a: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endParaRPr lang="ru-RU" sz="24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495300" y="1174174"/>
            <a:ext cx="8915400" cy="4951990"/>
          </a:xfrm>
        </p:spPr>
        <p:txBody>
          <a:bodyPr/>
          <a:lstStyle/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Приказ проректора по воспитательной работе от 31.12.2020                    № 1212 «Об утверждении Плана работы Совета по профилактике правонарушений среди обучающихся»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Программа адаптации студентов 1 курса учреждения образования ««Гродненский государственный университет имени Янки Купалы» на 2021-2025 годы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Приказ ректора от 01.04.2021 № 359 «Об утверждении Правил внутреннего распорядка обучающихся, проживающих в общежитиях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Приказ ректора от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24.12.2020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№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1181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«Об утверждении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Положения о Совете профилактики правонарушений факультетов (студенческого городка)»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8539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175754"/>
            <a:ext cx="9683931" cy="5989915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0"/>
            <a:ext cx="9261565" cy="6675121"/>
          </a:xfrm>
        </p:spPr>
        <p:txBody>
          <a:bodyPr/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Правонаруше́ние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неправомерное поведение,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Виновность"/>
              </a:rPr>
              <a:t>виновное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противоправное общественно опасное деяние (действие или бездействие), противоречащее требованиям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  <a:hlinkClick r:id="rId3" tooltip="Норма права"/>
              </a:rPr>
              <a:t>правовых норм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совершённое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праводееспособным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лицом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лицами.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П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рофилактика -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мер социального, правового, организационного, информационного и иного характера, направленных на выявление и устранение причин и условий, способствующих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совершению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правонарушений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e-BY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734D9-C5B5-4C35-9721-744DD0401DB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6362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0"/>
            <a:ext cx="9570841" cy="68580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Правовое воспитание, профилактика правонарушений среди и в отношении обучающихся  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проведение воспитательных (профилактических) бесед;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рассмотрение персональных дел на Совете по профилактике правонарушений среди обучающихся;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закрепление общественного воспитателя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обучающимся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акрепление данных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об обучающихся, совершивших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правонарушения в электронную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базу учёта правонарушений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АИС медосмотр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направление письма о противоправном поведении обучающегося законным представителям, в том числе по месту их работы;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направление письма о противоправном поведении обучающегося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из числа иностранных граждан в посольство (консульство) страны, гражданином которой он является;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меры дисциплинарного воздействия: замечание, выговор, отчисление из университета;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ишение права проживания в общежитии на срок от 6 до 12 месяцев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734D9-C5B5-4C35-9721-744DD0401DB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60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0"/>
            <a:ext cx="9906000" cy="68580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Взаимодействие и сотрудничество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по вопросам правового воспитания,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профилактики правонарушений обучающихся 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заключен договор о сотрудничестве с управлением по Гродненской области Департамента обеспечения оперативно-розыскной деятельности МВД Республики Беларусь от 20.09.2017 № 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01-41-09/1081-17 сроком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 лет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заключен договор о сотрудничестве в области преступлений, правонарушений и правового воспитания молодежи с Управлением внутренних дел Гродненского облисполкома от 14.02.2020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                          №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01-41-09/108-20 на 2020-2025 гг.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составлен и утвержден годовой план совместной работы с </a:t>
            </a:r>
            <a:br>
              <a:rPr lang="ru-RU" sz="2400" dirty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УВД Гродненского облисполкома.</a:t>
            </a: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734D9-C5B5-4C35-9721-744DD0401DB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709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0"/>
            <a:ext cx="9906000" cy="68580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400" b="1" dirty="0">
                <a:solidFill>
                  <a:srgbClr val="3333FF"/>
                </a:solidFill>
                <a:latin typeface="Times New Roman"/>
                <a:ea typeface="Times New Roman"/>
              </a:rPr>
              <a:t>Динамика совершения</a:t>
            </a:r>
            <a:r>
              <a:rPr lang="ru-RU" sz="2400" b="1" i="1" dirty="0">
                <a:solidFill>
                  <a:srgbClr val="3333FF"/>
                </a:solidFill>
                <a:latin typeface="Times New Roman"/>
                <a:ea typeface="Times New Roman"/>
              </a:rPr>
              <a:t> </a:t>
            </a:r>
            <a:r>
              <a:rPr lang="ru-RU" sz="2400" b="1" dirty="0">
                <a:solidFill>
                  <a:srgbClr val="3333FF"/>
                </a:solidFill>
                <a:latin typeface="Times New Roman"/>
                <a:ea typeface="Times New Roman"/>
              </a:rPr>
              <a:t>уголовных преступлений, административных правонарушений и нарушений правил внутреннего </a:t>
            </a:r>
            <a:r>
              <a:rPr lang="ru-RU" sz="2400" b="1" dirty="0" smtClean="0">
                <a:solidFill>
                  <a:srgbClr val="3333FF"/>
                </a:solidFill>
                <a:latin typeface="Times New Roman"/>
                <a:ea typeface="Times New Roman"/>
              </a:rPr>
              <a:t>распорядка</a:t>
            </a:r>
            <a:endParaRPr lang="ru-RU" sz="2400" b="1" dirty="0" smtClean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734D9-C5B5-4C35-9721-744DD0401DB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4818339"/>
              </p:ext>
            </p:extLst>
          </p:nvPr>
        </p:nvGraphicFramePr>
        <p:xfrm>
          <a:off x="1397727" y="1188720"/>
          <a:ext cx="7184570" cy="5474519"/>
        </p:xfrm>
        <a:graphic>
          <a:graphicData uri="http://schemas.openxmlformats.org/drawingml/2006/table">
            <a:tbl>
              <a:tblPr firstRow="1" firstCol="1" bandRow="1"/>
              <a:tblGrid>
                <a:gridCol w="3013091"/>
                <a:gridCol w="1092479"/>
                <a:gridCol w="1092479"/>
                <a:gridCol w="1092479"/>
                <a:gridCol w="894042"/>
              </a:tblGrid>
              <a:tr h="615920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Характер преступления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2018</a:t>
                      </a:r>
                      <a:r>
                        <a:rPr lang="be-BY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2019</a:t>
                      </a:r>
                      <a:r>
                        <a:rPr lang="be-BY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2020</a:t>
                      </a:r>
                      <a:r>
                        <a:rPr lang="be-BY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274638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r>
                        <a:rPr lang="be-BY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/</a:t>
                      </a:r>
                    </a:p>
                    <a:p>
                      <a:pPr marL="0" indent="35242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 dirty="0" smtClean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2022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3967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Статья 328. Незаконный оборот наркотических средств, психотропных веществ, их прекурсоров и аналогов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6793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Статья 317 ч. 2. Нарушение правил дорожного движения или эксплуатации транспортных средств повлекшее по неосторожности смерть человека либо причинение тяжкого телесного повреждения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49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Статья 339. Хулиганство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547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Статья 212. Хищение путем использования компьютерной техники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49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Статья 205. Кража</a:t>
                      </a: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49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Статья 139. Убийство</a:t>
                      </a: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6984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Ст.147.Подделка документов</a:t>
                      </a: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dirty="0"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47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>
                          <a:effectLst/>
                          <a:latin typeface="Times New Roman"/>
                          <a:ea typeface="Times New Roman"/>
                          <a:cs typeface="Courier New"/>
                        </a:rPr>
                        <a:t>Всего: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>
                          <a:effectLst/>
                          <a:latin typeface="Times New Roman"/>
                          <a:ea typeface="Times New Roman"/>
                          <a:cs typeface="Courier New"/>
                        </a:rPr>
                        <a:t>5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>
                          <a:effectLst/>
                          <a:latin typeface="Times New Roman"/>
                          <a:ea typeface="Times New Roman"/>
                          <a:cs typeface="Courier New"/>
                        </a:rPr>
                        <a:t>1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>
                          <a:effectLst/>
                          <a:latin typeface="Times New Roman"/>
                          <a:ea typeface="Times New Roman"/>
                          <a:cs typeface="Courier New"/>
                        </a:rPr>
                        <a:t>1</a:t>
                      </a:r>
                      <a:endParaRPr lang="ru-RU" sz="140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608965" algn="l"/>
                          <a:tab pos="1217930" algn="l"/>
                          <a:tab pos="1826895" algn="l"/>
                          <a:tab pos="2435860" algn="l"/>
                          <a:tab pos="3044825" algn="l"/>
                          <a:tab pos="3653790" algn="l"/>
                          <a:tab pos="4262755" algn="l"/>
                          <a:tab pos="4871720" algn="l"/>
                          <a:tab pos="5480685" algn="l"/>
                          <a:tab pos="6089650" algn="l"/>
                        </a:tabLst>
                      </a:pPr>
                      <a:r>
                        <a:rPr lang="be-BY" sz="1400" b="1" dirty="0">
                          <a:effectLst/>
                          <a:latin typeface="Times New Roman"/>
                          <a:ea typeface="Times New Roman"/>
                          <a:cs typeface="Courier New"/>
                        </a:rPr>
                        <a:t>3</a:t>
                      </a:r>
                      <a:endParaRPr lang="ru-RU" sz="1400" dirty="0">
                        <a:effectLst/>
                        <a:latin typeface="Courier New"/>
                        <a:ea typeface="Times New Roman"/>
                        <a:cs typeface="Times New Roman"/>
                      </a:endParaRPr>
                    </a:p>
                  </a:txBody>
                  <a:tcPr marL="54720" marR="5472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372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0"/>
            <a:ext cx="9570841" cy="6858000"/>
          </a:xfrm>
        </p:spPr>
        <p:txBody>
          <a:bodyPr/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800" b="1" dirty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Правовое воспитание, профилактика правонарушений среди и в отношении </a:t>
            </a:r>
            <a:r>
              <a:rPr lang="ru-RU" sz="2800" b="1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обучающихся  </a:t>
            </a: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информационных стендах факультетов и общежитий, на сайте университета (</a:t>
            </a:r>
            <a:r>
              <a:rPr lang="ru-RU" sz="1800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https://www.grsu.by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 разделе «Идеологическая и воспитательная работа», в телеграмм-каналах «</a:t>
            </a:r>
            <a:r>
              <a:rPr lang="en-US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GrSU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Official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ГрГУ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имени Янки Купалы» и 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Купаловцы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в социальных сетях (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ВКонтакте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и мессенджерах (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Telegram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e-FI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Viber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размещены листовки профилактической направленности: 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листовка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«Наркомания: блажь или болезнь»;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листовка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«Признаки употребления «СПАЙС»;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листовка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«Жизнь без алкоголя!»;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листовка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Лжеминирование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последствия и ответственность»;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листовка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«Преодоление предэкзаменационного стресса»;</a:t>
            </a:r>
          </a:p>
          <a:p>
            <a:pPr algn="just"/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листовка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телефонами экстренной психологической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помощи и др.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памятка «Ответственность за совершение административных правонарушений».</a:t>
            </a:r>
          </a:p>
          <a:p>
            <a:pPr marL="0" indent="0"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корпусах и общежитиях Студенческого городка периодически транслируются тематические сюжеты и материалы профилактической направленности (видеоролики «</a:t>
            </a:r>
            <a:r>
              <a:rPr lang="be-BY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Сделай правильный выбор!»,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be-BY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Думал, никогда не попадусь…» и др.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pPr marL="0" indent="0" algn="just">
              <a:spcBef>
                <a:spcPts val="0"/>
              </a:spcBef>
              <a:buNone/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  <a:buFont typeface="Wingdings" pitchFamily="2" charset="2"/>
              <a:buChar char="v"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D734D9-C5B5-4C35-9721-744DD0401DB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03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16715</TotalTime>
  <Words>603</Words>
  <Application>Microsoft Office PowerPoint</Application>
  <PresentationFormat>Лист A4 (210x297 мм)</PresentationFormat>
  <Paragraphs>145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Оформление по умолчанию</vt:lpstr>
      <vt:lpstr>Тема Office</vt:lpstr>
      <vt:lpstr>Презентация PowerPoint</vt:lpstr>
      <vt:lpstr> Правовое воспитание обучающихся  в учреждении образования  «Гродненский государственный университет имени Янки Купалы» регламентируется  следующими нормативными документами:  </vt:lpstr>
      <vt:lpstr>Презентация PowerPoint</vt:lpstr>
      <vt:lpstr>Локальные нормативные документы  учреждения образования «Гродненский государственный университет имени Янки Купалы» 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GrSU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Количество научных тем,  выполняемых структурными подразделениями</dc:title>
  <dc:creator>A228-2</dc:creator>
  <cp:lastModifiedBy>СКЕРСЬ МАРИЯ АНТОНОВНА</cp:lastModifiedBy>
  <cp:revision>1099</cp:revision>
  <cp:lastPrinted>2021-02-10T14:28:18Z</cp:lastPrinted>
  <dcterms:created xsi:type="dcterms:W3CDTF">2002-01-28T16:24:37Z</dcterms:created>
  <dcterms:modified xsi:type="dcterms:W3CDTF">2022-11-15T11:58:55Z</dcterms:modified>
</cp:coreProperties>
</file>