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  <p:sldMasterId id="2147483746" r:id="rId2"/>
    <p:sldMasterId id="2147483785" r:id="rId3"/>
    <p:sldMasterId id="2147483811" r:id="rId4"/>
    <p:sldMasterId id="2147483824" r:id="rId5"/>
  </p:sldMasterIdLst>
  <p:notesMasterIdLst>
    <p:notesMasterId r:id="rId17"/>
  </p:notesMasterIdLst>
  <p:handoutMasterIdLst>
    <p:handoutMasterId r:id="rId18"/>
  </p:handoutMasterIdLst>
  <p:sldIdLst>
    <p:sldId id="267" r:id="rId6"/>
    <p:sldId id="374" r:id="rId7"/>
    <p:sldId id="341" r:id="rId8"/>
    <p:sldId id="372" r:id="rId9"/>
    <p:sldId id="362" r:id="rId10"/>
    <p:sldId id="365" r:id="rId11"/>
    <p:sldId id="363" r:id="rId12"/>
    <p:sldId id="368" r:id="rId13"/>
    <p:sldId id="375" r:id="rId14"/>
    <p:sldId id="370" r:id="rId15"/>
    <p:sldId id="321" r:id="rId16"/>
  </p:sldIdLst>
  <p:sldSz cx="9144000" cy="6858000" type="screen4x3"/>
  <p:notesSz cx="6888163" cy="100218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  <p15:guide id="3" orient="horz" pos="3131">
          <p15:clr>
            <a:srgbClr val="A4A3A4"/>
          </p15:clr>
        </p15:guide>
        <p15:guide id="4" pos="213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ОСТРОВСКАЯ ИННА ВЯЧЕСЛАВОВНА" initials="ОИВ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43" autoAdjust="0"/>
    <p:restoredTop sz="96433" autoAdjust="0"/>
  </p:normalViewPr>
  <p:slideViewPr>
    <p:cSldViewPr snapToGrid="0">
      <p:cViewPr>
        <p:scale>
          <a:sx n="91" d="100"/>
          <a:sy n="91" d="100"/>
        </p:scale>
        <p:origin x="-1443" y="-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51"/>
        <p:guide orient="horz" pos="3156"/>
        <p:guide pos="2181"/>
        <p:guide pos="21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image" Target="../media/image11.png"/><Relationship Id="rId4" Type="http://schemas.openxmlformats.org/officeDocument/2006/relationships/image" Target="../media/image14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image" Target="../media/image11.png"/><Relationship Id="rId4" Type="http://schemas.openxmlformats.org/officeDocument/2006/relationships/image" Target="../media/image1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9A5E2D-8294-4C85-92BC-F5E5B03C230E}" type="doc">
      <dgm:prSet loTypeId="urn:microsoft.com/office/officeart/2008/layout/PictureStrips" loCatId="list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330FAC1D-6821-406F-A5E6-1F35DCDDBE8E}">
      <dgm:prSet/>
      <dgm:spPr/>
      <dgm:t>
        <a:bodyPr/>
        <a:lstStyle/>
        <a:p>
          <a:pPr algn="ctr" rtl="0">
            <a:lnSpc>
              <a:spcPct val="90000"/>
            </a:lnSpc>
            <a:spcAft>
              <a:spcPct val="35000"/>
            </a:spcAft>
          </a:pPr>
          <a:r>
            <a:rPr lang="ru-RU" b="1" dirty="0" smtClean="0">
              <a:solidFill>
                <a:schemeClr val="tx2"/>
              </a:solidFill>
            </a:rPr>
            <a:t>СТРОИТЕЛЬНЫЕ ОТРЯДЫ</a:t>
          </a:r>
        </a:p>
        <a:p>
          <a:pPr algn="ctr" rtl="0">
            <a:lnSpc>
              <a:spcPct val="90000"/>
            </a:lnSpc>
            <a:spcAft>
              <a:spcPct val="35000"/>
            </a:spcAft>
          </a:pPr>
          <a:r>
            <a:rPr lang="ru-RU" dirty="0" smtClean="0">
              <a:solidFill>
                <a:srgbClr val="000000"/>
              </a:solidFill>
              <a:latin typeface="Arial" charset="0"/>
            </a:rPr>
            <a:t>строительные работы в организациях и на предприятиях, работы по ремонту общежитий </a:t>
          </a:r>
        </a:p>
        <a:p>
          <a:pPr algn="ctr" rtl="0">
            <a:lnSpc>
              <a:spcPct val="90000"/>
            </a:lnSpc>
            <a:spcAft>
              <a:spcPct val="35000"/>
            </a:spcAft>
          </a:pPr>
          <a:r>
            <a:rPr lang="ru-RU" dirty="0" smtClean="0">
              <a:solidFill>
                <a:srgbClr val="000000"/>
              </a:solidFill>
              <a:latin typeface="Arial" charset="0"/>
            </a:rPr>
            <a:t>и учебных корпусов</a:t>
          </a:r>
          <a:endParaRPr lang="ru-RU" dirty="0"/>
        </a:p>
      </dgm:t>
    </dgm:pt>
    <dgm:pt modelId="{C6E95427-5237-48AA-B9EF-B47626C4499D}" type="parTrans" cxnId="{BF4E3315-DF62-4620-A76A-D5B32DD86FD1}">
      <dgm:prSet/>
      <dgm:spPr/>
      <dgm:t>
        <a:bodyPr/>
        <a:lstStyle/>
        <a:p>
          <a:endParaRPr lang="ru-RU"/>
        </a:p>
      </dgm:t>
    </dgm:pt>
    <dgm:pt modelId="{A8615933-8AD9-4207-A6A9-1E9A83477A14}" type="sibTrans" cxnId="{BF4E3315-DF62-4620-A76A-D5B32DD86FD1}">
      <dgm:prSet/>
      <dgm:spPr/>
      <dgm:t>
        <a:bodyPr/>
        <a:lstStyle/>
        <a:p>
          <a:endParaRPr lang="ru-RU"/>
        </a:p>
      </dgm:t>
    </dgm:pt>
    <dgm:pt modelId="{A0DE3318-720C-4638-8F4A-625B4B42156D}">
      <dgm:prSet/>
      <dgm:spPr/>
      <dgm:t>
        <a:bodyPr/>
        <a:lstStyle/>
        <a:p>
          <a:pPr algn="ctr" rtl="0"/>
          <a:r>
            <a:rPr lang="ru-RU" b="1" dirty="0" smtClean="0">
              <a:solidFill>
                <a:schemeClr val="tx2"/>
              </a:solidFill>
            </a:rPr>
            <a:t>СЕРВИСНЫЕ ОТРЯДЫ</a:t>
          </a:r>
        </a:p>
        <a:p>
          <a:pPr algn="ctr" rtl="0"/>
          <a:r>
            <a:rPr lang="ru-RU" dirty="0" smtClean="0">
              <a:solidFill>
                <a:srgbClr val="000000"/>
              </a:solidFill>
              <a:latin typeface="Arial" charset="0"/>
            </a:rPr>
            <a:t>работа официантами, лаборантами, грузчиками, упаковщиками и др.</a:t>
          </a:r>
          <a:endParaRPr lang="ru-RU" b="1" dirty="0"/>
        </a:p>
      </dgm:t>
    </dgm:pt>
    <dgm:pt modelId="{DF59E2FD-1C74-4943-BCC6-9BA1DE689BFD}" type="parTrans" cxnId="{609A8628-F35D-4A3B-BBBF-E5831257E796}">
      <dgm:prSet/>
      <dgm:spPr/>
      <dgm:t>
        <a:bodyPr/>
        <a:lstStyle/>
        <a:p>
          <a:endParaRPr lang="ru-RU"/>
        </a:p>
      </dgm:t>
    </dgm:pt>
    <dgm:pt modelId="{BB68DACF-208F-4AE7-9BFA-9EDE2CD5DAC1}" type="sibTrans" cxnId="{609A8628-F35D-4A3B-BBBF-E5831257E796}">
      <dgm:prSet/>
      <dgm:spPr/>
      <dgm:t>
        <a:bodyPr/>
        <a:lstStyle/>
        <a:p>
          <a:endParaRPr lang="ru-RU"/>
        </a:p>
      </dgm:t>
    </dgm:pt>
    <dgm:pt modelId="{F8CE24D7-1661-4346-A32A-C40579EBAA8C}">
      <dgm:prSet/>
      <dgm:spPr/>
      <dgm:t>
        <a:bodyPr/>
        <a:lstStyle/>
        <a:p>
          <a:pPr algn="ctr" rtl="0"/>
          <a:r>
            <a:rPr lang="ru-RU" b="1" dirty="0" smtClean="0">
              <a:solidFill>
                <a:schemeClr val="tx2"/>
              </a:solidFill>
            </a:rPr>
            <a:t>ПЕДАГОГИЧЕСКИЕ ОТРЯДЫ</a:t>
          </a:r>
        </a:p>
        <a:p>
          <a:pPr algn="ctr" rtl="0"/>
          <a:r>
            <a:rPr lang="ru-RU" dirty="0" smtClean="0">
              <a:solidFill>
                <a:srgbClr val="000000"/>
              </a:solidFill>
              <a:latin typeface="Arial" charset="0"/>
            </a:rPr>
            <a:t>работа в детских оздоровительных лагерях Беларуси и России</a:t>
          </a:r>
          <a:endParaRPr lang="ru-RU" b="1" dirty="0" smtClean="0"/>
        </a:p>
      </dgm:t>
    </dgm:pt>
    <dgm:pt modelId="{1F7F4A62-FF52-4C26-8A5F-FEDD972D9D7D}" type="parTrans" cxnId="{54952655-C675-4302-80D9-02D9BDDF2EE7}">
      <dgm:prSet/>
      <dgm:spPr/>
      <dgm:t>
        <a:bodyPr/>
        <a:lstStyle/>
        <a:p>
          <a:endParaRPr lang="ru-RU"/>
        </a:p>
      </dgm:t>
    </dgm:pt>
    <dgm:pt modelId="{9E2775DC-DE66-4EEA-9102-D09DC215D800}" type="sibTrans" cxnId="{54952655-C675-4302-80D9-02D9BDDF2EE7}">
      <dgm:prSet/>
      <dgm:spPr/>
      <dgm:t>
        <a:bodyPr/>
        <a:lstStyle/>
        <a:p>
          <a:endParaRPr lang="ru-RU"/>
        </a:p>
      </dgm:t>
    </dgm:pt>
    <dgm:pt modelId="{8D9B0B5A-2BCE-4C99-A811-74F75ED1FC57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2"/>
              </a:solidFill>
            </a:rPr>
            <a:t>ПРОИЗВОДСТВЕННЫЕ ОТРЯДЫ</a:t>
          </a:r>
        </a:p>
        <a:p>
          <a:pPr algn="ctr"/>
          <a:r>
            <a:rPr lang="ru-RU" dirty="0" smtClean="0">
              <a:solidFill>
                <a:srgbClr val="000000"/>
              </a:solidFill>
              <a:latin typeface="Arial" charset="0"/>
            </a:rPr>
            <a:t>работа в производственной сфере</a:t>
          </a:r>
          <a:endParaRPr lang="ru-RU" dirty="0"/>
        </a:p>
      </dgm:t>
    </dgm:pt>
    <dgm:pt modelId="{A27DBCDC-1278-4BC3-8111-73FE5C77B45B}" type="parTrans" cxnId="{0831CCFB-C72D-489B-9A52-77249D8680A3}">
      <dgm:prSet/>
      <dgm:spPr/>
      <dgm:t>
        <a:bodyPr/>
        <a:lstStyle/>
        <a:p>
          <a:endParaRPr lang="ru-RU"/>
        </a:p>
      </dgm:t>
    </dgm:pt>
    <dgm:pt modelId="{E44B1137-84D1-4E13-9EE2-6A8BB61150F4}" type="sibTrans" cxnId="{0831CCFB-C72D-489B-9A52-77249D8680A3}">
      <dgm:prSet/>
      <dgm:spPr/>
      <dgm:t>
        <a:bodyPr/>
        <a:lstStyle/>
        <a:p>
          <a:endParaRPr lang="ru-RU"/>
        </a:p>
      </dgm:t>
    </dgm:pt>
    <dgm:pt modelId="{F34D2F78-ED8A-4EDE-9CBE-692467BD4C19}" type="pres">
      <dgm:prSet presAssocID="{499A5E2D-8294-4C85-92BC-F5E5B03C230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7645D6D-AE7A-4030-B657-15C001349A8D}" type="pres">
      <dgm:prSet presAssocID="{330FAC1D-6821-406F-A5E6-1F35DCDDBE8E}" presName="composite" presStyleCnt="0"/>
      <dgm:spPr/>
    </dgm:pt>
    <dgm:pt modelId="{2689B561-9FC0-4F97-8973-7E17BBDF06B2}" type="pres">
      <dgm:prSet presAssocID="{330FAC1D-6821-406F-A5E6-1F35DCDDBE8E}" presName="rect1" presStyleLbl="trAlignAcc1" presStyleIdx="0" presStyleCnt="4" custLinFactNeighborX="-248" custLinFactNeighborY="-38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1A4E94-E27E-4055-8EFF-122C34188518}" type="pres">
      <dgm:prSet presAssocID="{330FAC1D-6821-406F-A5E6-1F35DCDDBE8E}" presName="rect2" presStyleLbl="fgImgPlace1" presStyleIdx="0" presStyleCnt="4" custLinFactNeighborX="2356" custLinFactNeighborY="201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  <dgm:t>
        <a:bodyPr/>
        <a:lstStyle/>
        <a:p>
          <a:endParaRPr lang="ru-RU"/>
        </a:p>
      </dgm:t>
    </dgm:pt>
    <dgm:pt modelId="{7FB5BCE8-9879-4287-B01D-E4A0F47BFB56}" type="pres">
      <dgm:prSet presAssocID="{A8615933-8AD9-4207-A6A9-1E9A83477A14}" presName="sibTrans" presStyleCnt="0"/>
      <dgm:spPr/>
    </dgm:pt>
    <dgm:pt modelId="{FCB5D90F-1F15-45E2-9FEB-445121E9A9F4}" type="pres">
      <dgm:prSet presAssocID="{F8CE24D7-1661-4346-A32A-C40579EBAA8C}" presName="composite" presStyleCnt="0"/>
      <dgm:spPr/>
    </dgm:pt>
    <dgm:pt modelId="{8C7425EA-7315-44AB-812F-433502C1EED0}" type="pres">
      <dgm:prSet presAssocID="{F8CE24D7-1661-4346-A32A-C40579EBAA8C}" presName="rect1" presStyleLbl="tr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A23441-CD00-4CFD-80A5-3F8EE10F1D66}" type="pres">
      <dgm:prSet presAssocID="{F8CE24D7-1661-4346-A32A-C40579EBAA8C}" presName="rect2" presStyleLbl="fgImgPlace1" presStyleIdx="1" presStyleCnt="4" custLinFactNeighborX="-1113" custLinFactNeighborY="5937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</dgm:spPr>
      <dgm:t>
        <a:bodyPr/>
        <a:lstStyle/>
        <a:p>
          <a:endParaRPr lang="ru-RU"/>
        </a:p>
      </dgm:t>
    </dgm:pt>
    <dgm:pt modelId="{69E96D96-A6CB-445F-894B-5C3C0B339993}" type="pres">
      <dgm:prSet presAssocID="{9E2775DC-DE66-4EEA-9102-D09DC215D800}" presName="sibTrans" presStyleCnt="0"/>
      <dgm:spPr/>
    </dgm:pt>
    <dgm:pt modelId="{54622453-9C3A-4F04-8D42-C4A1650E16F7}" type="pres">
      <dgm:prSet presAssocID="{A0DE3318-720C-4638-8F4A-625B4B42156D}" presName="composite" presStyleCnt="0"/>
      <dgm:spPr/>
    </dgm:pt>
    <dgm:pt modelId="{904B729D-2880-4539-9E5F-49265F6AFDE9}" type="pres">
      <dgm:prSet presAssocID="{A0DE3318-720C-4638-8F4A-625B4B42156D}" presName="rect1" presStyleLbl="tr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83FFE0-1E63-41F1-84E5-D4A35D49FE3C}" type="pres">
      <dgm:prSet presAssocID="{A0DE3318-720C-4638-8F4A-625B4B42156D}" presName="rect2" presStyleLbl="fgImgPlac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  <dgm:t>
        <a:bodyPr/>
        <a:lstStyle/>
        <a:p>
          <a:endParaRPr lang="ru-RU"/>
        </a:p>
      </dgm:t>
    </dgm:pt>
    <dgm:pt modelId="{1F51D0A0-0F8C-40BD-BE11-07FB0896F098}" type="pres">
      <dgm:prSet presAssocID="{BB68DACF-208F-4AE7-9BFA-9EDE2CD5DAC1}" presName="sibTrans" presStyleCnt="0"/>
      <dgm:spPr/>
    </dgm:pt>
    <dgm:pt modelId="{D096B00C-4E26-4736-819D-7091D48BED6A}" type="pres">
      <dgm:prSet presAssocID="{8D9B0B5A-2BCE-4C99-A811-74F75ED1FC57}" presName="composite" presStyleCnt="0"/>
      <dgm:spPr/>
    </dgm:pt>
    <dgm:pt modelId="{86E98019-3EA8-4FE7-93EA-6C69A1E6B283}" type="pres">
      <dgm:prSet presAssocID="{8D9B0B5A-2BCE-4C99-A811-74F75ED1FC57}" presName="rect1" presStyleLbl="tr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43C9BA-34B7-4D53-AC3A-CF1FA2DC061D}" type="pres">
      <dgm:prSet presAssocID="{8D9B0B5A-2BCE-4C99-A811-74F75ED1FC57}" presName="rect2" presStyleLbl="fgImgPlace1" presStyleIdx="3" presStyleCnt="4" custLinFactNeighborX="2226" custLinFactNeighborY="4453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ru-RU"/>
        </a:p>
      </dgm:t>
    </dgm:pt>
  </dgm:ptLst>
  <dgm:cxnLst>
    <dgm:cxn modelId="{E7400BC9-A1E4-404C-A00E-8DBDC0D6BEFD}" type="presOf" srcId="{F8CE24D7-1661-4346-A32A-C40579EBAA8C}" destId="{8C7425EA-7315-44AB-812F-433502C1EED0}" srcOrd="0" destOrd="0" presId="urn:microsoft.com/office/officeart/2008/layout/PictureStrips"/>
    <dgm:cxn modelId="{609A8628-F35D-4A3B-BBBF-E5831257E796}" srcId="{499A5E2D-8294-4C85-92BC-F5E5B03C230E}" destId="{A0DE3318-720C-4638-8F4A-625B4B42156D}" srcOrd="2" destOrd="0" parTransId="{DF59E2FD-1C74-4943-BCC6-9BA1DE689BFD}" sibTransId="{BB68DACF-208F-4AE7-9BFA-9EDE2CD5DAC1}"/>
    <dgm:cxn modelId="{BA6316F6-FBE2-4D3F-94BF-FDB696A806A3}" type="presOf" srcId="{8D9B0B5A-2BCE-4C99-A811-74F75ED1FC57}" destId="{86E98019-3EA8-4FE7-93EA-6C69A1E6B283}" srcOrd="0" destOrd="0" presId="urn:microsoft.com/office/officeart/2008/layout/PictureStrips"/>
    <dgm:cxn modelId="{0831CCFB-C72D-489B-9A52-77249D8680A3}" srcId="{499A5E2D-8294-4C85-92BC-F5E5B03C230E}" destId="{8D9B0B5A-2BCE-4C99-A811-74F75ED1FC57}" srcOrd="3" destOrd="0" parTransId="{A27DBCDC-1278-4BC3-8111-73FE5C77B45B}" sibTransId="{E44B1137-84D1-4E13-9EE2-6A8BB61150F4}"/>
    <dgm:cxn modelId="{54952655-C675-4302-80D9-02D9BDDF2EE7}" srcId="{499A5E2D-8294-4C85-92BC-F5E5B03C230E}" destId="{F8CE24D7-1661-4346-A32A-C40579EBAA8C}" srcOrd="1" destOrd="0" parTransId="{1F7F4A62-FF52-4C26-8A5F-FEDD972D9D7D}" sibTransId="{9E2775DC-DE66-4EEA-9102-D09DC215D800}"/>
    <dgm:cxn modelId="{D7A4FEAF-09C4-465F-9427-2A3538121BCA}" type="presOf" srcId="{330FAC1D-6821-406F-A5E6-1F35DCDDBE8E}" destId="{2689B561-9FC0-4F97-8973-7E17BBDF06B2}" srcOrd="0" destOrd="0" presId="urn:microsoft.com/office/officeart/2008/layout/PictureStrips"/>
    <dgm:cxn modelId="{DF73BCB7-80A1-462E-9FCE-EFE403E6A2E5}" type="presOf" srcId="{499A5E2D-8294-4C85-92BC-F5E5B03C230E}" destId="{F34D2F78-ED8A-4EDE-9CBE-692467BD4C19}" srcOrd="0" destOrd="0" presId="urn:microsoft.com/office/officeart/2008/layout/PictureStrips"/>
    <dgm:cxn modelId="{A003C1B4-975C-467F-B2D9-A5D423D87A90}" type="presOf" srcId="{A0DE3318-720C-4638-8F4A-625B4B42156D}" destId="{904B729D-2880-4539-9E5F-49265F6AFDE9}" srcOrd="0" destOrd="0" presId="urn:microsoft.com/office/officeart/2008/layout/PictureStrips"/>
    <dgm:cxn modelId="{BF4E3315-DF62-4620-A76A-D5B32DD86FD1}" srcId="{499A5E2D-8294-4C85-92BC-F5E5B03C230E}" destId="{330FAC1D-6821-406F-A5E6-1F35DCDDBE8E}" srcOrd="0" destOrd="0" parTransId="{C6E95427-5237-48AA-B9EF-B47626C4499D}" sibTransId="{A8615933-8AD9-4207-A6A9-1E9A83477A14}"/>
    <dgm:cxn modelId="{6E1B1F9F-171A-4FB3-8476-D07A7D120333}" type="presParOf" srcId="{F34D2F78-ED8A-4EDE-9CBE-692467BD4C19}" destId="{F7645D6D-AE7A-4030-B657-15C001349A8D}" srcOrd="0" destOrd="0" presId="urn:microsoft.com/office/officeart/2008/layout/PictureStrips"/>
    <dgm:cxn modelId="{A13ECB0E-AB44-4BA2-B616-19139CFF68E4}" type="presParOf" srcId="{F7645D6D-AE7A-4030-B657-15C001349A8D}" destId="{2689B561-9FC0-4F97-8973-7E17BBDF06B2}" srcOrd="0" destOrd="0" presId="urn:microsoft.com/office/officeart/2008/layout/PictureStrips"/>
    <dgm:cxn modelId="{02E21527-2100-43B5-9FAB-6E46D6BF53B2}" type="presParOf" srcId="{F7645D6D-AE7A-4030-B657-15C001349A8D}" destId="{3A1A4E94-E27E-4055-8EFF-122C34188518}" srcOrd="1" destOrd="0" presId="urn:microsoft.com/office/officeart/2008/layout/PictureStrips"/>
    <dgm:cxn modelId="{B0614F9C-0EC5-4CE8-A0B8-FDC714A50036}" type="presParOf" srcId="{F34D2F78-ED8A-4EDE-9CBE-692467BD4C19}" destId="{7FB5BCE8-9879-4287-B01D-E4A0F47BFB56}" srcOrd="1" destOrd="0" presId="urn:microsoft.com/office/officeart/2008/layout/PictureStrips"/>
    <dgm:cxn modelId="{CBF97DB8-567A-4195-9BF3-9F15F6732635}" type="presParOf" srcId="{F34D2F78-ED8A-4EDE-9CBE-692467BD4C19}" destId="{FCB5D90F-1F15-45E2-9FEB-445121E9A9F4}" srcOrd="2" destOrd="0" presId="urn:microsoft.com/office/officeart/2008/layout/PictureStrips"/>
    <dgm:cxn modelId="{873D0B8E-6F77-4DF9-988F-439B54C8AE0D}" type="presParOf" srcId="{FCB5D90F-1F15-45E2-9FEB-445121E9A9F4}" destId="{8C7425EA-7315-44AB-812F-433502C1EED0}" srcOrd="0" destOrd="0" presId="urn:microsoft.com/office/officeart/2008/layout/PictureStrips"/>
    <dgm:cxn modelId="{FE8ACA24-1460-479C-A7E9-AEBC8019C7A0}" type="presParOf" srcId="{FCB5D90F-1F15-45E2-9FEB-445121E9A9F4}" destId="{45A23441-CD00-4CFD-80A5-3F8EE10F1D66}" srcOrd="1" destOrd="0" presId="urn:microsoft.com/office/officeart/2008/layout/PictureStrips"/>
    <dgm:cxn modelId="{23358ADA-6B3A-40FC-8F00-E22E09081BCE}" type="presParOf" srcId="{F34D2F78-ED8A-4EDE-9CBE-692467BD4C19}" destId="{69E96D96-A6CB-445F-894B-5C3C0B339993}" srcOrd="3" destOrd="0" presId="urn:microsoft.com/office/officeart/2008/layout/PictureStrips"/>
    <dgm:cxn modelId="{D67B95A1-06F1-49CB-B7CC-AE799B590083}" type="presParOf" srcId="{F34D2F78-ED8A-4EDE-9CBE-692467BD4C19}" destId="{54622453-9C3A-4F04-8D42-C4A1650E16F7}" srcOrd="4" destOrd="0" presId="urn:microsoft.com/office/officeart/2008/layout/PictureStrips"/>
    <dgm:cxn modelId="{9639CA91-6333-4657-8402-039E1647AE5E}" type="presParOf" srcId="{54622453-9C3A-4F04-8D42-C4A1650E16F7}" destId="{904B729D-2880-4539-9E5F-49265F6AFDE9}" srcOrd="0" destOrd="0" presId="urn:microsoft.com/office/officeart/2008/layout/PictureStrips"/>
    <dgm:cxn modelId="{FAC531D8-2458-4AC2-AE07-1F6D070ADF3F}" type="presParOf" srcId="{54622453-9C3A-4F04-8D42-C4A1650E16F7}" destId="{5F83FFE0-1E63-41F1-84E5-D4A35D49FE3C}" srcOrd="1" destOrd="0" presId="urn:microsoft.com/office/officeart/2008/layout/PictureStrips"/>
    <dgm:cxn modelId="{263C3878-5956-4C1A-AC27-A49CAA268C4D}" type="presParOf" srcId="{F34D2F78-ED8A-4EDE-9CBE-692467BD4C19}" destId="{1F51D0A0-0F8C-40BD-BE11-07FB0896F098}" srcOrd="5" destOrd="0" presId="urn:microsoft.com/office/officeart/2008/layout/PictureStrips"/>
    <dgm:cxn modelId="{84467468-8293-4CF3-A6FB-51D26AF2BF4D}" type="presParOf" srcId="{F34D2F78-ED8A-4EDE-9CBE-692467BD4C19}" destId="{D096B00C-4E26-4736-819D-7091D48BED6A}" srcOrd="6" destOrd="0" presId="urn:microsoft.com/office/officeart/2008/layout/PictureStrips"/>
    <dgm:cxn modelId="{F83A3CEB-D9BF-4FD4-96D6-E7218F6FDF4E}" type="presParOf" srcId="{D096B00C-4E26-4736-819D-7091D48BED6A}" destId="{86E98019-3EA8-4FE7-93EA-6C69A1E6B283}" srcOrd="0" destOrd="0" presId="urn:microsoft.com/office/officeart/2008/layout/PictureStrips"/>
    <dgm:cxn modelId="{7DC8A728-46AB-4B6B-BA2C-608EED547EFE}" type="presParOf" srcId="{D096B00C-4E26-4736-819D-7091D48BED6A}" destId="{CC43C9BA-34B7-4D53-AC3A-CF1FA2DC061D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89B561-9FC0-4F97-8973-7E17BBDF06B2}">
      <dsp:nvSpPr>
        <dsp:cNvPr id="0" name=""/>
        <dsp:cNvSpPr/>
      </dsp:nvSpPr>
      <dsp:spPr>
        <a:xfrm>
          <a:off x="153295" y="750076"/>
          <a:ext cx="3911519" cy="1222349"/>
        </a:xfrm>
        <a:prstGeom prst="rect">
          <a:avLst/>
        </a:prstGeom>
        <a:solidFill>
          <a:schemeClr val="accent1">
            <a:alpha val="4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827938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2"/>
              </a:solidFill>
            </a:rPr>
            <a:t>СТРОИТЕЛЬНЫЕ ОТРЯДЫ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000000"/>
              </a:solidFill>
              <a:latin typeface="Arial" charset="0"/>
            </a:rPr>
            <a:t>строительные работы в организациях и на предприятиях, работы по ремонту общежитий 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000000"/>
              </a:solidFill>
              <a:latin typeface="Arial" charset="0"/>
            </a:rPr>
            <a:t>и учебных корпусов</a:t>
          </a:r>
          <a:endParaRPr lang="ru-RU" sz="1400" kern="1200" dirty="0"/>
        </a:p>
      </dsp:txBody>
      <dsp:txXfrm>
        <a:off x="153295" y="750076"/>
        <a:ext cx="3911519" cy="1222349"/>
      </dsp:txXfrm>
    </dsp:sp>
    <dsp:sp modelId="{3A1A4E94-E27E-4055-8EFF-122C34188518}">
      <dsp:nvSpPr>
        <dsp:cNvPr id="0" name=""/>
        <dsp:cNvSpPr/>
      </dsp:nvSpPr>
      <dsp:spPr>
        <a:xfrm>
          <a:off x="20174" y="646961"/>
          <a:ext cx="855644" cy="128346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C7425EA-7315-44AB-812F-433502C1EED0}">
      <dsp:nvSpPr>
        <dsp:cNvPr id="0" name=""/>
        <dsp:cNvSpPr/>
      </dsp:nvSpPr>
      <dsp:spPr>
        <a:xfrm>
          <a:off x="4441392" y="797699"/>
          <a:ext cx="3911519" cy="1222349"/>
        </a:xfrm>
        <a:prstGeom prst="rect">
          <a:avLst/>
        </a:prstGeom>
        <a:solidFill>
          <a:schemeClr val="accent1">
            <a:alpha val="4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827938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2"/>
              </a:solidFill>
            </a:rPr>
            <a:t>ПЕДАГОГИЧЕСКИЕ ОТРЯДЫ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000000"/>
              </a:solidFill>
              <a:latin typeface="Arial" charset="0"/>
            </a:rPr>
            <a:t>работа в детских оздоровительных лагерях Беларуси и России</a:t>
          </a:r>
          <a:endParaRPr lang="ru-RU" sz="1400" b="1" kern="1200" dirty="0" smtClean="0"/>
        </a:p>
      </dsp:txBody>
      <dsp:txXfrm>
        <a:off x="4441392" y="797699"/>
        <a:ext cx="3911519" cy="1222349"/>
      </dsp:txXfrm>
    </dsp:sp>
    <dsp:sp modelId="{45A23441-CD00-4CFD-80A5-3F8EE10F1D66}">
      <dsp:nvSpPr>
        <dsp:cNvPr id="0" name=""/>
        <dsp:cNvSpPr/>
      </dsp:nvSpPr>
      <dsp:spPr>
        <a:xfrm>
          <a:off x="4268889" y="697337"/>
          <a:ext cx="855644" cy="1283467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04B729D-2880-4539-9E5F-49265F6AFDE9}">
      <dsp:nvSpPr>
        <dsp:cNvPr id="0" name=""/>
        <dsp:cNvSpPr/>
      </dsp:nvSpPr>
      <dsp:spPr>
        <a:xfrm>
          <a:off x="162995" y="2336502"/>
          <a:ext cx="3911519" cy="1222349"/>
        </a:xfrm>
        <a:prstGeom prst="rect">
          <a:avLst/>
        </a:prstGeom>
        <a:solidFill>
          <a:schemeClr val="accent1">
            <a:alpha val="4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827938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2"/>
              </a:solidFill>
            </a:rPr>
            <a:t>СЕРВИСНЫЕ ОТРЯДЫ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000000"/>
              </a:solidFill>
              <a:latin typeface="Arial" charset="0"/>
            </a:rPr>
            <a:t>работа официантами, лаборантами, грузчиками, упаковщиками и др.</a:t>
          </a:r>
          <a:endParaRPr lang="ru-RU" sz="1400" b="1" kern="1200" dirty="0"/>
        </a:p>
      </dsp:txBody>
      <dsp:txXfrm>
        <a:off x="162995" y="2336502"/>
        <a:ext cx="3911519" cy="1222349"/>
      </dsp:txXfrm>
    </dsp:sp>
    <dsp:sp modelId="{5F83FFE0-1E63-41F1-84E5-D4A35D49FE3C}">
      <dsp:nvSpPr>
        <dsp:cNvPr id="0" name=""/>
        <dsp:cNvSpPr/>
      </dsp:nvSpPr>
      <dsp:spPr>
        <a:xfrm>
          <a:off x="15" y="2159940"/>
          <a:ext cx="855644" cy="128346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6E98019-3EA8-4FE7-93EA-6C69A1E6B283}">
      <dsp:nvSpPr>
        <dsp:cNvPr id="0" name=""/>
        <dsp:cNvSpPr/>
      </dsp:nvSpPr>
      <dsp:spPr>
        <a:xfrm>
          <a:off x="4441392" y="2336502"/>
          <a:ext cx="3911519" cy="1222349"/>
        </a:xfrm>
        <a:prstGeom prst="rect">
          <a:avLst/>
        </a:prstGeom>
        <a:solidFill>
          <a:schemeClr val="accent1">
            <a:alpha val="4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827938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2"/>
              </a:solidFill>
            </a:rPr>
            <a:t>ПРОИЗВОДСТВЕННЫЕ ОТРЯДЫ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000000"/>
              </a:solidFill>
              <a:latin typeface="Arial" charset="0"/>
            </a:rPr>
            <a:t>работа в производственной сфере</a:t>
          </a:r>
          <a:endParaRPr lang="ru-RU" sz="1400" kern="1200" dirty="0"/>
        </a:p>
      </dsp:txBody>
      <dsp:txXfrm>
        <a:off x="4441392" y="2336502"/>
        <a:ext cx="3911519" cy="1222349"/>
      </dsp:txXfrm>
    </dsp:sp>
    <dsp:sp modelId="{CC43C9BA-34B7-4D53-AC3A-CF1FA2DC061D}">
      <dsp:nvSpPr>
        <dsp:cNvPr id="0" name=""/>
        <dsp:cNvSpPr/>
      </dsp:nvSpPr>
      <dsp:spPr>
        <a:xfrm>
          <a:off x="4297459" y="2217093"/>
          <a:ext cx="855644" cy="1283467"/>
        </a:xfrm>
        <a:prstGeom prst="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3"/>
            <a:ext cx="2985621" cy="503177"/>
          </a:xfrm>
          <a:prstGeom prst="rect">
            <a:avLst/>
          </a:prstGeom>
        </p:spPr>
        <p:txBody>
          <a:bodyPr vert="horz" lIns="92574" tIns="46287" rIns="92574" bIns="4628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0934" y="3"/>
            <a:ext cx="2985621" cy="503177"/>
          </a:xfrm>
          <a:prstGeom prst="rect">
            <a:avLst/>
          </a:prstGeom>
        </p:spPr>
        <p:txBody>
          <a:bodyPr vert="horz" lIns="92574" tIns="46287" rIns="92574" bIns="46287" rtlCol="0"/>
          <a:lstStyle>
            <a:lvl1pPr algn="r">
              <a:defRPr sz="1200"/>
            </a:lvl1pPr>
          </a:lstStyle>
          <a:p>
            <a:fld id="{D01B0D9A-42D3-468A-8B6B-9BCB0786DEBF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518712"/>
            <a:ext cx="2985621" cy="503177"/>
          </a:xfrm>
          <a:prstGeom prst="rect">
            <a:avLst/>
          </a:prstGeom>
        </p:spPr>
        <p:txBody>
          <a:bodyPr vert="horz" lIns="92574" tIns="46287" rIns="92574" bIns="4628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0934" y="9518712"/>
            <a:ext cx="2985621" cy="503177"/>
          </a:xfrm>
          <a:prstGeom prst="rect">
            <a:avLst/>
          </a:prstGeom>
        </p:spPr>
        <p:txBody>
          <a:bodyPr vert="horz" lIns="92574" tIns="46287" rIns="92574" bIns="46287" rtlCol="0" anchor="b"/>
          <a:lstStyle>
            <a:lvl1pPr algn="r">
              <a:defRPr sz="1200"/>
            </a:lvl1pPr>
          </a:lstStyle>
          <a:p>
            <a:fld id="{DD81A589-07B4-4E2E-9D75-33E81BAD29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2885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3"/>
            <a:ext cx="2985621" cy="503177"/>
          </a:xfrm>
          <a:prstGeom prst="rect">
            <a:avLst/>
          </a:prstGeom>
        </p:spPr>
        <p:txBody>
          <a:bodyPr vert="horz" lIns="92574" tIns="46287" rIns="92574" bIns="4628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0934" y="3"/>
            <a:ext cx="2985621" cy="503177"/>
          </a:xfrm>
          <a:prstGeom prst="rect">
            <a:avLst/>
          </a:prstGeom>
        </p:spPr>
        <p:txBody>
          <a:bodyPr vert="horz" lIns="92574" tIns="46287" rIns="92574" bIns="46287" rtlCol="0"/>
          <a:lstStyle>
            <a:lvl1pPr algn="r">
              <a:defRPr sz="1200"/>
            </a:lvl1pPr>
          </a:lstStyle>
          <a:p>
            <a:fld id="{A40C59E6-39EE-4F6C-A803-B629934CAF4D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89038" y="1252538"/>
            <a:ext cx="4510087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574" tIns="46287" rIns="92574" bIns="4628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495" y="4823456"/>
            <a:ext cx="5511174" cy="3945296"/>
          </a:xfrm>
          <a:prstGeom prst="rect">
            <a:avLst/>
          </a:prstGeom>
        </p:spPr>
        <p:txBody>
          <a:bodyPr vert="horz" lIns="92574" tIns="46287" rIns="92574" bIns="4628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518712"/>
            <a:ext cx="2985621" cy="503177"/>
          </a:xfrm>
          <a:prstGeom prst="rect">
            <a:avLst/>
          </a:prstGeom>
        </p:spPr>
        <p:txBody>
          <a:bodyPr vert="horz" lIns="92574" tIns="46287" rIns="92574" bIns="4628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0934" y="9518712"/>
            <a:ext cx="2985621" cy="503177"/>
          </a:xfrm>
          <a:prstGeom prst="rect">
            <a:avLst/>
          </a:prstGeom>
        </p:spPr>
        <p:txBody>
          <a:bodyPr vert="horz" lIns="92574" tIns="46287" rIns="92574" bIns="46287" rtlCol="0" anchor="b"/>
          <a:lstStyle>
            <a:lvl1pPr algn="r">
              <a:defRPr sz="1200"/>
            </a:lvl1pPr>
          </a:lstStyle>
          <a:p>
            <a:fld id="{F5BFF656-EA55-4BE5-BE5C-271E2E0573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871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8213" y="752475"/>
            <a:ext cx="5011737" cy="37592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9C6BEB-971B-444F-A0E7-BB0D98838DF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469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85C79C-8D9A-4250-8FCA-96A1A52D00C3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0596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5C79C-8D9A-4250-8FCA-96A1A52D00C3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1659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85C79C-8D9A-4250-8FCA-96A1A52D00C3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0596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85C79C-8D9A-4250-8FCA-96A1A52D00C3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059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975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967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1603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520" y="1118586"/>
            <a:ext cx="8316174" cy="5633190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901575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5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407415-6B7B-40B1-8BB7-06D77BB15189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F69DB-48A5-4142-8CA3-DDC3E3A068FE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86700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7C15DA-9815-44DD-87C9-CC93A3E7FD0D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50453D-22D8-445C-A3BE-C8906A459040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78913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2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287D0-BB70-4C89-B94D-A3FB231D894D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3EF525-6F0E-4448-BDF0-640172ABEAF1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57971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2E10B6-1B3F-47C4-8E18-A2F0903A879A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D7A2FD-D6DA-40DA-A4ED-C589480102B5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27915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70BAAF-C2F7-4B55-B55B-13CEBBA1FB73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1A493D-AE5A-4629-A557-402A2DCE75FD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80787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DFB3AF-0848-4DE8-8E92-147674F181AA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BD659B-2A70-4059-A44B-1984E68E6FBA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42663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9E220D-C2AA-4720-86B0-72D32D926151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8FAEF2-1886-471F-B8E5-56D8AFCF920F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8100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2080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7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93B807-3092-4E06-A9A5-82FE0BF6BFB9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770089-560D-4282-A866-B2D04ED90219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82764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070E7C-8B35-4830-9BA5-85580AC1CF33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9FE636-E344-438B-979E-2027E7CA5400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24285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369A91-2A4F-4FCF-851C-D01A03B2170D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7AD931-C4C0-462F-BC90-33AF0E917F8C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15703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64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64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847F05-1A28-4DB0-A266-30506FFB2BDB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6B5E96-6982-4D30-AC8A-97EA583F61B5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66159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511175"/>
            <a:ext cx="8229600" cy="88582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57200" y="1473200"/>
            <a:ext cx="8229600" cy="457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22BD68-4DC9-4E67-8633-0DF6961CD956}" type="slidenum">
              <a: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6934729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4502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3976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5425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2593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339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9338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24321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2916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1968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9819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76064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2684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520" y="1118586"/>
            <a:ext cx="8316174" cy="5633190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91314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5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1407415-6B7B-40B1-8BB7-06D77BB15189}" type="datetime1">
              <a:rPr lang="ru-RU"/>
              <a:pPr>
                <a:defRPr/>
              </a:pPr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E7F69DB-48A5-4142-8CA3-DDC3E3A068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21055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57C15DA-9815-44DD-87C9-CC93A3E7FD0D}" type="datetime1">
              <a:rPr lang="ru-RU"/>
              <a:pPr>
                <a:defRPr/>
              </a:pPr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A50453D-22D8-445C-A3BE-C8906A4590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7892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2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2D287D0-BB70-4C89-B94D-A3FB231D894D}" type="datetime1">
              <a:rPr lang="ru-RU"/>
              <a:pPr>
                <a:defRPr/>
              </a:pPr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F3EF525-6F0E-4448-BDF0-640172ABEA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794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7438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E2E10B6-1B3F-47C4-8E18-A2F0903A879A}" type="datetime1">
              <a:rPr lang="ru-RU"/>
              <a:pPr>
                <a:defRPr/>
              </a:pPr>
              <a:t>19.10.2022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5D7A2FD-D6DA-40DA-A4ED-C589480102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32721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970BAAF-C2F7-4B55-B55B-13CEBBA1FB73}" type="datetime1">
              <a:rPr lang="ru-RU"/>
              <a:pPr>
                <a:defRPr/>
              </a:pPr>
              <a:t>19.10.2022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F1A493D-AE5A-4629-A557-402A2DCE75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8768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3DFB3AF-0848-4DE8-8E92-147674F181AA}" type="datetime1">
              <a:rPr lang="ru-RU"/>
              <a:pPr>
                <a:defRPr/>
              </a:pPr>
              <a:t>19.10.2022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CBD659B-2A70-4059-A44B-1984E68E6F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27015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69E220D-C2AA-4720-86B0-72D32D926151}" type="datetime1">
              <a:rPr lang="ru-RU"/>
              <a:pPr>
                <a:defRPr/>
              </a:pPr>
              <a:t>19.10.2022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F8FAEF2-1886-471F-B8E5-56D8AFCF92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14913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7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D93B807-3092-4E06-A9A5-82FE0BF6BFB9}" type="datetime1">
              <a:rPr lang="ru-RU"/>
              <a:pPr>
                <a:defRPr/>
              </a:pPr>
              <a:t>19.10.2022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9770089-560D-4282-A866-B2D04ED902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24684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9070E7C-8B35-4830-9BA5-85580AC1CF33}" type="datetime1">
              <a:rPr lang="ru-RU"/>
              <a:pPr>
                <a:defRPr/>
              </a:pPr>
              <a:t>19.10.2022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A29FE636-E344-438B-979E-2027E7CA54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3724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C369A91-2A4F-4FCF-851C-D01A03B2170D}" type="datetime1">
              <a:rPr lang="ru-RU"/>
              <a:pPr>
                <a:defRPr/>
              </a:pPr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A7AD931-C4C0-462F-BC90-33AF0E917F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54518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64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64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6847F05-1A28-4DB0-A266-30506FFB2BDB}" type="datetime1">
              <a:rPr lang="ru-RU"/>
              <a:pPr>
                <a:defRPr/>
              </a:pPr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E6B5E96-6982-4D30-AC8A-97EA583F6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31713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511175"/>
            <a:ext cx="8229600" cy="88582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57200" y="1473200"/>
            <a:ext cx="8229600" cy="457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9422BD68-4DC9-4E67-8633-0DF6961CD956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10482695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288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13977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0871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57223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07301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0832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9117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26333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96608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09245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78829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631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7040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520" y="1118586"/>
            <a:ext cx="8316174" cy="5633190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4882836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5518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860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27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8027C-B39C-475D-A251-D826C1B0F2A3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69E3D-8D85-4FC8-9DD8-3D7248B8A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376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69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7FD7A6-EA7F-463D-84F1-734BA54C3B85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ADB4AF-7DBC-412B-A89F-543F860A5BEC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95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8027C-B39C-475D-A251-D826C1B0F2A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69E3D-8D85-4FC8-9DD8-3D7248B8A4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622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837FD7A6-EA7F-463D-84F1-734BA54C3B85}" type="datetime1">
              <a:rPr lang="ru-RU"/>
              <a:pPr>
                <a:defRPr/>
              </a:pPr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20ADB4AF-7DBC-412B-A89F-543F860A5B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3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  <p:sldLayoutId id="2147483823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8027C-B39C-475D-A251-D826C1B0F2A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69E3D-8D85-4FC8-9DD8-3D7248B8A4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191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  <p:sldLayoutId id="214748383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jp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5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83400" y="2023135"/>
            <a:ext cx="6620272" cy="1512168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 итогах трудовой занятости студентов в 2021/2022 учебном году и основных направлениях в 2022/2023 учебном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62867" y="5541818"/>
            <a:ext cx="40150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«Материалы ЕДИ, октябрь 2022 г.»</a:t>
            </a: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Подготовлено отделом поддержки </a:t>
            </a: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молодёжных проектов и инициатив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УВРсМ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35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4856" y="150266"/>
            <a:ext cx="7546032" cy="511959"/>
          </a:xfrm>
        </p:spPr>
        <p:txBody>
          <a:bodyPr>
            <a:normAutofit fontScale="90000"/>
          </a:bodyPr>
          <a:lstStyle/>
          <a:p>
            <a:r>
              <a:rPr lang="ru-RU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7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адачи </a:t>
            </a:r>
            <a:r>
              <a:rPr lang="ru-RU" sz="27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7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2022/2023 </a:t>
            </a:r>
            <a:r>
              <a:rPr lang="ru-RU" sz="27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год</a:t>
            </a:r>
            <a:br>
              <a:rPr lang="ru-RU" sz="27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8601170"/>
              </p:ext>
            </p:extLst>
          </p:nvPr>
        </p:nvGraphicFramePr>
        <p:xfrm>
          <a:off x="662152" y="837126"/>
          <a:ext cx="8224271" cy="57246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35622"/>
                <a:gridCol w="3888649"/>
              </a:tblGrid>
              <a:tr h="5605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Основные</a:t>
                      </a:r>
                      <a:r>
                        <a:rPr lang="ru-RU" sz="1600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направления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Учреждения</a:t>
                      </a:r>
                      <a:r>
                        <a:rPr lang="ru-RU" sz="1600" baseline="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 предприятия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41345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ПЕДАГОГИЧЕСКИЕ ОТРЯДЫ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 «</a:t>
                      </a:r>
                      <a:r>
                        <a:rPr lang="ru-RU" sz="12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Сузорье</a:t>
                      </a: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 «Дружба»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 «</a:t>
                      </a:r>
                      <a:r>
                        <a:rPr lang="ru-RU" sz="12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Купалинка</a:t>
                      </a: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 «Зорька юбилейная»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ДОЛ «Наука»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 «</a:t>
                      </a:r>
                      <a:r>
                        <a:rPr lang="ru-RU" sz="12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Озеры</a:t>
                      </a: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 «Юность»</a:t>
                      </a:r>
                    </a:p>
                  </a:txBody>
                  <a:tcPr marL="68580" marR="68580" marT="0" marB="0" anchor="ctr"/>
                </a:tc>
              </a:tr>
              <a:tr h="1050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СТРОИТЕЛЬНЫЕ ОТРЯДЫ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ОАО «</a:t>
                      </a:r>
                      <a:r>
                        <a:rPr lang="ru-RU" sz="12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Гроднопромстрой</a:t>
                      </a: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Административно-хозяйственное управление (университет)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ООО</a:t>
                      </a:r>
                      <a:r>
                        <a:rPr lang="ru-RU" sz="12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«</a:t>
                      </a:r>
                      <a:r>
                        <a:rPr lang="ru-RU" sz="1200" baseline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ЖилПлюскомфорт</a:t>
                      </a:r>
                      <a:r>
                        <a:rPr lang="ru-RU" sz="12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  <a:endParaRPr lang="ru-RU" sz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050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СЕРВИСНЫЕ ОТРЯДЫ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Приемная комиссия (университет)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Организация ЦТ (университет)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КУП «</a:t>
                      </a:r>
                      <a:r>
                        <a:rPr lang="ru-RU" sz="12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Гроднооблвидеопрокат</a:t>
                      </a: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68580" marR="68580" marT="0" marB="0" anchor="ctr"/>
                </a:tc>
              </a:tr>
              <a:tr h="8407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ПРОИЗВОДСТВЕННЫЕ ОТРЯДЫ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ЗАО «АТЛАНТ» (</a:t>
                      </a:r>
                      <a:r>
                        <a:rPr lang="ru-RU" sz="12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г.Минск</a:t>
                      </a: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ОАО «Молочный мир»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079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СЕЛЬСКОХО-ЗЯЙСТВЕННЫЕ</a:t>
                      </a:r>
                      <a:r>
                        <a:rPr lang="ru-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ОТРЯДЫ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СПК «Пограничный»</a:t>
                      </a: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732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EF56DA-76B7-49AB-A4CC-04801CF65C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0597" y="5966029"/>
            <a:ext cx="6312603" cy="584775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ru-RU" sz="3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</a:t>
            </a:r>
            <a:endParaRPr lang="ru-RU" sz="32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3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9334" y="861303"/>
            <a:ext cx="2794666" cy="1863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144" y="2499565"/>
            <a:ext cx="3233405" cy="2155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2723" y="4655170"/>
            <a:ext cx="3196376" cy="2130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2282" y="256235"/>
            <a:ext cx="7546032" cy="511959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по </a:t>
            </a:r>
            <a:r>
              <a:rPr lang="ru-RU" sz="2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</a:t>
            </a:r>
            <a:r>
              <a:rPr lang="ru-RU" sz="2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Третьего </a:t>
            </a:r>
            <a:r>
              <a:rPr lang="ru-RU" sz="2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трудового семестра-2021/2022</a:t>
            </a:r>
            <a:br>
              <a:rPr lang="ru-RU" sz="2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19868" y="973113"/>
            <a:ext cx="3825027" cy="1177659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1F497D">
                    <a:lumMod val="60000"/>
                    <a:lumOff val="40000"/>
                  </a:srgbClr>
                </a:solidFill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Акция </a:t>
            </a:r>
            <a:r>
              <a:rPr lang="ru-RU" sz="2000" b="1" dirty="0">
                <a:solidFill>
                  <a:srgbClr val="0070C0"/>
                </a:solidFill>
                <a:cs typeface="Times New Roman" panose="02020603050405020304" pitchFamily="18" charset="0"/>
              </a:rPr>
              <a:t>«Выбираем </a:t>
            </a:r>
            <a:r>
              <a:rPr lang="ru-RU" sz="20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студотряд</a:t>
            </a:r>
            <a:r>
              <a:rPr lang="ru-RU" sz="2000" b="1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»</a:t>
            </a:r>
          </a:p>
          <a:p>
            <a:pPr algn="ctr"/>
            <a:endParaRPr lang="ru-RU" sz="2000" b="1" dirty="0" smtClean="0">
              <a:solidFill>
                <a:srgbClr val="0070C0"/>
              </a:solidFill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19870" y="2318196"/>
            <a:ext cx="3825027" cy="1339401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rgbClr val="1F497D">
                  <a:lumMod val="60000"/>
                  <a:lumOff val="40000"/>
                </a:srgbClr>
              </a:solidFill>
            </a:endParaRPr>
          </a:p>
          <a:p>
            <a:pPr algn="ctr"/>
            <a:endParaRPr lang="ru-RU" sz="2000" b="1" dirty="0" smtClean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Школа </a:t>
            </a:r>
            <a:r>
              <a:rPr lang="ru-RU" sz="2000" b="1" dirty="0">
                <a:solidFill>
                  <a:srgbClr val="0070C0"/>
                </a:solidFill>
                <a:cs typeface="Times New Roman" panose="02020603050405020304" pitchFamily="18" charset="0"/>
              </a:rPr>
              <a:t>командиров и комиссаров студенческих </a:t>
            </a:r>
            <a:r>
              <a:rPr lang="ru-RU" sz="2000" b="1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отрядов </a:t>
            </a:r>
          </a:p>
          <a:p>
            <a:pPr algn="ctr"/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anose="02020603050405020304" pitchFamily="18" charset="0"/>
              </a:rPr>
              <a:t>с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anose="02020603050405020304" pitchFamily="18" charset="0"/>
              </a:rPr>
              <a:t> 15 февраля  по 7 апреля 2022 года</a:t>
            </a:r>
          </a:p>
          <a:p>
            <a:pPr algn="ctr"/>
            <a:endParaRPr lang="ru-RU" sz="2000" b="1" dirty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9869" y="3844339"/>
            <a:ext cx="3825028" cy="1249251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70C0"/>
                </a:solidFill>
              </a:rPr>
              <a:t>Обучающий семинар </a:t>
            </a:r>
          </a:p>
          <a:p>
            <a:pPr algn="ctr"/>
            <a:r>
              <a:rPr lang="ru-RU" sz="2000" b="1" dirty="0">
                <a:solidFill>
                  <a:srgbClr val="0070C0"/>
                </a:solidFill>
              </a:rPr>
              <a:t>«Школа вожатского мастерства»</a:t>
            </a:r>
          </a:p>
          <a:p>
            <a:pPr algn="ctr"/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 </a:t>
            </a: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23 марта по 18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мая 2022 года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69" y="5093590"/>
            <a:ext cx="1586792" cy="1881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219" y="2685777"/>
            <a:ext cx="2674781" cy="178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099" y="4301399"/>
            <a:ext cx="3834901" cy="2556601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191" y="861303"/>
            <a:ext cx="2794665" cy="1863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927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992888" cy="306908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ДЕЯТЕЛЬНОСТИ СТУДЕНЧЕСКИХ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ОТРЯДОВ В УНИВЕРСИТЕТЕ В 202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/2022 учебном году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4204260"/>
              </p:ext>
            </p:extLst>
          </p:nvPr>
        </p:nvGraphicFramePr>
        <p:xfrm>
          <a:off x="395536" y="756038"/>
          <a:ext cx="8352928" cy="41799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098" name="Picture 2" descr="ÐÐ°ÑÑÐ¸Ð½ÐºÐ¸ Ð¿Ð¾ Ð·Ð°Ð¿ÑÐ¾ÑÑ ÑÐµÐ»Ð¾Ð²ÐµÑÐºÐ¸ Ð³Ð¸Ñ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941168"/>
            <a:ext cx="3521124" cy="176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427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03912">
            <a:off x="7119028" y="5397269"/>
            <a:ext cx="1884756" cy="125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61835">
            <a:off x="2342972" y="5391062"/>
            <a:ext cx="1797060" cy="1198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26803">
            <a:off x="863424" y="5501112"/>
            <a:ext cx="1750385" cy="1166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8FAEF2-1886-471F-B8E5-56D8AFCF920F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526886"/>
              </p:ext>
            </p:extLst>
          </p:nvPr>
        </p:nvGraphicFramePr>
        <p:xfrm>
          <a:off x="710033" y="1381924"/>
          <a:ext cx="7480930" cy="33901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4096"/>
                <a:gridCol w="4172754"/>
                <a:gridCol w="1223493"/>
                <a:gridCol w="1350587"/>
              </a:tblGrid>
              <a:tr h="1155215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"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Направление студенческих отрядов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Коли-</a:t>
                      </a:r>
                      <a:r>
                        <a:rPr lang="ru-RU" sz="2000" b="1" kern="1200" dirty="0" err="1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чество</a:t>
                      </a:r>
                      <a:r>
                        <a:rPr lang="ru-RU" sz="2000" b="1" kern="12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b="1" kern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отрядов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Коли-</a:t>
                      </a:r>
                      <a:r>
                        <a:rPr lang="ru-RU" sz="2000" b="1" kern="1200" dirty="0" err="1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чество</a:t>
                      </a:r>
                      <a:r>
                        <a:rPr lang="ru-RU" sz="2000" b="1" kern="12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000" b="1" kern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студентов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/>
                </a:tc>
              </a:tr>
              <a:tr h="398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Педагогические отряды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/>
                          <a:cs typeface="Arial Unicode MS"/>
                        </a:rPr>
                        <a:t>23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/>
                          <a:cs typeface="Arial Unicode MS"/>
                        </a:rPr>
                        <a:t>377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/>
                </a:tc>
              </a:tr>
              <a:tr h="398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Строительные отряды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13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155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/>
                </a:tc>
              </a:tr>
              <a:tr h="398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Сервисные отряды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12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134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/>
                </a:tc>
              </a:tr>
              <a:tr h="398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Производственные отряды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/>
                          <a:cs typeface="Arial Unicode MS"/>
                        </a:rPr>
                        <a:t>2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/>
                          <a:cs typeface="Arial Unicode MS"/>
                        </a:rPr>
                        <a:t>26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/>
                </a:tc>
              </a:tr>
              <a:tr h="6427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fontAlgn="base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Всего: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/>
                          <a:cs typeface="Arial Unicode MS"/>
                        </a:rPr>
                        <a:t>50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/>
                          <a:cs typeface="Arial Unicode MS"/>
                        </a:rPr>
                        <a:t>692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081825" y="398104"/>
            <a:ext cx="71091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Количество  </a:t>
            </a: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студенческих 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отрядов 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  2021/2022 учебном году</a:t>
            </a:r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87012">
            <a:off x="147409" y="4778987"/>
            <a:ext cx="1746852" cy="1164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42668">
            <a:off x="1776925" y="4608907"/>
            <a:ext cx="1491792" cy="994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95022" flipH="1">
            <a:off x="3240235" y="4479002"/>
            <a:ext cx="1621458" cy="1080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39899">
            <a:off x="3817910" y="5410015"/>
            <a:ext cx="1636968" cy="1138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43989">
            <a:off x="5517829" y="5562102"/>
            <a:ext cx="1663739" cy="1109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03879">
            <a:off x="4745780" y="4696371"/>
            <a:ext cx="1731908" cy="1154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56306">
            <a:off x="6502671" y="4600044"/>
            <a:ext cx="1713270" cy="1142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362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8FAEF2-1886-471F-B8E5-56D8AFCF920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640136"/>
              </p:ext>
            </p:extLst>
          </p:nvPr>
        </p:nvGraphicFramePr>
        <p:xfrm>
          <a:off x="474889" y="896294"/>
          <a:ext cx="8441974" cy="48736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704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7039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6130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3987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272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Наименование организаций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165" marR="581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Виды работ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165" marR="581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Кол-во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отрядов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165" marR="581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Кол-во человек 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165" marR="58165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52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ОЛ «Дружба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Гродненский р-н, </a:t>
                      </a:r>
                      <a:r>
                        <a:rPr lang="ru-RU" sz="1600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аг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 </a:t>
                      </a:r>
                      <a:r>
                        <a:rPr lang="ru-RU" sz="1600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Озеры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Воспитатели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65" marR="58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408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ОЛ «Зорька юбилейная» </a:t>
                      </a:r>
                      <a:endParaRPr lang="ru-RU" sz="16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Гродненский 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р-н, </a:t>
                      </a:r>
                      <a:r>
                        <a:rPr lang="ru-RU" sz="1600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ур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</a:t>
                      </a:r>
                      <a:r>
                        <a:rPr lang="ru-RU" sz="1600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Чеховщина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Воспитатели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65" marR="58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74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04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 «</a:t>
                      </a:r>
                      <a:r>
                        <a:rPr lang="ru-RU" sz="1600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Купалинка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Воспитатели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65" marR="58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72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11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 «</a:t>
                      </a:r>
                      <a:r>
                        <a:rPr lang="ru-RU" sz="1600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Озеры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Гродненский 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район, </a:t>
                      </a:r>
                      <a:r>
                        <a:rPr lang="ru-RU" sz="1600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аг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 </a:t>
                      </a:r>
                      <a:r>
                        <a:rPr lang="ru-RU" sz="160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Озеры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Воспитатели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65" marR="58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634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 «</a:t>
                      </a:r>
                      <a:r>
                        <a:rPr lang="ru-RU" sz="1600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Сузорье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 </a:t>
                      </a:r>
                      <a:endParaRPr lang="ru-RU" sz="16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Гродненский 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район, </a:t>
                      </a:r>
                      <a:r>
                        <a:rPr lang="ru-RU" sz="1600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агр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 Поречье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Воспитатели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65" marR="58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131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408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ОЛ «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Наука-1»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Гродненский р-н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ru-RU" sz="160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аг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</a:t>
                      </a:r>
                      <a:r>
                        <a:rPr lang="ru-RU" sz="1600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Озеры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Воспитатели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65" marR="58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649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 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«Юность»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Воспитатели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65" marR="58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55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57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Всероссийский детский центр «Орлёнок»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(г. Туапсе,</a:t>
                      </a:r>
                      <a:r>
                        <a:rPr lang="ru-RU" sz="1600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Краснодарский край, Россия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Воспитатели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65" marR="581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73897">
                <a:tc gridSpan="2"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165" marR="5816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23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377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23528" y="-138499"/>
            <a:ext cx="901564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1E10D6"/>
              </a:solidFill>
              <a:effectLst/>
              <a:uLnTx/>
              <a:uFillTx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" pitchFamily="34" charset="0"/>
                <a:ea typeface="Calibri" pitchFamily="34" charset="0"/>
                <a:cs typeface="Arial" pitchFamily="34" charset="0"/>
              </a:rPr>
              <a:t>Количество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itchFamily="34" charset="0"/>
                <a:ea typeface="Calibri" pitchFamily="34" charset="0"/>
                <a:cs typeface="Arial" pitchFamily="34" charset="0"/>
              </a:rPr>
              <a:t>педагогических отрядов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" pitchFamily="34" charset="0"/>
                <a:ea typeface="Calibri" pitchFamily="34" charset="0"/>
                <a:cs typeface="Arial" pitchFamily="34" charset="0"/>
              </a:rPr>
              <a:t>и участников отрядов  в 2021/2022</a:t>
            </a: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" pitchFamily="34" charset="0"/>
                <a:ea typeface="Calibri" pitchFamily="34" charset="0"/>
                <a:cs typeface="Arial" pitchFamily="34" charset="0"/>
              </a:rPr>
              <a:t> учебном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" pitchFamily="34" charset="0"/>
                <a:ea typeface="Calibri" pitchFamily="34" charset="0"/>
                <a:cs typeface="Arial" pitchFamily="34" charset="0"/>
              </a:rPr>
              <a:t> году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29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8FAEF2-1886-471F-B8E5-56D8AFCF920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971780" y="61177"/>
            <a:ext cx="5949064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endParaRPr kumimoji="0" lang="ru-RU" sz="2100" b="1" i="0" u="none" strike="noStrike" cap="none" normalizeH="0" baseline="0" dirty="0" smtClean="0">
              <a:ln>
                <a:noFill/>
              </a:ln>
              <a:solidFill>
                <a:srgbClr val="1E10D6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sz="21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Количество </a:t>
            </a:r>
            <a:r>
              <a:rPr kumimoji="0" lang="ru-RU" sz="21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сервисных отрядов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sz="21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участников отрядов в 2021/2022 учебном году</a:t>
            </a: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9105435"/>
              </p:ext>
            </p:extLst>
          </p:nvPr>
        </p:nvGraphicFramePr>
        <p:xfrm>
          <a:off x="340284" y="1216386"/>
          <a:ext cx="8546140" cy="54146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982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5998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6910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876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552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Наименование </a:t>
                      </a:r>
                      <a:r>
                        <a:rPr lang="ru-RU" sz="1600" dirty="0">
                          <a:effectLst/>
                        </a:rPr>
                        <a:t>организаций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77" marR="578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Виды </a:t>
                      </a:r>
                      <a:r>
                        <a:rPr lang="ru-RU" sz="1600" dirty="0">
                          <a:effectLst/>
                        </a:rPr>
                        <a:t>работ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77" marR="578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Кол-во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отрядов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77" marR="578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Кол-во человек 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77" marR="57877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371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Приемная 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комиссия (университет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Обеспечение </a:t>
                      </a: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пропускного режима и техническое сопровождение работы приемной комиссии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92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Организация </a:t>
                      </a:r>
                      <a:endParaRPr lang="ru-RU" sz="16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Централизованного</a:t>
                      </a:r>
                      <a:r>
                        <a:rPr lang="ru-RU" sz="1600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тестирования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Регистрация </a:t>
                      </a: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участников </a:t>
                      </a: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ЦТ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628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КУП «</a:t>
                      </a:r>
                      <a:r>
                        <a:rPr lang="ru-RU" sz="160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Гроднооблкиновидеопрокат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Сервисные работы в кинотеатрах, </a:t>
                      </a:r>
                      <a:endParaRPr lang="ru-RU" sz="160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пунктах </a:t>
                      </a: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проката, барах и др.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28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144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 «</a:t>
                      </a:r>
                      <a:r>
                        <a:rPr lang="ru-RU" sz="160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Сузорье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Гродненский район, </a:t>
                      </a:r>
                      <a:r>
                        <a:rPr lang="ru-RU" sz="160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агр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 Поречье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Официанты</a:t>
                      </a:r>
                      <a:r>
                        <a:rPr lang="ru-RU" sz="16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+ 1 инспектор по кадрам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411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База отдыха «Привал» 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Аниматоры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65" marR="5816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697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Детский санаторно-оздоровительный лагерь круглогодичного действия «Морская волна»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(г. Туапсе, Краснодарский край, Россия)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Официанты, горничные, администраторы,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спасатели на воде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40508"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ИТОГО: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77" marR="5787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600" b="1" i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877" marR="5787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134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6212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8FAEF2-1886-471F-B8E5-56D8AFCF920F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745" y="-261129"/>
            <a:ext cx="9144000" cy="1277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endParaRPr kumimoji="0" lang="ru-RU" sz="2100" b="1" i="0" u="none" strike="noStrike" cap="none" normalizeH="0" baseline="0" dirty="0" smtClean="0">
              <a:ln>
                <a:noFill/>
              </a:ln>
              <a:solidFill>
                <a:srgbClr val="1E10D6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sz="21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Количество </a:t>
            </a:r>
            <a:r>
              <a:rPr kumimoji="0" lang="ru-RU" sz="21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производственных отрядов </a:t>
            </a:r>
            <a:r>
              <a:rPr kumimoji="0" lang="ru-RU" sz="21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участников отрядов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2021/2022 учебном году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rgbClr val="1E10D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8049001"/>
              </p:ext>
            </p:extLst>
          </p:nvPr>
        </p:nvGraphicFramePr>
        <p:xfrm>
          <a:off x="320157" y="690989"/>
          <a:ext cx="8513176" cy="1866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8365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7426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2786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2739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388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cs typeface="Times New Roman" pitchFamily="18" charset="0"/>
                        </a:rPr>
                        <a:t>Наименование организаций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273" marR="5927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cs typeface="Times New Roman" pitchFamily="18" charset="0"/>
                        </a:rPr>
                        <a:t>Виды работ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273" marR="5927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cs typeface="Times New Roman" pitchFamily="18" charset="0"/>
                        </a:rPr>
                        <a:t>Кол-во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cs typeface="Times New Roman" pitchFamily="18" charset="0"/>
                        </a:rPr>
                        <a:t>отрядов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273" marR="5927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cs typeface="Times New Roman" pitchFamily="18" charset="0"/>
                        </a:rPr>
                        <a:t>Кол-во человек 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273" marR="59273" marT="0" marB="0"/>
                </a:tc>
                <a:extLst>
                  <a:ext uri="{0D108BD9-81ED-4DB2-BD59-A6C34878D82A}">
                    <a16:rowId xmlns="" xmlns:a16="http://schemas.microsoft.com/office/drawing/2014/main" val="4027404440"/>
                  </a:ext>
                </a:extLst>
              </a:tr>
              <a:tr h="262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ОАО</a:t>
                      </a:r>
                      <a:r>
                        <a:rPr lang="ru-RU" sz="1600" baseline="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 «Молочный мир»</a:t>
                      </a:r>
                      <a:endParaRPr lang="ru-RU" sz="1600" dirty="0" smtClean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(г. Гродно)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Работы</a:t>
                      </a:r>
                      <a:r>
                        <a:rPr lang="ru-RU" sz="1600" b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 по фасовке, маркировка и сортировка продукции</a:t>
                      </a:r>
                      <a:endParaRPr lang="ru-RU" sz="16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273" marR="59273" marT="0" marB="0"/>
                </a:tc>
                <a:extLst>
                  <a:ext uri="{0D108BD9-81ED-4DB2-BD59-A6C34878D82A}">
                    <a16:rowId xmlns="" xmlns:a16="http://schemas.microsoft.com/office/drawing/2014/main" val="1909667186"/>
                  </a:ext>
                </a:extLst>
              </a:tr>
              <a:tr h="25552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+mn-lt"/>
                        </a:rPr>
                        <a:t>ЗАО «АТЛАНТ» 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+mn-lt"/>
                        </a:rPr>
                        <a:t>(г. Минск)</a:t>
                      </a:r>
                      <a:endParaRPr lang="ru-RU" sz="1600" dirty="0">
                        <a:latin typeface="+mn-lt"/>
                      </a:endParaRPr>
                    </a:p>
                  </a:txBody>
                  <a:tcPr marL="59273" marR="59273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Сборка бытовой</a:t>
                      </a:r>
                      <a:r>
                        <a:rPr lang="ru-RU" sz="1600" b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 техники, укладка-упаковка продукции ЗАО «АТЛАНТ»</a:t>
                      </a:r>
                      <a:endParaRPr lang="ru-RU" sz="16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59273" marR="5927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59273" marR="59273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17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59273" marR="59273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9928">
                <a:tc gridSpan="2"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+mn-lt"/>
                        </a:rPr>
                        <a:t>ИТОГО:</a:t>
                      </a:r>
                      <a:endParaRPr lang="ru-RU" sz="1600" dirty="0">
                        <a:latin typeface="+mn-lt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26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59273" marR="59273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430413" y="2845082"/>
            <a:ext cx="889175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sz="21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Количество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строительных</a:t>
            </a:r>
            <a:r>
              <a:rPr kumimoji="0" lang="ru-RU" sz="21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отрядов </a:t>
            </a:r>
            <a:r>
              <a:rPr kumimoji="0" lang="ru-RU" sz="21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участников отрядов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2021/2022 учебном году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6408482"/>
              </p:ext>
            </p:extLst>
          </p:nvPr>
        </p:nvGraphicFramePr>
        <p:xfrm>
          <a:off x="251834" y="3528118"/>
          <a:ext cx="8649821" cy="22736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0715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077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3452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0039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044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Наименование организаций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866" marR="4786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Виды работ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866" marR="4786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Кол-во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отрядов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866" marR="4786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Кол-во </a:t>
                      </a:r>
                      <a:r>
                        <a:rPr lang="ru-RU" sz="1400" dirty="0">
                          <a:effectLst/>
                          <a:latin typeface="+mn-lt"/>
                        </a:rPr>
                        <a:t>человек </a:t>
                      </a:r>
                      <a:endParaRPr lang="ru-RU" sz="14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866" marR="47866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72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ОАО «</a:t>
                      </a:r>
                      <a:r>
                        <a:rPr lang="ru-RU" sz="1600" dirty="0" err="1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Гроднопромстрой</a:t>
                      </a: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(УМСР - 134 ,</a:t>
                      </a:r>
                      <a:r>
                        <a:rPr lang="ru-RU" sz="160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 СУ-221, г. Островец)</a:t>
                      </a:r>
                      <a:endParaRPr lang="ru-RU" sz="160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Отделочные </a:t>
                      </a: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работы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Административно-хозяйственное управление </a:t>
                      </a: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600" dirty="0" err="1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ГрГУ</a:t>
                      </a:r>
                      <a:r>
                        <a:rPr lang="ru-RU" sz="160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им. Янки Купалы</a:t>
                      </a: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)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Строительно-ремонтные работы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83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214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ООО «</a:t>
                      </a:r>
                      <a:r>
                        <a:rPr lang="ru-RU" sz="1600" dirty="0" err="1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ЖилПлюскомфорт</a:t>
                      </a: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Строительно-ремонтные работы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9614"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ИТОГО: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866" marR="4786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13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47866" marR="4786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155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341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8FAEF2-1886-471F-B8E5-56D8AFCF920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745" y="-284664"/>
            <a:ext cx="91440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endParaRPr lang="ru-RU" sz="2100" b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lang="ru-RU" sz="21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Итоговое количество </a:t>
            </a:r>
            <a:r>
              <a:rPr kumimoji="0" lang="ru-RU" sz="21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участников студенческих отрядов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sz="21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2021/2022 учебном году</a:t>
            </a: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endParaRPr kumimoji="0" lang="ru-RU" sz="2100" b="0" i="0" u="none" strike="noStrike" cap="none" normalizeH="0" baseline="0" dirty="0" smtClean="0">
              <a:ln>
                <a:noFill/>
              </a:ln>
              <a:solidFill>
                <a:srgbClr val="1E10D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691003"/>
              </p:ext>
            </p:extLst>
          </p:nvPr>
        </p:nvGraphicFramePr>
        <p:xfrm>
          <a:off x="745278" y="914400"/>
          <a:ext cx="7935083" cy="53357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7235"/>
                <a:gridCol w="4615444"/>
                <a:gridCol w="1035926"/>
                <a:gridCol w="1009700"/>
                <a:gridCol w="786778"/>
              </a:tblGrid>
              <a:tr h="2038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Факультет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58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Инженерно-строительный факультет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50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77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154,0</a:t>
                      </a:r>
                    </a:p>
                  </a:txBody>
                  <a:tcPr marL="68580" marR="68580" marT="0" marB="0"/>
                </a:tc>
              </a:tr>
              <a:tr h="2667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Факультет физической культуры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50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67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134,0</a:t>
                      </a:r>
                    </a:p>
                  </a:txBody>
                  <a:tcPr marL="68580" marR="68580" marT="0" marB="0"/>
                </a:tc>
              </a:tr>
              <a:tr h="2857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3.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Филологический факультет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70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162,9</a:t>
                      </a:r>
                    </a:p>
                  </a:txBody>
                  <a:tcPr marL="68580" marR="68580" marT="0" marB="0"/>
                </a:tc>
              </a:tr>
              <a:tr h="2857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4.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Педагогический факультет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80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120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150,0</a:t>
                      </a:r>
                    </a:p>
                  </a:txBody>
                  <a:tcPr marL="68580" marR="68580" marT="0" marB="0"/>
                </a:tc>
              </a:tr>
              <a:tr h="2667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5.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Факультет психологии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30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57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190,</a:t>
                      </a:r>
                    </a:p>
                  </a:txBody>
                  <a:tcPr marL="68580" marR="68580" marT="0" marB="0"/>
                </a:tc>
              </a:tr>
              <a:tr h="2667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6.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Факультет математики и информатики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60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47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78,3</a:t>
                      </a:r>
                    </a:p>
                  </a:txBody>
                  <a:tcPr marL="68580" marR="68580" marT="0" marB="0"/>
                </a:tc>
              </a:tr>
              <a:tr h="2952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7.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Факультет искусств и дизайна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31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30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96,8</a:t>
                      </a:r>
                    </a:p>
                  </a:txBody>
                  <a:tcPr marL="68580" marR="68580" marT="0" marB="0"/>
                </a:tc>
              </a:tr>
              <a:tr h="2381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8.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Физико-технический факультет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35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25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71,4</a:t>
                      </a:r>
                    </a:p>
                  </a:txBody>
                  <a:tcPr marL="68580" marR="68580" marT="0" marB="0"/>
                </a:tc>
              </a:tr>
              <a:tr h="2228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9.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Факультет информационных технологий машиностроения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30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20,0</a:t>
                      </a:r>
                    </a:p>
                  </a:txBody>
                  <a:tcPr marL="68580" marR="68580" marT="0" marB="0"/>
                </a:tc>
              </a:tr>
              <a:tr h="2362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10.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Факультет экономики и управления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35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42,9</a:t>
                      </a:r>
                    </a:p>
                  </a:txBody>
                  <a:tcPr marL="68580" marR="68580" marT="0" marB="0"/>
                </a:tc>
              </a:tr>
              <a:tr h="2305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11.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Факультет истории коммуникации и туризма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60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49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81,7</a:t>
                      </a:r>
                    </a:p>
                  </a:txBody>
                  <a:tcPr marL="68580" marR="68580" marT="0" marB="0"/>
                </a:tc>
              </a:tr>
              <a:tr h="2724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12.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Юридический факультет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75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58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77,3</a:t>
                      </a:r>
                    </a:p>
                  </a:txBody>
                  <a:tcPr marL="68580" marR="68580" marT="0" marB="0"/>
                </a:tc>
              </a:tr>
              <a:tr h="2762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13.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Факультет биологии и экологии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40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22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55,0</a:t>
                      </a:r>
                    </a:p>
                  </a:txBody>
                  <a:tcPr marL="68580" marR="68580" marT="0" marB="0"/>
                </a:tc>
              </a:tr>
              <a:tr h="398025"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j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ИТОГО: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646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692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107,1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046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2282" y="256235"/>
            <a:ext cx="7546032" cy="511959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2022/2023 учебный 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b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19870" y="1410995"/>
            <a:ext cx="3825027" cy="1177659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1F497D">
                    <a:lumMod val="60000"/>
                    <a:lumOff val="40000"/>
                  </a:srgbClr>
                </a:solidFill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Студенческий сельскохозяйственный отряд </a:t>
            </a:r>
          </a:p>
          <a:p>
            <a:pPr algn="ctr"/>
            <a:endParaRPr lang="ru-RU" sz="2000" b="1" dirty="0">
              <a:solidFill>
                <a:srgbClr val="0070C0"/>
              </a:solidFill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22086" y="695461"/>
            <a:ext cx="3449436" cy="115909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70C0"/>
                </a:solidFill>
              </a:rPr>
              <a:t>Коммунальное сельскохозяйственное унитарное предприятие </a:t>
            </a:r>
            <a:r>
              <a:rPr lang="ru-RU" sz="1600" b="1" dirty="0" smtClean="0">
                <a:solidFill>
                  <a:srgbClr val="0070C0"/>
                </a:solidFill>
              </a:rPr>
              <a:t>«</a:t>
            </a:r>
            <a:r>
              <a:rPr lang="ru-RU" sz="1600" b="1" dirty="0" err="1" smtClean="0">
                <a:solidFill>
                  <a:srgbClr val="0070C0"/>
                </a:solidFill>
              </a:rPr>
              <a:t>Дотишки</a:t>
            </a:r>
            <a:r>
              <a:rPr lang="ru-RU" sz="1600" b="1" dirty="0" smtClean="0">
                <a:solidFill>
                  <a:srgbClr val="0070C0"/>
                </a:solidFill>
              </a:rPr>
              <a:t>» </a:t>
            </a:r>
            <a:r>
              <a:rPr lang="ru-RU" sz="1600" dirty="0" smtClean="0">
                <a:solidFill>
                  <a:srgbClr val="0070C0"/>
                </a:solidFill>
              </a:rPr>
              <a:t>(</a:t>
            </a:r>
            <a:r>
              <a:rPr lang="ru-RU" sz="1600" dirty="0" err="1" smtClean="0">
                <a:solidFill>
                  <a:srgbClr val="0070C0"/>
                </a:solidFill>
              </a:rPr>
              <a:t>Вороновский</a:t>
            </a:r>
            <a:r>
              <a:rPr lang="ru-RU" sz="1600" dirty="0" smtClean="0">
                <a:solidFill>
                  <a:srgbClr val="0070C0"/>
                </a:solidFill>
              </a:rPr>
              <a:t> р-н, </a:t>
            </a:r>
            <a:r>
              <a:rPr lang="ru-RU" sz="1600" dirty="0" err="1" smtClean="0">
                <a:solidFill>
                  <a:srgbClr val="0070C0"/>
                </a:solidFill>
              </a:rPr>
              <a:t>г.п</a:t>
            </a:r>
            <a:r>
              <a:rPr lang="ru-RU" sz="1600" dirty="0" smtClean="0">
                <a:solidFill>
                  <a:srgbClr val="0070C0"/>
                </a:solidFill>
              </a:rPr>
              <a:t>. </a:t>
            </a:r>
            <a:r>
              <a:rPr lang="ru-RU" sz="1600" dirty="0" err="1" smtClean="0">
                <a:solidFill>
                  <a:srgbClr val="0070C0"/>
                </a:solidFill>
              </a:rPr>
              <a:t>Дотишки</a:t>
            </a:r>
            <a:r>
              <a:rPr lang="ru-RU" sz="1600" dirty="0" smtClean="0">
                <a:solidFill>
                  <a:srgbClr val="0070C0"/>
                </a:solidFill>
              </a:rPr>
              <a:t>)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9869" y="3239030"/>
            <a:ext cx="3825028" cy="1249251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Студенческий производственный отряд</a:t>
            </a:r>
          </a:p>
          <a:p>
            <a:pPr algn="ctr"/>
            <a:endParaRPr lang="ru-RU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822086" y="1900706"/>
            <a:ext cx="3449436" cy="1156951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70C0"/>
                </a:solidFill>
              </a:rPr>
              <a:t>Сельскохозяйственный производственный кооператив «</a:t>
            </a:r>
            <a:r>
              <a:rPr lang="ru-RU" sz="1600" b="1" dirty="0" smtClean="0">
                <a:solidFill>
                  <a:srgbClr val="0070C0"/>
                </a:solidFill>
              </a:rPr>
              <a:t>Пограничный» </a:t>
            </a:r>
          </a:p>
          <a:p>
            <a:pPr algn="ctr"/>
            <a:r>
              <a:rPr lang="ru-RU" sz="1600" dirty="0" smtClean="0">
                <a:solidFill>
                  <a:srgbClr val="0070C0"/>
                </a:solidFill>
              </a:rPr>
              <a:t>(Гродненский р-н, </a:t>
            </a:r>
            <a:r>
              <a:rPr lang="ru-RU" sz="1600" dirty="0" err="1" smtClean="0">
                <a:solidFill>
                  <a:srgbClr val="0070C0"/>
                </a:solidFill>
              </a:rPr>
              <a:t>аг</a:t>
            </a:r>
            <a:r>
              <a:rPr lang="ru-RU" sz="1600" dirty="0" smtClean="0">
                <a:solidFill>
                  <a:srgbClr val="0070C0"/>
                </a:solidFill>
              </a:rPr>
              <a:t>. </a:t>
            </a:r>
            <a:r>
              <a:rPr lang="ru-RU" sz="1600" dirty="0" err="1" smtClean="0">
                <a:solidFill>
                  <a:srgbClr val="0070C0"/>
                </a:solidFill>
              </a:rPr>
              <a:t>Одельск</a:t>
            </a:r>
            <a:r>
              <a:rPr lang="ru-RU" sz="1600" dirty="0" smtClean="0">
                <a:solidFill>
                  <a:srgbClr val="0070C0"/>
                </a:solidFill>
              </a:rPr>
              <a:t>)</a:t>
            </a:r>
            <a:endParaRPr lang="ru-RU" dirty="0">
              <a:solidFill>
                <a:srgbClr val="0070C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4144897" y="1571223"/>
            <a:ext cx="677189" cy="283335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144897" y="2253802"/>
            <a:ext cx="677189" cy="450761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8" idx="3"/>
            <a:endCxn id="15" idx="1"/>
          </p:cNvCxnSpPr>
          <p:nvPr/>
        </p:nvCxnSpPr>
        <p:spPr>
          <a:xfrm>
            <a:off x="4144897" y="3863656"/>
            <a:ext cx="677189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319869" y="5011971"/>
            <a:ext cx="3825028" cy="1249251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Студенческий 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строительный отряд</a:t>
            </a:r>
          </a:p>
          <a:p>
            <a:pPr algn="ctr"/>
            <a:endParaRPr lang="ru-RU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822086" y="3285180"/>
            <a:ext cx="3585716" cy="1156951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70C0"/>
                </a:solidFill>
              </a:rPr>
              <a:t>Закрытое акционерное общество «Атлант</a:t>
            </a:r>
            <a:r>
              <a:rPr lang="ru-RU" sz="1600" b="1" dirty="0" smtClean="0">
                <a:solidFill>
                  <a:srgbClr val="0070C0"/>
                </a:solidFill>
              </a:rPr>
              <a:t>»</a:t>
            </a:r>
          </a:p>
          <a:p>
            <a:pPr algn="ctr"/>
            <a:r>
              <a:rPr lang="ru-RU" sz="1600" dirty="0" smtClean="0">
                <a:solidFill>
                  <a:srgbClr val="0070C0"/>
                </a:solidFill>
              </a:rPr>
              <a:t>(</a:t>
            </a:r>
            <a:r>
              <a:rPr lang="ru-RU" sz="1600" dirty="0" err="1" smtClean="0">
                <a:solidFill>
                  <a:srgbClr val="0070C0"/>
                </a:solidFill>
              </a:rPr>
              <a:t>г.Минск</a:t>
            </a:r>
            <a:r>
              <a:rPr lang="ru-RU" sz="1600" dirty="0" smtClean="0">
                <a:solidFill>
                  <a:srgbClr val="0070C0"/>
                </a:solidFill>
              </a:rPr>
              <a:t>)</a:t>
            </a:r>
            <a:endParaRPr lang="ru-RU" sz="1600" dirty="0">
              <a:solidFill>
                <a:srgbClr val="0070C0"/>
              </a:solidFill>
            </a:endParaRPr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530" y="3782792"/>
            <a:ext cx="934770" cy="627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Скругленный прямоугольник 20"/>
          <p:cNvSpPr/>
          <p:nvPr/>
        </p:nvSpPr>
        <p:spPr>
          <a:xfrm>
            <a:off x="4890226" y="5003217"/>
            <a:ext cx="3449436" cy="1156951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</a:rPr>
              <a:t>Открытое акционерное общество</a:t>
            </a:r>
          </a:p>
          <a:p>
            <a:pPr algn="ctr"/>
            <a:r>
              <a:rPr lang="ru-RU" sz="1600" b="1" dirty="0" smtClean="0">
                <a:solidFill>
                  <a:srgbClr val="0070C0"/>
                </a:solidFill>
              </a:rPr>
              <a:t>«</a:t>
            </a:r>
            <a:r>
              <a:rPr lang="ru-RU" sz="1600" b="1" dirty="0" err="1" smtClean="0">
                <a:solidFill>
                  <a:srgbClr val="0070C0"/>
                </a:solidFill>
              </a:rPr>
              <a:t>Гроднопромстрой</a:t>
            </a:r>
            <a:r>
              <a:rPr lang="ru-RU" sz="1600" b="1" dirty="0" smtClean="0">
                <a:solidFill>
                  <a:srgbClr val="0070C0"/>
                </a:solidFill>
              </a:rPr>
              <a:t>»</a:t>
            </a:r>
          </a:p>
          <a:p>
            <a:pPr algn="ctr"/>
            <a:r>
              <a:rPr lang="ru-RU" sz="1600" dirty="0" smtClean="0">
                <a:solidFill>
                  <a:srgbClr val="0070C0"/>
                </a:solidFill>
              </a:rPr>
              <a:t>(г. Гродно)</a:t>
            </a:r>
            <a:endParaRPr lang="ru-RU" dirty="0">
              <a:solidFill>
                <a:srgbClr val="0070C0"/>
              </a:solidFill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4213037" y="5581692"/>
            <a:ext cx="677189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582" y="5539796"/>
            <a:ext cx="630940" cy="630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79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Презентация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Презентация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3131</TotalTime>
  <Words>819</Words>
  <Application>Microsoft Office PowerPoint</Application>
  <PresentationFormat>Экран (4:3)</PresentationFormat>
  <Paragraphs>311</Paragraphs>
  <Slides>11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Презентация1</vt:lpstr>
      <vt:lpstr>4_Тема Office</vt:lpstr>
      <vt:lpstr>3_Презентация1</vt:lpstr>
      <vt:lpstr>5_Тема Office</vt:lpstr>
      <vt:lpstr>1_Презентация1</vt:lpstr>
      <vt:lpstr>Об итогах трудовой занятости студентов в 2021/2022 учебном году и основных направлениях в 2022/2023 учебном году</vt:lpstr>
      <vt:lpstr> Мероприятия по организации  Третьего трудового семестра-2021/2022 </vt:lpstr>
      <vt:lpstr>НАПРАВЛЕНИЯ ДЕЯТЕЛЬНОСТИ СТУДЕНЧЕСКИХ ОТРЯДОВ В УНИВЕРСИТЕТЕ В 2021/2022 учебном году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Задачи на 2022/2023 учебный год </vt:lpstr>
      <vt:lpstr> Задачи на 2022/2023 учебный год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ОРГАНИЗАЦИИ  ТРЕТЬЕГО ТРУДОВОГО СЕМЕСТРА-2018</dc:title>
  <dc:creator>Оксана</dc:creator>
  <cp:lastModifiedBy>СКЕРСЬ МАРИЯ АНТОНОВНА</cp:lastModifiedBy>
  <cp:revision>250</cp:revision>
  <cp:lastPrinted>2022-10-10T10:06:24Z</cp:lastPrinted>
  <dcterms:modified xsi:type="dcterms:W3CDTF">2022-10-19T07:51:04Z</dcterms:modified>
</cp:coreProperties>
</file>