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61" r:id="rId2"/>
    <p:sldId id="260" r:id="rId3"/>
    <p:sldId id="263" r:id="rId4"/>
    <p:sldId id="262" r:id="rId5"/>
    <p:sldId id="259" r:id="rId6"/>
    <p:sldId id="266" r:id="rId7"/>
    <p:sldId id="275" r:id="rId8"/>
    <p:sldId id="285" r:id="rId9"/>
    <p:sldId id="271" r:id="rId10"/>
    <p:sldId id="276" r:id="rId11"/>
    <p:sldId id="282" r:id="rId12"/>
    <p:sldId id="273" r:id="rId13"/>
    <p:sldId id="267" r:id="rId14"/>
    <p:sldId id="270" r:id="rId15"/>
  </p:sldIdLst>
  <p:sldSz cx="9144000" cy="6858000" type="screen4x3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839" y="-3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5880F1-173E-4635-B824-056828981348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89E65-311C-4837-A9B7-E7EEF51B4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171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FA80EC-3484-4E6D-8D5F-DFC133441F4C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E7EFE-A463-494E-B218-FB7B78710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936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0EBE-96CC-480A-A545-85EB9913FCF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0D8C-D04E-43BE-ACF6-D5AE045BD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410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0EBE-96CC-480A-A545-85EB9913FCF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0D8C-D04E-43BE-ACF6-D5AE045BD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865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0EBE-96CC-480A-A545-85EB9913FCF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0D8C-D04E-43BE-ACF6-D5AE045BD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702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0EBE-96CC-480A-A545-85EB9913FCF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0D8C-D04E-43BE-ACF6-D5AE045BD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758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0EBE-96CC-480A-A545-85EB9913FCF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0D8C-D04E-43BE-ACF6-D5AE045BD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54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0EBE-96CC-480A-A545-85EB9913FCF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0D8C-D04E-43BE-ACF6-D5AE045BD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714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0EBE-96CC-480A-A545-85EB9913FCF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0D8C-D04E-43BE-ACF6-D5AE045BD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926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0EBE-96CC-480A-A545-85EB9913FCF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0D8C-D04E-43BE-ACF6-D5AE045BD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382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0EBE-96CC-480A-A545-85EB9913FCF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0D8C-D04E-43BE-ACF6-D5AE045BD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817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0EBE-96CC-480A-A545-85EB9913FCF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0D8C-D04E-43BE-ACF6-D5AE045BD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201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90EBE-96CC-480A-A545-85EB9913FCF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0D8C-D04E-43BE-ACF6-D5AE045BD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119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90EBE-96CC-480A-A545-85EB9913FCF6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10D8C-D04E-43BE-ACF6-D5AE045BD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574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"/>
            <a:ext cx="9144000" cy="685746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4874" y="116633"/>
            <a:ext cx="8429316" cy="25545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 итогах участия команд университета в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Республиканской универсиаде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 задачах на следующий год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211669"/>
            <a:ext cx="54078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«Материалы ЕДИ, октябрь 2022»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Подготовлено спортивным клубом университета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00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"/>
            <a:ext cx="9144000" cy="685746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9455" y="268"/>
            <a:ext cx="8856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Вклад кафедр факультета физической культуры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и спортивного клуба в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результаты </a:t>
            </a:r>
          </a:p>
          <a:p>
            <a:pPr algn="ctr"/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Республиканской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универсиады в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общекомандном зачете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042010"/>
              </p:ext>
            </p:extLst>
          </p:nvPr>
        </p:nvGraphicFramePr>
        <p:xfrm>
          <a:off x="467544" y="1340764"/>
          <a:ext cx="8280920" cy="5068688"/>
        </p:xfrm>
        <a:graphic>
          <a:graphicData uri="http://schemas.openxmlformats.org/drawingml/2006/table">
            <a:tbl>
              <a:tblPr firstRow="1" firstCol="1" bandRow="1"/>
              <a:tblGrid>
                <a:gridCol w="376448"/>
                <a:gridCol w="2408064"/>
                <a:gridCol w="678279"/>
                <a:gridCol w="678279"/>
                <a:gridCol w="678279"/>
                <a:gridCol w="678279"/>
                <a:gridCol w="767068"/>
                <a:gridCol w="720080"/>
                <a:gridCol w="664549"/>
                <a:gridCol w="631595"/>
              </a:tblGrid>
              <a:tr h="63358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Подразделение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соревнований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ОКЗ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(кол-во очков)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5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2021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Кафедра спортивных игр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7,5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34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414,8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666,8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Кафедра физического воспитания и спорта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262,1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558,6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Спортивный клуб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174,25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451,6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Кафедра спортивных дисциплин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2,5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138,4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Кафедра ТФК и СМ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Итого: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989,55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1897,2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538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"/>
            <a:ext cx="9144000" cy="685746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83768" y="33265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Вклад  </a:t>
            </a:r>
            <a:br>
              <a:rPr lang="ru-RU" b="1" u="sng" dirty="0">
                <a:latin typeface="Times New Roman" pitchFamily="18" charset="0"/>
                <a:cs typeface="Times New Roman" pitchFamily="18" charset="0"/>
              </a:rPr>
            </a:b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участников спортивных секций в общекомандный зачет Республиканской универсиады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802290"/>
              </p:ext>
            </p:extLst>
          </p:nvPr>
        </p:nvGraphicFramePr>
        <p:xfrm>
          <a:off x="962217" y="1623997"/>
          <a:ext cx="7570223" cy="3941456"/>
        </p:xfrm>
        <a:graphic>
          <a:graphicData uri="http://schemas.openxmlformats.org/drawingml/2006/table">
            <a:tbl>
              <a:tblPr firstRow="1" firstCol="1" bandRow="1"/>
              <a:tblGrid>
                <a:gridCol w="572669"/>
                <a:gridCol w="3322688"/>
                <a:gridCol w="1874666"/>
                <a:gridCol w="1800200"/>
              </a:tblGrid>
              <a:tr h="113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п/п</a:t>
                      </a:r>
                    </a:p>
                  </a:txBody>
                  <a:tcPr marL="40434" marR="40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 спорта</a:t>
                      </a:r>
                    </a:p>
                  </a:txBody>
                  <a:tcPr marL="40434" marR="40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Занятые места</a:t>
                      </a:r>
                    </a:p>
                  </a:txBody>
                  <a:tcPr marL="40434" marR="40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очков</a:t>
                      </a:r>
                    </a:p>
                  </a:txBody>
                  <a:tcPr marL="40434" marR="40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51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1. </a:t>
                      </a:r>
                      <a:endParaRPr lang="ru-RU" dirty="0"/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Дзюдо/самбо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2, 3, 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 и 17</a:t>
                      </a: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147,4</a:t>
                      </a: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9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2. </a:t>
                      </a:r>
                      <a:endParaRPr lang="ru-RU" dirty="0"/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Карате 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 и 10</a:t>
                      </a: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9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3. </a:t>
                      </a:r>
                      <a:endParaRPr lang="ru-RU" dirty="0"/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Теннис 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43,2</a:t>
                      </a: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9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4. </a:t>
                      </a:r>
                      <a:endParaRPr lang="ru-RU" dirty="0"/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Мини-футбол (мужчины)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9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5. </a:t>
                      </a:r>
                      <a:endParaRPr lang="ru-RU" dirty="0"/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Бадминтон 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40434" marR="40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32,2</a:t>
                      </a:r>
                    </a:p>
                  </a:txBody>
                  <a:tcPr marL="40434" marR="40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9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6. </a:t>
                      </a:r>
                      <a:endParaRPr lang="ru-RU" dirty="0"/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Шахматы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1837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Итого:</a:t>
                      </a:r>
                    </a:p>
                  </a:txBody>
                  <a:tcPr marL="40434" marR="404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373,8 (19,7%)</a:t>
                      </a:r>
                    </a:p>
                  </a:txBody>
                  <a:tcPr marL="40434" marR="404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19550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"/>
            <a:ext cx="9144000" cy="685746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828372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	Министром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образования Республики Беларусь и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Министром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спорта и туризма Республики Беларусь утверждено Положение о проведении Республиканской универсиады в 2022/2023 учебном году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30682" y="2204864"/>
            <a:ext cx="7851674" cy="426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 программы исключены следующие виды спорта:</a:t>
            </a:r>
          </a:p>
          <a:p>
            <a:pPr lvl="0"/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1.Аэробика спортивная.</a:t>
            </a:r>
          </a:p>
          <a:p>
            <a:pPr lvl="0"/>
            <a:r>
              <a:rPr 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2.Велосипедный спорт.</a:t>
            </a:r>
          </a:p>
          <a:p>
            <a:pPr lvl="0"/>
            <a:r>
              <a:rPr 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3.Гребля академическая.</a:t>
            </a:r>
          </a:p>
          <a:p>
            <a:pPr lvl="0"/>
            <a:r>
              <a:rPr 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4.</a:t>
            </a:r>
            <a:r>
              <a:rPr lang="ru-RU" sz="2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Стрельба пулевая.</a:t>
            </a:r>
          </a:p>
          <a:p>
            <a:pPr lvl="0"/>
            <a:r>
              <a:rPr 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5.Таиландский бокс.</a:t>
            </a:r>
          </a:p>
          <a:p>
            <a:pPr lvl="0"/>
            <a:r>
              <a:rPr 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6.Таэквондо.</a:t>
            </a:r>
          </a:p>
          <a:p>
            <a:pPr lvl="0"/>
            <a:r>
              <a:rPr 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7.Теннис.</a:t>
            </a:r>
          </a:p>
          <a:p>
            <a:pPr lvl="0"/>
            <a:r>
              <a:rPr 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8.Триатлон.</a:t>
            </a:r>
          </a:p>
          <a:p>
            <a:pPr lvl="0"/>
            <a:r>
              <a:rPr 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9.</a:t>
            </a:r>
            <a:r>
              <a:rPr lang="ru-RU" sz="2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Хоккей с шайбой.</a:t>
            </a:r>
          </a:p>
        </p:txBody>
      </p:sp>
    </p:spTree>
    <p:extLst>
      <p:ext uri="{BB962C8B-B14F-4D97-AF65-F5344CB8AC3E}">
        <p14:creationId xmlns:p14="http://schemas.microsoft.com/office/powerpoint/2010/main" val="424429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"/>
            <a:ext cx="9144000" cy="685746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59632" y="1700808"/>
            <a:ext cx="741682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	Соревнования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по баскетболу (мужчины, женщины), волейболу (мужчины, женщины), гандболу (мужчины, женщины), футболу (мужчины, женщины) проводятся в формате республиканских студенческих лиг.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общекомандный зачет идут результаты выступления по всем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39 видам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соревнований.</a:t>
            </a:r>
          </a:p>
        </p:txBody>
      </p:sp>
    </p:spTree>
    <p:extLst>
      <p:ext uri="{BB962C8B-B14F-4D97-AF65-F5344CB8AC3E}">
        <p14:creationId xmlns:p14="http://schemas.microsoft.com/office/powerpoint/2010/main" val="59360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"/>
            <a:ext cx="9144000" cy="6857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83012" y="2636912"/>
            <a:ext cx="73824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Спасибо за внимание!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2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"/>
            <a:ext cx="9144000" cy="6857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5155" y="1700808"/>
            <a:ext cx="770485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Всего Положением о Республиканской универсиаде-2021 предусмотрено проведение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47 видов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соревнований (по 35 видам спорта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/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	В 2021 году сборные команды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ГрГУ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им. Янки Купалы приняли участие в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видах соревнований  и заняли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призовых мест.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31908" y="473698"/>
            <a:ext cx="72713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Республиканская универсиада</a:t>
            </a:r>
            <a:endParaRPr lang="ru-RU" sz="40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72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:\COMMON\СПОРТКЛУБ\Акулич\Яне Эдуардовне\борьба греко-римска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96" y="9494"/>
            <a:ext cx="5039942" cy="3563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Z:\COMMON\СПОРТКЛУБ\Акулич\Яне Эдуардовне\РУ баскетбол 1 мест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477" y="1345"/>
            <a:ext cx="4588523" cy="3571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477" y="3573016"/>
            <a:ext cx="4588523" cy="3398364"/>
          </a:xfrm>
          <a:prstGeom prst="rect">
            <a:avLst/>
          </a:prstGeom>
        </p:spPr>
      </p:pic>
      <p:pic>
        <p:nvPicPr>
          <p:cNvPr id="3076" name="Picture 4" descr="Z:\COMMON\СПОРТКЛУБ\Акулич\Яне Эдуардовне\РУ футбол 1 место девушки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066" y="3573016"/>
            <a:ext cx="4602543" cy="339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22996" y="2564904"/>
            <a:ext cx="46670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Борьба греко-римская </a:t>
            </a:r>
            <a:endParaRPr lang="ru-RU" sz="2800" dirty="0" smtClean="0">
              <a:solidFill>
                <a:schemeClr val="bg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Тренер Максимович В.А.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55476" y="2648452"/>
            <a:ext cx="45885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Баскетбол (женщины)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Тренер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Навойчик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В.П.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55476" y="6021288"/>
            <a:ext cx="45885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Баскетбол 3х3 (женщины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Тренер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Навойчик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В.П.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47066" y="6021288"/>
            <a:ext cx="46025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Футбол (женщины)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Тренер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Павлють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О.В.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28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"/>
            <a:ext cx="9144000" cy="6857464"/>
          </a:xfrm>
          <a:prstGeom prst="rect">
            <a:avLst/>
          </a:prstGeom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38" t="7451" r="34560" b="7785"/>
          <a:stretch/>
        </p:blipFill>
        <p:spPr bwMode="auto">
          <a:xfrm>
            <a:off x="3419872" y="24327"/>
            <a:ext cx="1687808" cy="155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1363920"/>
            <a:ext cx="84249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Гандбол (женщины) –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тренер-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предст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Гивер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Н.Е., кафедра спортигр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Хоккей с шайбой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тренер-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предст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Ясене М.П., спортклуб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Баскетбол 3х3 (муж)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тренер-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предст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Навойчик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А.А., кафедра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спортигр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Пляжный волейбол (женщины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тренер-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предст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Лисовский С.Т.,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КФВиС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Борьба вольная (мужчины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–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тренер-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предст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Кудель  А.А.,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КФВиС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Мини-футбол (женщины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–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тренер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Павлють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О.В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., кафедра спортигр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Борьба самбо (мужчины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тренер-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предст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Бардин А.Р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., кафедра спортигр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Стрельба пулевая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тренер-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предст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Ясене М.П., спортклуб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36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"/>
            <a:ext cx="9144000" cy="6857464"/>
          </a:xfrm>
          <a:prstGeom prst="rect">
            <a:avLst/>
          </a:prstGeom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83" t="7034" r="1176" b="8619"/>
          <a:stretch/>
        </p:blipFill>
        <p:spPr bwMode="auto">
          <a:xfrm>
            <a:off x="3682933" y="268"/>
            <a:ext cx="1778133" cy="162526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539552" y="1916832"/>
            <a:ext cx="8245424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Волейбол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(женщины)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тренер-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предст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Лисовский С.Т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КФВиС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Борьба самбо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жен.) –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тренер-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предст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 Бардин А.Р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., кафедра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спортигр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Борьба вольная (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жен.) –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тренер-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предст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Хильманович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В.В., спортклуб</a:t>
            </a:r>
          </a:p>
          <a:p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Гребля на байдарках 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каноэ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тренер-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предст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 Сак Ю.В.,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КФВиС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5. Плавание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тренер-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предст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Мазур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Ю.В., кафедра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спортдисциплин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08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997"/>
            <a:ext cx="9144000" cy="685746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3568" y="116632"/>
            <a:ext cx="830164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6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6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остав </a:t>
            </a:r>
            <a:r>
              <a:rPr lang="ru-RU" sz="26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участников </a:t>
            </a:r>
            <a:r>
              <a:rPr lang="ru-RU" sz="26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Республиканско универсиады – 2021 </a:t>
            </a:r>
            <a:endParaRPr lang="ru-RU" sz="2600" b="1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8" name="Группа 47"/>
          <p:cNvGrpSpPr/>
          <p:nvPr/>
        </p:nvGrpSpPr>
        <p:grpSpPr>
          <a:xfrm>
            <a:off x="899592" y="1170875"/>
            <a:ext cx="7483587" cy="4018454"/>
            <a:chOff x="953166" y="692696"/>
            <a:chExt cx="7368798" cy="4153499"/>
          </a:xfrm>
        </p:grpSpPr>
        <p:sp>
          <p:nvSpPr>
            <p:cNvPr id="49" name="TextBox 48"/>
            <p:cNvSpPr txBox="1"/>
            <p:nvPr/>
          </p:nvSpPr>
          <p:spPr>
            <a:xfrm>
              <a:off x="3275856" y="692696"/>
              <a:ext cx="2736304" cy="50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00" dirty="0" smtClean="0">
                  <a:latin typeface="Times New Roman" pitchFamily="18" charset="0"/>
                  <a:cs typeface="Times New Roman" pitchFamily="18" charset="0"/>
                </a:rPr>
                <a:t>391 участник </a:t>
              </a:r>
              <a:endParaRPr lang="ru-RU" sz="26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0" name="Группа 49"/>
            <p:cNvGrpSpPr/>
            <p:nvPr/>
          </p:nvGrpSpPr>
          <p:grpSpPr>
            <a:xfrm>
              <a:off x="953166" y="692696"/>
              <a:ext cx="7368798" cy="4153499"/>
              <a:chOff x="953166" y="692696"/>
              <a:chExt cx="7368798" cy="4153499"/>
            </a:xfrm>
          </p:grpSpPr>
          <p:sp>
            <p:nvSpPr>
              <p:cNvPr id="51" name="Скругленный прямоугольник 50"/>
              <p:cNvSpPr/>
              <p:nvPr/>
            </p:nvSpPr>
            <p:spPr>
              <a:xfrm>
                <a:off x="6012160" y="1532690"/>
                <a:ext cx="2304256" cy="1200329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52" name="Группа 51"/>
              <p:cNvGrpSpPr/>
              <p:nvPr/>
            </p:nvGrpSpPr>
            <p:grpSpPr>
              <a:xfrm>
                <a:off x="953166" y="692696"/>
                <a:ext cx="7368798" cy="4153499"/>
                <a:chOff x="953166" y="692696"/>
                <a:chExt cx="7368798" cy="4153499"/>
              </a:xfrm>
            </p:grpSpPr>
            <p:sp>
              <p:nvSpPr>
                <p:cNvPr id="53" name="Скругленный прямоугольник 52"/>
                <p:cNvSpPr/>
                <p:nvPr/>
              </p:nvSpPr>
              <p:spPr>
                <a:xfrm>
                  <a:off x="3275856" y="692696"/>
                  <a:ext cx="2736304" cy="523220"/>
                </a:xfrm>
                <a:prstGeom prst="round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54" name="Группа 53"/>
                <p:cNvGrpSpPr/>
                <p:nvPr/>
              </p:nvGrpSpPr>
              <p:grpSpPr>
                <a:xfrm>
                  <a:off x="953166" y="1573560"/>
                  <a:ext cx="2322689" cy="1200330"/>
                  <a:chOff x="388197" y="1573559"/>
                  <a:chExt cx="2322689" cy="1200330"/>
                </a:xfrm>
              </p:grpSpPr>
              <p:sp>
                <p:nvSpPr>
                  <p:cNvPr id="62" name="Скругленный прямоугольник 61"/>
                  <p:cNvSpPr/>
                  <p:nvPr/>
                </p:nvSpPr>
                <p:spPr>
                  <a:xfrm>
                    <a:off x="395536" y="1573559"/>
                    <a:ext cx="2304256" cy="1200329"/>
                  </a:xfrm>
                  <a:prstGeom prst="round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3" name="TextBox 62"/>
                  <p:cNvSpPr txBox="1"/>
                  <p:nvPr/>
                </p:nvSpPr>
                <p:spPr>
                  <a:xfrm>
                    <a:off x="388197" y="1573560"/>
                    <a:ext cx="2322689" cy="12003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2400" dirty="0">
                        <a:latin typeface="Times New Roman" pitchFamily="18" charset="0"/>
                        <a:cs typeface="Times New Roman" pitchFamily="18" charset="0"/>
                      </a:rPr>
                      <a:t>98 (24%)</a:t>
                    </a:r>
                    <a:endParaRPr lang="ru-RU" sz="2400" dirty="0"/>
                  </a:p>
                  <a:p>
                    <a:pPr lvl="0" algn="ctr"/>
                    <a:r>
                      <a:rPr lang="ru-RU" sz="2400" dirty="0" smtClean="0">
                        <a:latin typeface="Times New Roman" pitchFamily="18" charset="0"/>
                        <a:cs typeface="Times New Roman" pitchFamily="18" charset="0"/>
                      </a:rPr>
                      <a:t>заочной формы обучения</a:t>
                    </a:r>
                    <a:endParaRPr lang="ru-RU" sz="2400" dirty="0"/>
                  </a:p>
                </p:txBody>
              </p:sp>
            </p:grpSp>
            <p:sp>
              <p:nvSpPr>
                <p:cNvPr id="55" name="TextBox 54"/>
                <p:cNvSpPr txBox="1"/>
                <p:nvPr/>
              </p:nvSpPr>
              <p:spPr>
                <a:xfrm>
                  <a:off x="6003830" y="1526832"/>
                  <a:ext cx="2312586" cy="12406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ctr"/>
                  <a:r>
                    <a:rPr lang="ru-RU" sz="2400" dirty="0" smtClean="0">
                      <a:latin typeface="Times New Roman" pitchFamily="18" charset="0"/>
                      <a:cs typeface="Times New Roman" pitchFamily="18" charset="0"/>
                    </a:rPr>
                    <a:t>297 </a:t>
                  </a:r>
                  <a:r>
                    <a:rPr lang="ru-RU" sz="2400" dirty="0">
                      <a:latin typeface="Times New Roman" pitchFamily="18" charset="0"/>
                      <a:cs typeface="Times New Roman" pitchFamily="18" charset="0"/>
                    </a:rPr>
                    <a:t>(76%) </a:t>
                  </a:r>
                  <a:endParaRPr lang="ru-RU" sz="2400" dirty="0" smtClean="0">
                    <a:latin typeface="Times New Roman" pitchFamily="18" charset="0"/>
                    <a:cs typeface="Times New Roman" pitchFamily="18" charset="0"/>
                  </a:endParaRPr>
                </a:p>
                <a:p>
                  <a:pPr lvl="0" algn="ctr"/>
                  <a:r>
                    <a:rPr lang="ru-RU" sz="2400" dirty="0" smtClean="0">
                      <a:latin typeface="Times New Roman" pitchFamily="18" charset="0"/>
                      <a:cs typeface="Times New Roman" pitchFamily="18" charset="0"/>
                    </a:rPr>
                    <a:t>дневной </a:t>
                  </a:r>
                  <a:r>
                    <a:rPr lang="ru-RU" sz="2400" dirty="0">
                      <a:latin typeface="Times New Roman" pitchFamily="18" charset="0"/>
                      <a:cs typeface="Times New Roman" pitchFamily="18" charset="0"/>
                    </a:rPr>
                    <a:t>формы обучения </a:t>
                  </a:r>
                </a:p>
              </p:txBody>
            </p:sp>
            <p:sp>
              <p:nvSpPr>
                <p:cNvPr id="56" name="Правая фигурная скобка 55"/>
                <p:cNvSpPr/>
                <p:nvPr/>
              </p:nvSpPr>
              <p:spPr>
                <a:xfrm rot="5400000">
                  <a:off x="4211959" y="940593"/>
                  <a:ext cx="864097" cy="4536504"/>
                </a:xfrm>
                <a:prstGeom prst="rightBrace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57" name="Группа 56"/>
                <p:cNvGrpSpPr/>
                <p:nvPr/>
              </p:nvGrpSpPr>
              <p:grpSpPr>
                <a:xfrm>
                  <a:off x="966053" y="3510092"/>
                  <a:ext cx="7355911" cy="1336103"/>
                  <a:chOff x="966053" y="3510092"/>
                  <a:chExt cx="7355911" cy="1336103"/>
                </a:xfrm>
              </p:grpSpPr>
              <p:sp>
                <p:nvSpPr>
                  <p:cNvPr id="60" name="Скругленный прямоугольник 59"/>
                  <p:cNvSpPr/>
                  <p:nvPr/>
                </p:nvSpPr>
                <p:spPr>
                  <a:xfrm>
                    <a:off x="966053" y="3640894"/>
                    <a:ext cx="7355911" cy="1161859"/>
                  </a:xfrm>
                  <a:prstGeom prst="round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1" name="Прямоугольник 60"/>
                  <p:cNvSpPr/>
                  <p:nvPr/>
                </p:nvSpPr>
                <p:spPr>
                  <a:xfrm>
                    <a:off x="1119865" y="3510092"/>
                    <a:ext cx="7056784" cy="133610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457200" indent="-457200">
                      <a:lnSpc>
                        <a:spcPct val="150000"/>
                      </a:lnSpc>
                      <a:buFont typeface="Arial" pitchFamily="34" charset="0"/>
                      <a:buChar char="•"/>
                    </a:pPr>
                    <a:r>
                      <a:rPr lang="ru-RU" sz="2600" dirty="0" smtClean="0">
                        <a:latin typeface="Times New Roman" pitchFamily="18" charset="0"/>
                        <a:cs typeface="Times New Roman" pitchFamily="18" charset="0"/>
                      </a:rPr>
                      <a:t>255 </a:t>
                    </a:r>
                    <a:r>
                      <a:rPr lang="ru-RU" sz="2600" dirty="0">
                        <a:latin typeface="Times New Roman" pitchFamily="18" charset="0"/>
                        <a:cs typeface="Times New Roman" pitchFamily="18" charset="0"/>
                      </a:rPr>
                      <a:t>(</a:t>
                    </a:r>
                    <a:r>
                      <a:rPr lang="ru-RU" sz="2600" dirty="0" smtClean="0">
                        <a:latin typeface="Times New Roman" pitchFamily="18" charset="0"/>
                        <a:cs typeface="Times New Roman" pitchFamily="18" charset="0"/>
                      </a:rPr>
                      <a:t>65%) факультет </a:t>
                    </a:r>
                    <a:r>
                      <a:rPr lang="ru-RU" sz="2600" dirty="0">
                        <a:latin typeface="Times New Roman" pitchFamily="18" charset="0"/>
                        <a:cs typeface="Times New Roman" pitchFamily="18" charset="0"/>
                      </a:rPr>
                      <a:t>физической </a:t>
                    </a:r>
                    <a:r>
                      <a:rPr lang="ru-RU" sz="2600" dirty="0" smtClean="0">
                        <a:latin typeface="Times New Roman" pitchFamily="18" charset="0"/>
                        <a:cs typeface="Times New Roman" pitchFamily="18" charset="0"/>
                      </a:rPr>
                      <a:t>культуры</a:t>
                    </a:r>
                  </a:p>
                  <a:p>
                    <a:pPr marL="457200" indent="-457200">
                      <a:lnSpc>
                        <a:spcPct val="150000"/>
                      </a:lnSpc>
                      <a:buFont typeface="Arial" pitchFamily="34" charset="0"/>
                      <a:buChar char="•"/>
                    </a:pPr>
                    <a:r>
                      <a:rPr lang="ru-RU" sz="2600" dirty="0" smtClean="0">
                        <a:latin typeface="Times New Roman" pitchFamily="18" charset="0"/>
                        <a:cs typeface="Times New Roman" pitchFamily="18" charset="0"/>
                      </a:rPr>
                      <a:t>136 (35%) другие факультеты </a:t>
                    </a:r>
                    <a:endParaRPr lang="ru-RU" sz="2600" dirty="0"/>
                  </a:p>
                </p:txBody>
              </p:sp>
            </p:grpSp>
            <p:cxnSp>
              <p:nvCxnSpPr>
                <p:cNvPr id="58" name="Прямая со стрелкой 57"/>
                <p:cNvCxnSpPr/>
                <p:nvPr/>
              </p:nvCxnSpPr>
              <p:spPr>
                <a:xfrm flipH="1">
                  <a:off x="3059832" y="1215916"/>
                  <a:ext cx="216024" cy="357644"/>
                </a:xfrm>
                <a:prstGeom prst="straightConnector1">
                  <a:avLst/>
                </a:prstGeom>
                <a:ln>
                  <a:tailEnd type="arrow"/>
                </a:ln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Прямая со стрелкой 58"/>
                <p:cNvCxnSpPr/>
                <p:nvPr/>
              </p:nvCxnSpPr>
              <p:spPr>
                <a:xfrm>
                  <a:off x="6003830" y="1185139"/>
                  <a:ext cx="224354" cy="341693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4" name="Прямоугольник 63"/>
          <p:cNvSpPr/>
          <p:nvPr/>
        </p:nvSpPr>
        <p:spPr>
          <a:xfrm>
            <a:off x="467544" y="5403703"/>
            <a:ext cx="828092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	На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участие в Республиканской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универсиаде - 2021 	израсходовано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64221,88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рублей </a:t>
            </a:r>
            <a:r>
              <a:rPr lang="ru-RU" sz="2600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2020г. </a:t>
            </a:r>
            <a:r>
              <a:rPr lang="ru-RU" sz="2600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38432,17).</a:t>
            </a:r>
            <a:endParaRPr lang="ru-RU" sz="26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92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83568" y="116632"/>
            <a:ext cx="830164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6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6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остав </a:t>
            </a:r>
            <a:r>
              <a:rPr lang="ru-RU" sz="26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участников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39777"/>
            <a:ext cx="7010400" cy="576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943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"/>
            <a:ext cx="9144000" cy="6857464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49000"/>
            <a:ext cx="6897505" cy="57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1938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"/>
            <a:ext cx="9144000" cy="685746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615" y="207882"/>
            <a:ext cx="7906385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897" y="903207"/>
            <a:ext cx="7488832" cy="5051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642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</TotalTime>
  <Words>414</Words>
  <Application>Microsoft Office PowerPoint</Application>
  <PresentationFormat>Экран (4:3)</PresentationFormat>
  <Paragraphs>162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ТАРАСОВА ЯНА ЭДУАРДОВНА</dc:creator>
  <cp:lastModifiedBy>СКЕРСЬ МАРИЯ АНТОНОВНА</cp:lastModifiedBy>
  <cp:revision>71</cp:revision>
  <cp:lastPrinted>2022-10-06T12:23:04Z</cp:lastPrinted>
  <dcterms:created xsi:type="dcterms:W3CDTF">2022-10-03T06:57:18Z</dcterms:created>
  <dcterms:modified xsi:type="dcterms:W3CDTF">2022-10-19T07:24:20Z</dcterms:modified>
</cp:coreProperties>
</file>