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" ContentType="image/tiff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1" r:id="rId1"/>
    <p:sldMasterId id="2147483713" r:id="rId2"/>
    <p:sldMasterId id="2147483725" r:id="rId3"/>
  </p:sldMasterIdLst>
  <p:notesMasterIdLst>
    <p:notesMasterId r:id="rId21"/>
  </p:notesMasterIdLst>
  <p:handoutMasterIdLst>
    <p:handoutMasterId r:id="rId22"/>
  </p:handoutMasterIdLst>
  <p:sldIdLst>
    <p:sldId id="256" r:id="rId4"/>
    <p:sldId id="361" r:id="rId5"/>
    <p:sldId id="341" r:id="rId6"/>
    <p:sldId id="366" r:id="rId7"/>
    <p:sldId id="353" r:id="rId8"/>
    <p:sldId id="342" r:id="rId9"/>
    <p:sldId id="367" r:id="rId10"/>
    <p:sldId id="368" r:id="rId11"/>
    <p:sldId id="344" r:id="rId12"/>
    <p:sldId id="369" r:id="rId13"/>
    <p:sldId id="345" r:id="rId14"/>
    <p:sldId id="371" r:id="rId15"/>
    <p:sldId id="348" r:id="rId16"/>
    <p:sldId id="373" r:id="rId17"/>
    <p:sldId id="374" r:id="rId18"/>
    <p:sldId id="375" r:id="rId19"/>
    <p:sldId id="377" r:id="rId20"/>
  </p:sldIdLst>
  <p:sldSz cx="9144000" cy="5143500" type="screen16x9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C2400"/>
    <a:srgbClr val="58572B"/>
    <a:srgbClr val="006600"/>
    <a:srgbClr val="E2C4A6"/>
    <a:srgbClr val="663300"/>
    <a:srgbClr val="008000"/>
    <a:srgbClr val="003300"/>
    <a:srgbClr val="6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C083E6E3-FA7D-4D7B-A595-EF9225AFEA82}" styleName="Светлый стиль 1 -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B9631B5-78F2-41C9-869B-9F39066F8104}" styleName="Средний стиль 3 — 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4C1A8A3-306A-4EB7-A6B1-4F7E0EB9C5D6}" styleName="Средний стиль 3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A488322-F2BA-4B5B-9748-0D474271808F}" styleName="Средний стиль 3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2" autoAdjust="0"/>
    <p:restoredTop sz="89182" autoAdjust="0"/>
  </p:normalViewPr>
  <p:slideViewPr>
    <p:cSldViewPr>
      <p:cViewPr>
        <p:scale>
          <a:sx n="130" d="100"/>
          <a:sy n="130" d="100"/>
        </p:scale>
        <p:origin x="-306" y="-63"/>
      </p:cViewPr>
      <p:guideLst>
        <p:guide orient="horz" pos="2160"/>
        <p:guide orient="horz" pos="162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view3D>
      <c:rotX val="30"/>
      <c:rotY val="167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45521570991426191"/>
          <c:y val="0"/>
          <c:w val="0.53285231682076473"/>
          <c:h val="0.7443560797771441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0-BAD4-48EC-BDB3-3A44F49F9B6D}"/>
              </c:ext>
            </c:extLst>
          </c:dPt>
          <c:dPt>
            <c:idx val="1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1-BAD4-48EC-BDB3-3A44F49F9B6D}"/>
              </c:ext>
            </c:extLst>
          </c:dPt>
          <c:dPt>
            <c:idx val="2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2-BAD4-48EC-BDB3-3A44F49F9B6D}"/>
              </c:ext>
            </c:extLst>
          </c:dPt>
          <c:dLbls>
            <c:dLbl>
              <c:idx val="0"/>
              <c:layout>
                <c:manualLayout>
                  <c:x val="4.3798974325212153E-2"/>
                  <c:y val="-0.23904056956634448"/>
                </c:manualLayout>
              </c:layout>
              <c:tx>
                <c:rich>
                  <a:bodyPr/>
                  <a:lstStyle/>
                  <a:p>
                    <a:r>
                      <a:rPr lang="en-US" sz="2400" b="0" dirty="0">
                        <a:effectLst>
                          <a:outerShdw blurRad="25400" dist="25400" dir="2700000" algn="tl">
                            <a:prstClr val="white">
                              <a:alpha val="78000"/>
                            </a:prstClr>
                          </a:outerShdw>
                        </a:effectLst>
                        <a:latin typeface="Impact" pitchFamily="34" charset="0"/>
                        <a:cs typeface="Arial" panose="020B0604020202020204" pitchFamily="34" charset="0"/>
                      </a:rPr>
                      <a:t>3</a:t>
                    </a:r>
                    <a:endParaRPr lang="en-US" b="1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BAD4-48EC-BDB3-3A44F49F9B6D}"/>
                </c:ext>
              </c:extLst>
            </c:dLbl>
            <c:dLbl>
              <c:idx val="1"/>
              <c:layout>
                <c:manualLayout>
                  <c:x val="-8.132035397987325E-2"/>
                  <c:y val="0.17039001839301807"/>
                </c:manualLayout>
              </c:layout>
              <c:tx>
                <c:rich>
                  <a:bodyPr/>
                  <a:lstStyle/>
                  <a:p>
                    <a:r>
                      <a:rPr lang="en-US" sz="2400" b="0" baseline="0" dirty="0">
                        <a:effectLst>
                          <a:outerShdw blurRad="25400" dist="25400" dir="2700000" algn="tl">
                            <a:prstClr val="white">
                              <a:alpha val="78000"/>
                            </a:prstClr>
                          </a:outerShdw>
                        </a:effectLst>
                        <a:latin typeface="Impact" pitchFamily="34" charset="0"/>
                        <a:cs typeface="Arial" panose="020B0604020202020204" pitchFamily="34" charset="0"/>
                      </a:rPr>
                      <a:t>18 </a:t>
                    </a:r>
                    <a:endParaRPr lang="en-US" sz="1600" b="1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BAD4-48EC-BDB3-3A44F49F9B6D}"/>
                </c:ext>
              </c:extLst>
            </c:dLbl>
            <c:dLbl>
              <c:idx val="2"/>
              <c:layout>
                <c:manualLayout>
                  <c:x val="-7.13677561203762E-2"/>
                  <c:y val="-0.18841142136470435"/>
                </c:manualLayout>
              </c:layout>
              <c:tx>
                <c:rich>
                  <a:bodyPr/>
                  <a:lstStyle/>
                  <a:p>
                    <a:r>
                      <a:rPr lang="en-US" sz="2400" b="0" baseline="0" dirty="0">
                        <a:effectLst>
                          <a:outerShdw blurRad="25400" dist="25400" dir="2700000" algn="tl">
                            <a:prstClr val="white">
                              <a:alpha val="78000"/>
                            </a:prstClr>
                          </a:outerShdw>
                        </a:effectLst>
                        <a:latin typeface="Impact" pitchFamily="34" charset="0"/>
                        <a:cs typeface="Arial" panose="020B0604020202020204" pitchFamily="34" charset="0"/>
                      </a:rPr>
                      <a:t>2</a:t>
                    </a:r>
                    <a:endParaRPr lang="en-US" b="1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BAD4-48EC-BDB3-3A44F49F9B6D}"/>
                </c:ext>
              </c:extLst>
            </c:dLbl>
            <c:dLbl>
              <c:idx val="3"/>
              <c:layout>
                <c:manualLayout>
                  <c:x val="-3.1825614971027823E-2"/>
                  <c:y val="-4.0164494895756145E-3"/>
                </c:manualLayout>
              </c:layout>
              <c:tx>
                <c:rich>
                  <a:bodyPr/>
                  <a:lstStyle/>
                  <a:p>
                    <a:r>
                      <a:rPr lang="ru-RU" sz="2400" b="0" dirty="0">
                        <a:effectLst>
                          <a:outerShdw blurRad="25400" dist="25400" dir="2700000" algn="tl">
                            <a:prstClr val="white">
                              <a:alpha val="78000"/>
                            </a:prstClr>
                          </a:outerShdw>
                        </a:effectLst>
                        <a:latin typeface="Impact" pitchFamily="34" charset="0"/>
                        <a:cs typeface="Arial" panose="020B0604020202020204" pitchFamily="34" charset="0"/>
                      </a:rPr>
                      <a:t>1 показатель</a:t>
                    </a:r>
                    <a:endParaRPr lang="ru-RU" b="1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BAD4-48EC-BDB3-3A44F49F9B6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400" b="0">
                    <a:effectLst>
                      <a:outerShdw blurRad="25400" dist="25400" dir="2700000" algn="tl">
                        <a:prstClr val="white">
                          <a:alpha val="78000"/>
                        </a:prstClr>
                      </a:outerShdw>
                    </a:effectLst>
                    <a:latin typeface="Impact" pitchFamily="34" charset="0"/>
                  </a:defRPr>
                </a:pPr>
                <a:endParaRPr lang="ru-RU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менее 90%</c:v>
                </c:pt>
                <c:pt idx="1">
                  <c:v>90-125%</c:v>
                </c:pt>
                <c:pt idx="2">
                  <c:v>более 125%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</c:v>
                </c:pt>
                <c:pt idx="1">
                  <c:v>18</c:v>
                </c:pt>
                <c:pt idx="2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BAD4-48EC-BDB3-3A44F49F9B6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0"/>
        </c:dLbls>
      </c:pie3DChart>
    </c:plotArea>
    <c:legend>
      <c:legendPos val="l"/>
      <c:layout>
        <c:manualLayout>
          <c:xMode val="edge"/>
          <c:yMode val="edge"/>
          <c:x val="0.11293532543023341"/>
          <c:y val="0.40706922481864155"/>
          <c:w val="0.34883229709730473"/>
          <c:h val="0.19446681850164796"/>
        </c:manualLayout>
      </c:layout>
      <c:overlay val="0"/>
      <c:txPr>
        <a:bodyPr/>
        <a:lstStyle/>
        <a:p>
          <a:pPr>
            <a:defRPr sz="16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4" y="0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EC2672-45EA-4EE3-89DF-C1A9E1E5AEE9}" type="datetimeFigureOut">
              <a:rPr lang="ru-RU" smtClean="0"/>
              <a:t>14.06.2022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4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FDC261-8887-4CDD-BBB4-81247CB0D8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888336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4BEBAD-72CB-4347-8110-C90B2B65C4BB}" type="datetimeFigureOut">
              <a:rPr lang="ru-RU" smtClean="0"/>
              <a:t>14.06.2022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4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BB20CD-2EE8-44A3-8E80-1AD3CD121A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99823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B20CD-2EE8-44A3-8E80-1AD3CD121A48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587328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B20CD-2EE8-44A3-8E80-1AD3CD121A48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44966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ru-RU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B20CD-2EE8-44A3-8E80-1AD3CD121A48}" type="slidenum">
              <a:rPr lang="ru-RU" smtClean="0">
                <a:solidFill>
                  <a:prstClr val="black"/>
                </a:solidFill>
              </a:rPr>
              <a:pPr/>
              <a:t>3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8429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B20CD-2EE8-44A3-8E80-1AD3CD121A48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80747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B20CD-2EE8-44A3-8E80-1AD3CD121A48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80747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B20CD-2EE8-44A3-8E80-1AD3CD121A48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80747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B20CD-2EE8-44A3-8E80-1AD3CD121A48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80747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B20CD-2EE8-44A3-8E80-1AD3CD121A48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27049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B20CD-2EE8-44A3-8E80-1AD3CD121A48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80747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B20CD-2EE8-44A3-8E80-1AD3CD121A48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68005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72D71-7A14-4251-96F8-6875DE392B63}" type="datetimeFigureOut">
              <a:rPr lang="ru-RU" smtClean="0"/>
              <a:t>14.06.2022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057400" cy="273844"/>
          </a:xfrm>
        </p:spPr>
        <p:txBody>
          <a:bodyPr/>
          <a:lstStyle/>
          <a:p>
            <a:fld id="{6013D3D6-1B25-4B6F-AC03-021B7E03CDAB}" type="slidenum">
              <a:rPr lang="ru-RU" smtClean="0"/>
              <a:t>‹#›</a:t>
            </a:fld>
            <a:endParaRPr lang="ru-RU" dirty="0"/>
          </a:p>
        </p:txBody>
      </p:sp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4852" y="0"/>
            <a:ext cx="1319182" cy="12961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 userDrawn="1"/>
        </p:nvSpPr>
        <p:spPr>
          <a:xfrm>
            <a:off x="315144" y="309521"/>
            <a:ext cx="8820472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uropeExt" pitchFamily="34" charset="0"/>
                <a:ea typeface="Meiryo UI" panose="020B0604030504040204" pitchFamily="34" charset="-128"/>
                <a:cs typeface="Meiryo UI" panose="020B0604030504040204" pitchFamily="34" charset="-128"/>
              </a:rPr>
              <a:t>Учреждение</a:t>
            </a:r>
            <a:r>
              <a:rPr lang="ru-RU" sz="1600" b="1" baseline="0" dirty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uropeExt" pitchFamily="34" charset="0"/>
                <a:ea typeface="Meiryo UI" panose="020B0604030504040204" pitchFamily="34" charset="-128"/>
                <a:cs typeface="Meiryo UI" panose="020B0604030504040204" pitchFamily="34" charset="-128"/>
              </a:rPr>
              <a:t> образования </a:t>
            </a:r>
          </a:p>
          <a:p>
            <a:pPr algn="ctr"/>
            <a:r>
              <a:rPr lang="ru-RU" sz="1600" b="1" baseline="0" dirty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uropeExt" pitchFamily="34" charset="0"/>
                <a:ea typeface="Meiryo UI" panose="020B0604030504040204" pitchFamily="34" charset="-128"/>
                <a:cs typeface="Meiryo UI" panose="020B0604030504040204" pitchFamily="34" charset="-128"/>
              </a:rPr>
              <a:t>«</a:t>
            </a:r>
            <a:r>
              <a:rPr lang="ru-RU" sz="1600" b="1" dirty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uropeExt" pitchFamily="34" charset="0"/>
                <a:ea typeface="Meiryo UI" panose="020B0604030504040204" pitchFamily="34" charset="-128"/>
                <a:cs typeface="Meiryo UI" panose="020B0604030504040204" pitchFamily="34" charset="-128"/>
              </a:rPr>
              <a:t>Гродненский</a:t>
            </a:r>
            <a:r>
              <a:rPr lang="ru-RU" sz="1600" b="1" baseline="0" dirty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uropeExt" pitchFamily="34" charset="0"/>
                <a:ea typeface="Meiryo UI" panose="020B0604030504040204" pitchFamily="34" charset="-128"/>
                <a:cs typeface="Meiryo UI" panose="020B0604030504040204" pitchFamily="34" charset="-128"/>
              </a:rPr>
              <a:t> государственный университет имени Янки Купалы»</a:t>
            </a:r>
            <a:endParaRPr lang="ru-RU" sz="1600" b="1" dirty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uropeExt" pitchFamily="34" charset="0"/>
              <a:ea typeface="Meiryo UI" panose="020B0604030504040204" pitchFamily="34" charset="-128"/>
              <a:cs typeface="Meiryo UI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2925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72D71-7A14-4251-96F8-6875DE392B63}" type="datetimeFigureOut">
              <a:rPr lang="ru-RU" smtClean="0"/>
              <a:t>14.06.2022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3D3D6-1B25-4B6F-AC03-021B7E03CD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72133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6" y="273848"/>
            <a:ext cx="1971675" cy="4358879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3" y="273848"/>
            <a:ext cx="5800725" cy="435887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72D71-7A14-4251-96F8-6875DE392B63}" type="datetimeFigureOut">
              <a:rPr lang="ru-RU" smtClean="0"/>
              <a:t>14.06.2022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3D3D6-1B25-4B6F-AC03-021B7E03CD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35640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25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72D71-7A14-4251-96F8-6875DE392B6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3D3D6-1B25-4B6F-AC03-021B7E03CD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4852" y="0"/>
            <a:ext cx="1319182" cy="12961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 userDrawn="1"/>
        </p:nvSpPr>
        <p:spPr>
          <a:xfrm>
            <a:off x="315144" y="309517"/>
            <a:ext cx="8820472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uropeExt" pitchFamily="34" charset="0"/>
                <a:ea typeface="Meiryo UI" panose="020B0604030504040204" pitchFamily="34" charset="-128"/>
                <a:cs typeface="Meiryo UI" panose="020B0604030504040204" pitchFamily="34" charset="-128"/>
              </a:rPr>
              <a:t>Гродненский государственный университет имени Янки Купалы</a:t>
            </a:r>
          </a:p>
        </p:txBody>
      </p:sp>
    </p:spTree>
    <p:extLst>
      <p:ext uri="{BB962C8B-B14F-4D97-AF65-F5344CB8AC3E}">
        <p14:creationId xmlns:p14="http://schemas.microsoft.com/office/powerpoint/2010/main" val="1291084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72D71-7A14-4251-96F8-6875DE392B6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3D3D6-1B25-4B6F-AC03-021B7E03CD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35768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72D71-7A14-4251-96F8-6875DE392B6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3D3D6-1B25-4B6F-AC03-021B7E03CD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7364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72D71-7A14-4251-96F8-6875DE392B6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3D3D6-1B25-4B6F-AC03-021B7E03CD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49423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3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33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72D71-7A14-4251-96F8-6875DE392B6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3D3D6-1B25-4B6F-AC03-021B7E03CD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88040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72D71-7A14-4251-96F8-6875DE392B6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3D3D6-1B25-4B6F-AC03-021B7E03CD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660863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72D71-7A14-4251-96F8-6875DE392B6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3D3D6-1B25-4B6F-AC03-021B7E03CD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102985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94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72D71-7A14-4251-96F8-6875DE392B6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3D3D6-1B25-4B6F-AC03-021B7E03CD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43786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72D71-7A14-4251-96F8-6875DE392B63}" type="datetimeFigureOut">
              <a:rPr lang="ru-RU" smtClean="0"/>
              <a:t>14.06.2022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3D3D6-1B25-4B6F-AC03-021B7E03CD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428461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9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72D71-7A14-4251-96F8-6875DE392B6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3D3D6-1B25-4B6F-AC03-021B7E03CD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76752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72D71-7A14-4251-96F8-6875DE392B6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3D3D6-1B25-4B6F-AC03-021B7E03CD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739979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72D71-7A14-4251-96F8-6875DE392B6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3D3D6-1B25-4B6F-AC03-021B7E03CD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746490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24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A63C4-E23F-4393-B1C7-EBE98722969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D9A4E-2CED-43AE-BE3E-8239E20C0BD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321966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A63C4-E23F-4393-B1C7-EBE98722969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D9A4E-2CED-43AE-BE3E-8239E20C0BD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088559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A63C4-E23F-4393-B1C7-EBE98722969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D9A4E-2CED-43AE-BE3E-8239E20C0BD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581501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A63C4-E23F-4393-B1C7-EBE98722969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D9A4E-2CED-43AE-BE3E-8239E20C0BD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469935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3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33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A63C4-E23F-4393-B1C7-EBE98722969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D9A4E-2CED-43AE-BE3E-8239E20C0BD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318829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A63C4-E23F-4393-B1C7-EBE98722969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D9A4E-2CED-43AE-BE3E-8239E20C0BD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834896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A63C4-E23F-4393-B1C7-EBE98722969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D9A4E-2CED-43AE-BE3E-8239E20C0BD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92618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282307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72D71-7A14-4251-96F8-6875DE392B63}" type="datetimeFigureOut">
              <a:rPr lang="ru-RU" smtClean="0"/>
              <a:t>14.06.2022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3D3D6-1B25-4B6F-AC03-021B7E03CD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745224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5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93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A63C4-E23F-4393-B1C7-EBE98722969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D9A4E-2CED-43AE-BE3E-8239E20C0BD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674435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8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A63C4-E23F-4393-B1C7-EBE98722969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D9A4E-2CED-43AE-BE3E-8239E20C0BD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791561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A63C4-E23F-4393-B1C7-EBE98722969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D9A4E-2CED-43AE-BE3E-8239E20C0BD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890899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A63C4-E23F-4393-B1C7-EBE98722969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D9A4E-2CED-43AE-BE3E-8239E20C0BD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64059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72D71-7A14-4251-96F8-6875DE392B63}" type="datetimeFigureOut">
              <a:rPr lang="ru-RU" smtClean="0"/>
              <a:t>14.06.2022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3D3D6-1B25-4B6F-AC03-021B7E03CD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07344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7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7" y="1878806"/>
            <a:ext cx="3887391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72D71-7A14-4251-96F8-6875DE392B63}" type="datetimeFigureOut">
              <a:rPr lang="ru-RU" smtClean="0"/>
              <a:t>14.06.2022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3D3D6-1B25-4B6F-AC03-021B7E03CD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59511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72D71-7A14-4251-96F8-6875DE392B63}" type="datetimeFigureOut">
              <a:rPr lang="ru-RU" smtClean="0"/>
              <a:t>14.06.2022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3D3D6-1B25-4B6F-AC03-021B7E03CD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51974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72D71-7A14-4251-96F8-6875DE392B63}" type="datetimeFigureOut">
              <a:rPr lang="ru-RU" smtClean="0"/>
              <a:t>14.06.2022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3D3D6-1B25-4B6F-AC03-021B7E03CD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80519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72D71-7A14-4251-96F8-6875DE392B63}" type="datetimeFigureOut">
              <a:rPr lang="ru-RU" smtClean="0"/>
              <a:t>14.06.2022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3D3D6-1B25-4B6F-AC03-021B7E03CD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3288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72D71-7A14-4251-96F8-6875DE392B63}" type="datetimeFigureOut">
              <a:rPr lang="ru-RU" smtClean="0"/>
              <a:t>14.06.2022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3D3D6-1B25-4B6F-AC03-021B7E03CD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87665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ti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tif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5.pn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4.jp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3.jp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tif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F72D71-7A14-4251-96F8-6875DE392B63}" type="datetimeFigureOut">
              <a:rPr lang="ru-RU" smtClean="0"/>
              <a:t>14.06.2022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13D3D6-1B25-4B6F-AC03-021B7E03CD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97650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 userDrawn="1"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077"/>
          <a:stretch/>
        </p:blipFill>
        <p:spPr>
          <a:xfrm>
            <a:off x="0" y="-20537"/>
            <a:ext cx="9144000" cy="72008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F72D71-7A14-4251-96F8-6875DE392B6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13D3D6-1B25-4B6F-AC03-021B7E03CD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165"/>
          <a:stretch/>
        </p:blipFill>
        <p:spPr>
          <a:xfrm>
            <a:off x="0" y="4876007"/>
            <a:ext cx="9144000" cy="288033"/>
          </a:xfrm>
          <a:prstGeom prst="rect">
            <a:avLst/>
          </a:prstGeom>
        </p:spPr>
      </p:pic>
      <p:sp>
        <p:nvSpPr>
          <p:cNvPr id="9" name="Прямоугольник 8"/>
          <p:cNvSpPr/>
          <p:nvPr userDrawn="1"/>
        </p:nvSpPr>
        <p:spPr>
          <a:xfrm>
            <a:off x="2411760" y="4876012"/>
            <a:ext cx="67687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>
                <a:solidFill>
                  <a:srgbClr val="002060"/>
                </a:solidFill>
                <a:latin typeface="Arial Black" panose="020B0A04020102020204" pitchFamily="34" charset="0"/>
              </a:rPr>
              <a:t>Гродненский государственный университет имени Янки Купалы       2022</a:t>
            </a:r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0392" y="4731991"/>
            <a:ext cx="483996" cy="424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43136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FA63C4-E23F-4393-B1C7-EBE98722969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5D9A4E-2CED-43AE-BE3E-8239E20C0BD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52287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4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4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21.png"/><Relationship Id="rId4" Type="http://schemas.microsoft.com/office/2007/relationships/hdphoto" Target="../media/hdphoto28.wdp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8.png"/><Relationship Id="rId7" Type="http://schemas.openxmlformats.org/officeDocument/2006/relationships/image" Target="../media/image10.png"/><Relationship Id="rId12" Type="http://schemas.openxmlformats.org/officeDocument/2006/relationships/image" Target="../media/image12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11" Type="http://schemas.openxmlformats.org/officeDocument/2006/relationships/chart" Target="../charts/chart1.xml"/><Relationship Id="rId5" Type="http://schemas.openxmlformats.org/officeDocument/2006/relationships/image" Target="../media/image9.png"/><Relationship Id="rId10" Type="http://schemas.microsoft.com/office/2007/relationships/hdphoto" Target="../media/hdphoto4.wdp"/><Relationship Id="rId4" Type="http://schemas.microsoft.com/office/2007/relationships/hdphoto" Target="../media/hdphoto1.wdp"/><Relationship Id="rId9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9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microsoft.com/office/2007/relationships/hdphoto" Target="../media/hdphoto10.wdp"/><Relationship Id="rId3" Type="http://schemas.microsoft.com/office/2007/relationships/hdphoto" Target="../media/hdphoto5.wdp"/><Relationship Id="rId7" Type="http://schemas.microsoft.com/office/2007/relationships/hdphoto" Target="../media/hdphoto7.wdp"/><Relationship Id="rId12" Type="http://schemas.openxmlformats.org/officeDocument/2006/relationships/image" Target="../media/image19.png"/><Relationship Id="rId2" Type="http://schemas.openxmlformats.org/officeDocument/2006/relationships/image" Target="../media/image14.png"/><Relationship Id="rId16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11" Type="http://schemas.microsoft.com/office/2007/relationships/hdphoto" Target="../media/hdphoto9.wdp"/><Relationship Id="rId5" Type="http://schemas.microsoft.com/office/2007/relationships/hdphoto" Target="../media/hdphoto6.wdp"/><Relationship Id="rId15" Type="http://schemas.microsoft.com/office/2007/relationships/hdphoto" Target="../media/hdphoto11.wdp"/><Relationship Id="rId10" Type="http://schemas.openxmlformats.org/officeDocument/2006/relationships/image" Target="../media/image18.png"/><Relationship Id="rId4" Type="http://schemas.openxmlformats.org/officeDocument/2006/relationships/image" Target="../media/image15.png"/><Relationship Id="rId9" Type="http://schemas.microsoft.com/office/2007/relationships/hdphoto" Target="../media/hdphoto8.wdp"/><Relationship Id="rId1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14.wdp"/><Relationship Id="rId13" Type="http://schemas.openxmlformats.org/officeDocument/2006/relationships/image" Target="../media/image28.jpeg"/><Relationship Id="rId18" Type="http://schemas.microsoft.com/office/2007/relationships/hdphoto" Target="../media/hdphoto18.wdp"/><Relationship Id="rId3" Type="http://schemas.openxmlformats.org/officeDocument/2006/relationships/image" Target="../media/image22.jpeg"/><Relationship Id="rId7" Type="http://schemas.openxmlformats.org/officeDocument/2006/relationships/image" Target="../media/image24.jpeg"/><Relationship Id="rId12" Type="http://schemas.microsoft.com/office/2007/relationships/hdphoto" Target="../media/hdphoto15.wdp"/><Relationship Id="rId17" Type="http://schemas.openxmlformats.org/officeDocument/2006/relationships/image" Target="../media/image30.jpeg"/><Relationship Id="rId2" Type="http://schemas.openxmlformats.org/officeDocument/2006/relationships/notesSlide" Target="../notesSlides/notesSlide3.xml"/><Relationship Id="rId16" Type="http://schemas.microsoft.com/office/2007/relationships/hdphoto" Target="../media/hdphoto17.wdp"/><Relationship Id="rId1" Type="http://schemas.openxmlformats.org/officeDocument/2006/relationships/slideLayout" Target="../slideLayouts/slideLayout7.xml"/><Relationship Id="rId6" Type="http://schemas.microsoft.com/office/2007/relationships/hdphoto" Target="../media/hdphoto13.wdp"/><Relationship Id="rId11" Type="http://schemas.openxmlformats.org/officeDocument/2006/relationships/image" Target="../media/image27.png"/><Relationship Id="rId5" Type="http://schemas.openxmlformats.org/officeDocument/2006/relationships/image" Target="../media/image23.jpeg"/><Relationship Id="rId15" Type="http://schemas.openxmlformats.org/officeDocument/2006/relationships/image" Target="../media/image29.jpeg"/><Relationship Id="rId10" Type="http://schemas.openxmlformats.org/officeDocument/2006/relationships/image" Target="../media/image26.png"/><Relationship Id="rId19" Type="http://schemas.openxmlformats.org/officeDocument/2006/relationships/image" Target="../media/image21.png"/><Relationship Id="rId4" Type="http://schemas.microsoft.com/office/2007/relationships/hdphoto" Target="../media/hdphoto12.wdp"/><Relationship Id="rId9" Type="http://schemas.openxmlformats.org/officeDocument/2006/relationships/image" Target="../media/image25.jpeg"/><Relationship Id="rId14" Type="http://schemas.microsoft.com/office/2007/relationships/hdphoto" Target="../media/hdphoto16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9.xml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21.wdp"/><Relationship Id="rId13" Type="http://schemas.openxmlformats.org/officeDocument/2006/relationships/image" Target="../media/image37.png"/><Relationship Id="rId18" Type="http://schemas.microsoft.com/office/2007/relationships/hdphoto" Target="../media/hdphoto26.wdp"/><Relationship Id="rId3" Type="http://schemas.openxmlformats.org/officeDocument/2006/relationships/image" Target="../media/image32.png"/><Relationship Id="rId21" Type="http://schemas.openxmlformats.org/officeDocument/2006/relationships/image" Target="../media/image21.png"/><Relationship Id="rId7" Type="http://schemas.openxmlformats.org/officeDocument/2006/relationships/image" Target="../media/image34.png"/><Relationship Id="rId12" Type="http://schemas.microsoft.com/office/2007/relationships/hdphoto" Target="../media/hdphoto23.wdp"/><Relationship Id="rId17" Type="http://schemas.openxmlformats.org/officeDocument/2006/relationships/image" Target="../media/image39.png"/><Relationship Id="rId2" Type="http://schemas.openxmlformats.org/officeDocument/2006/relationships/image" Target="../media/image12.gif"/><Relationship Id="rId16" Type="http://schemas.microsoft.com/office/2007/relationships/hdphoto" Target="../media/hdphoto25.wdp"/><Relationship Id="rId20" Type="http://schemas.microsoft.com/office/2007/relationships/hdphoto" Target="../media/hdphoto27.wdp"/><Relationship Id="rId1" Type="http://schemas.openxmlformats.org/officeDocument/2006/relationships/slideLayout" Target="../slideLayouts/slideLayout7.xml"/><Relationship Id="rId6" Type="http://schemas.microsoft.com/office/2007/relationships/hdphoto" Target="../media/hdphoto20.wdp"/><Relationship Id="rId11" Type="http://schemas.openxmlformats.org/officeDocument/2006/relationships/image" Target="../media/image36.png"/><Relationship Id="rId5" Type="http://schemas.openxmlformats.org/officeDocument/2006/relationships/image" Target="../media/image33.png"/><Relationship Id="rId15" Type="http://schemas.openxmlformats.org/officeDocument/2006/relationships/image" Target="../media/image38.png"/><Relationship Id="rId10" Type="http://schemas.microsoft.com/office/2007/relationships/hdphoto" Target="../media/hdphoto22.wdp"/><Relationship Id="rId19" Type="http://schemas.openxmlformats.org/officeDocument/2006/relationships/image" Target="../media/image40.png"/><Relationship Id="rId4" Type="http://schemas.microsoft.com/office/2007/relationships/hdphoto" Target="../media/hdphoto19.wdp"/><Relationship Id="rId9" Type="http://schemas.openxmlformats.org/officeDocument/2006/relationships/image" Target="../media/image35.png"/><Relationship Id="rId14" Type="http://schemas.microsoft.com/office/2007/relationships/hdphoto" Target="../media/hdphoto24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Прямая соединительная линия 15"/>
          <p:cNvCxnSpPr/>
          <p:nvPr/>
        </p:nvCxnSpPr>
        <p:spPr>
          <a:xfrm>
            <a:off x="-36512" y="3168139"/>
            <a:ext cx="3055870" cy="0"/>
          </a:xfrm>
          <a:prstGeom prst="line">
            <a:avLst/>
          </a:prstGeom>
          <a:ln w="635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Прямоугольник 16"/>
          <p:cNvSpPr/>
          <p:nvPr/>
        </p:nvSpPr>
        <p:spPr>
          <a:xfrm>
            <a:off x="323528" y="923692"/>
            <a:ext cx="4572000" cy="30162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О реализации</a:t>
            </a:r>
            <a:endParaRPr lang="en-U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itchFamily="34" charset="0"/>
            </a:endParaRPr>
          </a:p>
          <a:p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Стратегии</a:t>
            </a:r>
            <a:endParaRPr lang="en-U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itchFamily="34" charset="0"/>
            </a:endParaRPr>
          </a:p>
          <a:p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опережающего</a:t>
            </a:r>
            <a:endParaRPr lang="en-U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itchFamily="34" charset="0"/>
            </a:endParaRPr>
          </a:p>
          <a:p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развития</a:t>
            </a:r>
          </a:p>
          <a:p>
            <a:pPr>
              <a:spcAft>
                <a:spcPts val="1200"/>
              </a:spcAft>
            </a:pP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университета</a:t>
            </a:r>
          </a:p>
          <a:p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Результаты и</a:t>
            </a:r>
          </a:p>
          <a:p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перспективы</a:t>
            </a:r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>
            <a:off x="0" y="4443958"/>
            <a:ext cx="4283968" cy="0"/>
          </a:xfrm>
          <a:prstGeom prst="line">
            <a:avLst/>
          </a:prstGeom>
          <a:ln w="635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251520" y="4447053"/>
            <a:ext cx="38427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latin typeface="+mj-lt"/>
              </a:rPr>
              <a:t>Материалы ЕДИ, июнь 2022 г.</a:t>
            </a:r>
          </a:p>
          <a:p>
            <a:r>
              <a:rPr lang="ru-RU" sz="1200" dirty="0" smtClean="0">
                <a:latin typeface="+mj-lt"/>
              </a:rPr>
              <a:t>Подготовлено информационно-аналитическим центром</a:t>
            </a:r>
            <a:endParaRPr lang="ru-RU" sz="12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14913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251520" y="-10045"/>
            <a:ext cx="8712968" cy="493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90000"/>
              </a:lnSpc>
            </a:pPr>
            <a:r>
              <a:rPr lang="ru-RU" sz="2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Университет устойчивого развития</a:t>
            </a: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374392" y="1236351"/>
            <a:ext cx="0" cy="2196000"/>
          </a:xfrm>
          <a:prstGeom prst="line">
            <a:avLst/>
          </a:prstGeom>
          <a:ln w="3175" cap="sq">
            <a:solidFill>
              <a:srgbClr val="4E3E30"/>
            </a:solidFill>
            <a:prstDash val="lg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251520" y="1074561"/>
            <a:ext cx="8712968" cy="2505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6213" indent="-176213">
              <a:lnSpc>
                <a:spcPct val="90000"/>
              </a:lnSpc>
              <a:spcAft>
                <a:spcPts val="200"/>
              </a:spcAft>
              <a:buSzPct val="45000"/>
              <a:buBlip>
                <a:blip r:embed="rId3"/>
              </a:buBlip>
            </a:pPr>
            <a:r>
              <a:rPr lang="ru-RU" sz="1600" b="1" dirty="0"/>
              <a:t>Увеличение объема доходов от НИИД, в том числе увеличение экспорта высокотехнологичной и наукоемкой продукции</a:t>
            </a:r>
          </a:p>
          <a:p>
            <a:pPr marL="447675" indent="-195263">
              <a:lnSpc>
                <a:spcPct val="90000"/>
              </a:lnSpc>
              <a:spcAft>
                <a:spcPts val="600"/>
              </a:spcAft>
              <a:buSzPct val="80000"/>
              <a:buFont typeface="Arial" pitchFamily="34" charset="0"/>
              <a:buChar char="•"/>
            </a:pPr>
            <a:r>
              <a:rPr lang="ru-RU" sz="1200" dirty="0"/>
              <a:t>Доля дохода от НИИД составляет около 3%, более 90% дохода университета – доходы от образовательных услуг,</a:t>
            </a:r>
            <a:br>
              <a:rPr lang="ru-RU" sz="1200" dirty="0"/>
            </a:br>
            <a:r>
              <a:rPr lang="ru-RU" sz="1200" dirty="0"/>
              <a:t>из которых более 30% </a:t>
            </a:r>
            <a:r>
              <a:rPr lang="ru-RU" sz="1200" dirty="0">
                <a:latin typeface="Calibri"/>
                <a:cs typeface="Calibri"/>
              </a:rPr>
              <a:t>‒ </a:t>
            </a:r>
            <a:r>
              <a:rPr lang="ru-RU" sz="1200" dirty="0"/>
              <a:t>доходы от экспорта образовательных услуг</a:t>
            </a:r>
          </a:p>
          <a:p>
            <a:pPr marL="176213" indent="-176213">
              <a:lnSpc>
                <a:spcPct val="90000"/>
              </a:lnSpc>
              <a:spcAft>
                <a:spcPts val="200"/>
              </a:spcAft>
              <a:buSzPct val="45000"/>
              <a:buBlip>
                <a:blip r:embed="rId3"/>
              </a:buBlip>
            </a:pPr>
            <a:r>
              <a:rPr lang="ru-RU" sz="1600" b="1" dirty="0"/>
              <a:t>Количество открытых новых специальностей I и II ступеней высшего </a:t>
            </a:r>
            <a:r>
              <a:rPr lang="ru-RU" sz="1600" b="1" dirty="0" smtClean="0"/>
              <a:t>образования</a:t>
            </a:r>
            <a:endParaRPr lang="ru-RU" sz="1600" b="1" dirty="0"/>
          </a:p>
          <a:p>
            <a:pPr marL="447675" indent="-195263">
              <a:lnSpc>
                <a:spcPct val="90000"/>
              </a:lnSpc>
              <a:spcAft>
                <a:spcPts val="600"/>
              </a:spcAft>
              <a:buSzPct val="80000"/>
              <a:buFont typeface="Arial" pitchFamily="34" charset="0"/>
              <a:buChar char="•"/>
            </a:pPr>
            <a:r>
              <a:rPr lang="ru-RU" sz="1200" dirty="0"/>
              <a:t>В 2021 году открыта подготовка по 2 новым специальностям </a:t>
            </a:r>
            <a:r>
              <a:rPr lang="en-US" sz="1200" dirty="0"/>
              <a:t>I</a:t>
            </a:r>
            <a:r>
              <a:rPr lang="ru-RU" sz="1200" dirty="0"/>
              <a:t> ступени</a:t>
            </a:r>
          </a:p>
          <a:p>
            <a:pPr marL="176213" indent="-176213">
              <a:lnSpc>
                <a:spcPct val="90000"/>
              </a:lnSpc>
              <a:spcAft>
                <a:spcPts val="200"/>
              </a:spcAft>
              <a:buSzPct val="45000"/>
              <a:buBlip>
                <a:blip r:embed="rId3"/>
              </a:buBlip>
            </a:pPr>
            <a:r>
              <a:rPr lang="ru-RU" sz="1600" b="1" dirty="0"/>
              <a:t>Структурные изменения</a:t>
            </a:r>
          </a:p>
          <a:p>
            <a:pPr marL="447675" indent="-195263">
              <a:lnSpc>
                <a:spcPct val="90000"/>
              </a:lnSpc>
              <a:spcAft>
                <a:spcPts val="600"/>
              </a:spcAft>
              <a:buSzPct val="80000"/>
              <a:buFont typeface="Arial" pitchFamily="34" charset="0"/>
              <a:buChar char="•"/>
            </a:pPr>
            <a:r>
              <a:rPr lang="ru-RU" sz="1200" dirty="0"/>
              <a:t>Создание центра развития карьеры, в направления деятельности которого входят развитие личностно-ориентированных технологий </a:t>
            </a:r>
            <a:r>
              <a:rPr lang="ru-RU" sz="1200" dirty="0" err="1"/>
              <a:t>профориентационной</a:t>
            </a:r>
            <a:r>
              <a:rPr lang="ru-RU" sz="1200" dirty="0"/>
              <a:t> деятельности, </a:t>
            </a:r>
            <a:r>
              <a:rPr lang="ru-RU" sz="1200" dirty="0" err="1"/>
              <a:t>студентоценрированного</a:t>
            </a:r>
            <a:r>
              <a:rPr lang="ru-RU" sz="1200" dirty="0"/>
              <a:t> образования и обеспечение сопровождения выпускников (гарантийное и </a:t>
            </a:r>
            <a:r>
              <a:rPr lang="ru-RU" sz="1200" dirty="0" err="1"/>
              <a:t>постгарантийное</a:t>
            </a:r>
            <a:r>
              <a:rPr lang="ru-RU" sz="1200" dirty="0"/>
              <a:t> обслуживание)</a:t>
            </a:r>
          </a:p>
          <a:p>
            <a:pPr marL="176213" indent="-176213">
              <a:lnSpc>
                <a:spcPct val="90000"/>
              </a:lnSpc>
              <a:spcAft>
                <a:spcPts val="500"/>
              </a:spcAft>
              <a:buSzPct val="45000"/>
              <a:buBlip>
                <a:blip r:embed="rId3"/>
              </a:buBlip>
            </a:pPr>
            <a:r>
              <a:rPr lang="ru-RU" sz="1600" b="1" dirty="0"/>
              <a:t>Завершение работ над Концепцией </a:t>
            </a:r>
            <a:r>
              <a:rPr lang="ru-RU" sz="1600" b="1" dirty="0" err="1"/>
              <a:t>студентоцентрированного</a:t>
            </a:r>
            <a:r>
              <a:rPr lang="ru-RU" sz="1600" b="1" dirty="0"/>
              <a:t> образования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66190" y="660287"/>
            <a:ext cx="37444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Impact" pitchFamily="34" charset="0"/>
              </a:rPr>
              <a:t>Индикаторы Стратегии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2430732" y="3894988"/>
            <a:ext cx="5453636" cy="6617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1600" dirty="0">
                <a:solidFill>
                  <a:srgbClr val="600000"/>
                </a:solidFill>
                <a:latin typeface="Impact" pitchFamily="34" charset="0"/>
              </a:rPr>
              <a:t>Задача на 2022 год</a:t>
            </a:r>
          </a:p>
          <a:p>
            <a:r>
              <a:rPr lang="ru-RU" sz="1600" b="1" dirty="0" smtClean="0"/>
              <a:t>Выполнение плана набора в университет</a:t>
            </a:r>
            <a:endParaRPr lang="ru-RU" sz="1600" b="1" dirty="0"/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2430733" y="4247384"/>
            <a:ext cx="4283968" cy="0"/>
          </a:xfrm>
          <a:prstGeom prst="line">
            <a:avLst/>
          </a:prstGeom>
          <a:ln w="635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854669" y="3883752"/>
            <a:ext cx="659099" cy="7042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994406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5746957"/>
              </p:ext>
            </p:extLst>
          </p:nvPr>
        </p:nvGraphicFramePr>
        <p:xfrm>
          <a:off x="4355976" y="843558"/>
          <a:ext cx="4571947" cy="378516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6004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30425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951378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956273">
                  <a:extLst>
                    <a:ext uri="{9D8B030D-6E8A-4147-A177-3AD203B41FA5}">
                      <a16:colId xmlns="" xmlns:a16="http://schemas.microsoft.com/office/drawing/2014/main" val="2918944744"/>
                    </a:ext>
                  </a:extLst>
                </a:gridCol>
              </a:tblGrid>
              <a:tr h="30985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000" dirty="0">
                          <a:solidFill>
                            <a:schemeClr val="tx1"/>
                          </a:solidFill>
                          <a:effectLst/>
                          <a:latin typeface="Impact" panose="020B0806030902050204" pitchFamily="34" charset="0"/>
                        </a:rPr>
                        <a:t>№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Impact" panose="020B080603090205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>
                    <a:solidFill>
                      <a:srgbClr val="58572B">
                        <a:alpha val="4117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000" dirty="0">
                          <a:solidFill>
                            <a:schemeClr val="tx1"/>
                          </a:solidFill>
                          <a:effectLst/>
                          <a:latin typeface="Impact" panose="020B0806030902050204" pitchFamily="34" charset="0"/>
                        </a:rPr>
                        <a:t>Показатели достижения цели,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Impact" panose="020B080603090205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000" dirty="0">
                          <a:solidFill>
                            <a:schemeClr val="tx1"/>
                          </a:solidFill>
                          <a:effectLst/>
                          <a:latin typeface="Impact" panose="020B0806030902050204" pitchFamily="34" charset="0"/>
                        </a:rPr>
                        <a:t>ед. измерения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Impact" panose="020B080603090205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>
                    <a:solidFill>
                      <a:srgbClr val="58572B">
                        <a:alpha val="4117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Impact" panose="020B0806030902050204" pitchFamily="34" charset="0"/>
                        </a:rPr>
                        <a:t>Факт 2021</a:t>
                      </a:r>
                      <a:endParaRPr kumimoji="0" lang="ru-RU" sz="10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Impact" panose="020B080603090205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>
                    <a:solidFill>
                      <a:srgbClr val="58572B">
                        <a:alpha val="4117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kern="1200" dirty="0">
                          <a:solidFill>
                            <a:schemeClr val="tx1"/>
                          </a:solidFill>
                          <a:effectLst/>
                          <a:latin typeface="Impact" panose="020B0806030902050204" pitchFamily="34" charset="0"/>
                        </a:rPr>
                        <a:t>Стратегия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kern="1200" dirty="0">
                          <a:solidFill>
                            <a:schemeClr val="tx1"/>
                          </a:solidFill>
                          <a:effectLst/>
                          <a:latin typeface="Impact" panose="020B0806030902050204" pitchFamily="34" charset="0"/>
                        </a:rPr>
                        <a:t>2025</a:t>
                      </a:r>
                      <a:endParaRPr lang="ru-RU" sz="1000" b="1" kern="1200" dirty="0">
                        <a:solidFill>
                          <a:schemeClr val="tx1"/>
                        </a:solidFill>
                        <a:effectLst/>
                        <a:latin typeface="Impact" panose="020B080603090205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>
                    <a:solidFill>
                      <a:srgbClr val="58572B">
                        <a:alpha val="41176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23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be-BY" sz="1000" kern="1200" dirty="0">
                          <a:solidFill>
                            <a:schemeClr val="tx1"/>
                          </a:solidFill>
                          <a:effectLst/>
                        </a:rPr>
                        <a:t>4.1.</a:t>
                      </a:r>
                      <a:endParaRPr lang="ru-RU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000" kern="1200" dirty="0">
                          <a:solidFill>
                            <a:schemeClr val="tx1"/>
                          </a:solidFill>
                          <a:effectLst/>
                        </a:rPr>
                        <a:t>Количество работников, имеющих сертификат (документальное подтверждение) владения иностранным языком для реализации и совершенствования профессиональной деятельности, чел.</a:t>
                      </a:r>
                      <a:endParaRPr lang="ru-RU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000" b="1" kern="1200" dirty="0">
                          <a:solidFill>
                            <a:schemeClr val="tx1"/>
                          </a:solidFill>
                          <a:effectLst/>
                        </a:rPr>
                        <a:t>110</a:t>
                      </a:r>
                      <a:endParaRPr lang="ru-RU" sz="100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000" b="1" kern="1200" dirty="0">
                          <a:solidFill>
                            <a:schemeClr val="tx1"/>
                          </a:solidFill>
                          <a:effectLst/>
                        </a:rPr>
                        <a:t>550</a:t>
                      </a:r>
                      <a:endParaRPr lang="ru-RU" sz="100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5411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be-BY" sz="1000" kern="1200" dirty="0">
                          <a:solidFill>
                            <a:schemeClr val="tx1"/>
                          </a:solidFill>
                          <a:effectLst/>
                        </a:rPr>
                        <a:t>4.2.</a:t>
                      </a:r>
                      <a:endParaRPr lang="ru-RU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000" kern="1200" dirty="0">
                          <a:solidFill>
                            <a:schemeClr val="tx1"/>
                          </a:solidFill>
                          <a:effectLst/>
                        </a:rPr>
                        <a:t>Количество совместных образовательных программ, ед.</a:t>
                      </a:r>
                      <a:endParaRPr lang="ru-RU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000" b="1" kern="1200" dirty="0">
                          <a:solidFill>
                            <a:schemeClr val="tx1"/>
                          </a:solidFill>
                          <a:effectLst/>
                        </a:rPr>
                        <a:t>5</a:t>
                      </a:r>
                      <a:endParaRPr lang="ru-RU" sz="100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000" b="1" kern="1200" dirty="0">
                          <a:solidFill>
                            <a:schemeClr val="tx1"/>
                          </a:solidFill>
                          <a:effectLst/>
                        </a:rPr>
                        <a:t>14</a:t>
                      </a:r>
                      <a:endParaRPr lang="ru-RU" sz="100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74627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be-BY" sz="1000" kern="1200" dirty="0">
                          <a:solidFill>
                            <a:schemeClr val="tx1"/>
                          </a:solidFill>
                          <a:effectLst/>
                        </a:rPr>
                        <a:t>4.3.</a:t>
                      </a:r>
                      <a:endParaRPr lang="ru-RU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000" kern="1200" dirty="0">
                          <a:solidFill>
                            <a:schemeClr val="tx1"/>
                          </a:solidFill>
                          <a:effectLst/>
                        </a:rPr>
                        <a:t>Международная аккредитация университета</a:t>
                      </a:r>
                      <a:endParaRPr lang="ru-RU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000" kern="1200" dirty="0">
                          <a:solidFill>
                            <a:schemeClr val="tx1"/>
                          </a:solidFill>
                          <a:effectLst/>
                        </a:rPr>
                        <a:t>Разработаны и утверждены методические рекомендации</a:t>
                      </a:r>
                      <a:endParaRPr lang="ru-RU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000" b="1" kern="1200" dirty="0">
                          <a:solidFill>
                            <a:schemeClr val="tx1"/>
                          </a:solidFill>
                          <a:effectLst/>
                        </a:rPr>
                        <a:t>2023 год</a:t>
                      </a:r>
                      <a:endParaRPr lang="ru-RU" sz="100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70823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be-BY" sz="1000" kern="1200" dirty="0">
                          <a:solidFill>
                            <a:schemeClr val="tx1"/>
                          </a:solidFill>
                          <a:effectLst/>
                        </a:rPr>
                        <a:t>4.4.</a:t>
                      </a:r>
                      <a:endParaRPr lang="ru-RU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000" kern="1200" dirty="0">
                          <a:solidFill>
                            <a:schemeClr val="tx1"/>
                          </a:solidFill>
                          <a:effectLst/>
                        </a:rPr>
                        <a:t>Количество международных научно-исследовательских проектов / в т. ч. финансируемых из средств различных зарубежных программ</a:t>
                      </a:r>
                      <a:endParaRPr lang="ru-RU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000" b="1" kern="1200" dirty="0">
                          <a:solidFill>
                            <a:schemeClr val="tx1"/>
                          </a:solidFill>
                          <a:effectLst/>
                        </a:rPr>
                        <a:t>17 / 1</a:t>
                      </a:r>
                      <a:endParaRPr lang="ru-RU" sz="100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000" b="1" kern="1200" dirty="0">
                          <a:solidFill>
                            <a:schemeClr val="tx1"/>
                          </a:solidFill>
                          <a:effectLst/>
                        </a:rPr>
                        <a:t>20/2</a:t>
                      </a:r>
                      <a:endParaRPr lang="ru-RU" sz="100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be-BY" sz="1000" kern="1200" dirty="0">
                          <a:solidFill>
                            <a:schemeClr val="tx1"/>
                          </a:solidFill>
                          <a:effectLst/>
                        </a:rPr>
                        <a:t>4.5.</a:t>
                      </a:r>
                      <a:endParaRPr lang="ru-RU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000" kern="1200" dirty="0">
                          <a:solidFill>
                            <a:schemeClr val="tx1"/>
                          </a:solidFill>
                          <a:effectLst/>
                        </a:rPr>
                        <a:t>Вовлеченность работников(из числа ППС, УВП, АУП) в международную проектную деятельность, %</a:t>
                      </a:r>
                      <a:endParaRPr lang="ru-RU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000" b="1" kern="1200" dirty="0">
                          <a:solidFill>
                            <a:schemeClr val="tx1"/>
                          </a:solidFill>
                          <a:effectLst/>
                        </a:rPr>
                        <a:t>9</a:t>
                      </a:r>
                      <a:endParaRPr lang="ru-RU" sz="100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000" b="1" kern="1200" dirty="0">
                          <a:solidFill>
                            <a:schemeClr val="tx1"/>
                          </a:solidFill>
                          <a:effectLst/>
                        </a:rPr>
                        <a:t>15</a:t>
                      </a:r>
                      <a:endParaRPr lang="ru-RU" sz="100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5" name="Заголовок 1">
            <a:extLst>
              <a:ext uri="{FF2B5EF4-FFF2-40B4-BE49-F238E27FC236}">
                <a16:creationId xmlns="" xmlns:a16="http://schemas.microsoft.com/office/drawing/2014/main" id="{0A80E7B2-615A-4F0A-867F-B92B891BFFF9}"/>
              </a:ext>
            </a:extLst>
          </p:cNvPr>
          <p:cNvSpPr txBox="1">
            <a:spLocks/>
          </p:cNvSpPr>
          <p:nvPr/>
        </p:nvSpPr>
        <p:spPr>
          <a:xfrm>
            <a:off x="251520" y="-10045"/>
            <a:ext cx="8712968" cy="493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90000"/>
              </a:lnSpc>
            </a:pPr>
            <a:r>
              <a:rPr lang="ru-RU" sz="2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Университет без границ</a:t>
            </a:r>
          </a:p>
        </p:txBody>
      </p:sp>
      <p:cxnSp>
        <p:nvCxnSpPr>
          <p:cNvPr id="6" name="Прямая соединительная линия 5">
            <a:extLst>
              <a:ext uri="{FF2B5EF4-FFF2-40B4-BE49-F238E27FC236}">
                <a16:creationId xmlns="" xmlns:a16="http://schemas.microsoft.com/office/drawing/2014/main" id="{BCD69FBB-E106-4FAC-9F79-7B1A135C80FD}"/>
              </a:ext>
            </a:extLst>
          </p:cNvPr>
          <p:cNvCxnSpPr>
            <a:cxnSpLocks/>
          </p:cNvCxnSpPr>
          <p:nvPr/>
        </p:nvCxnSpPr>
        <p:spPr>
          <a:xfrm>
            <a:off x="728406" y="1203598"/>
            <a:ext cx="0" cy="1944216"/>
          </a:xfrm>
          <a:prstGeom prst="line">
            <a:avLst/>
          </a:prstGeom>
          <a:ln w="3175" cap="sq">
            <a:solidFill>
              <a:srgbClr val="4E3E30"/>
            </a:solidFill>
            <a:prstDash val="lg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5269D688-4488-49AB-A29C-A81C43C76547}"/>
              </a:ext>
            </a:extLst>
          </p:cNvPr>
          <p:cNvSpPr txBox="1"/>
          <p:nvPr/>
        </p:nvSpPr>
        <p:spPr>
          <a:xfrm>
            <a:off x="611560" y="1471601"/>
            <a:ext cx="3456384" cy="180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6213" indent="-176213">
              <a:lnSpc>
                <a:spcPct val="85000"/>
              </a:lnSpc>
              <a:spcAft>
                <a:spcPts val="500"/>
              </a:spcAft>
              <a:buSzPct val="45000"/>
              <a:buBlip>
                <a:blip r:embed="rId3"/>
              </a:buBlip>
            </a:pPr>
            <a:r>
              <a:rPr lang="ru-RU" dirty="0"/>
              <a:t>Реализации партнерских отношений, включая формирование кластеров</a:t>
            </a:r>
            <a:br>
              <a:rPr lang="ru-RU" dirty="0"/>
            </a:br>
            <a:r>
              <a:rPr lang="ru-RU" dirty="0"/>
              <a:t>по различным направлениям</a:t>
            </a:r>
          </a:p>
          <a:p>
            <a:pPr marL="176213" indent="-176213">
              <a:lnSpc>
                <a:spcPct val="85000"/>
              </a:lnSpc>
              <a:spcAft>
                <a:spcPts val="500"/>
              </a:spcAft>
              <a:buSzPct val="45000"/>
              <a:buBlip>
                <a:blip r:embed="rId3"/>
              </a:buBlip>
            </a:pPr>
            <a:r>
              <a:rPr lang="ru-RU" dirty="0"/>
              <a:t>Формирование Концепции социального партнерства</a:t>
            </a:r>
            <a:br>
              <a:rPr lang="ru-RU" dirty="0"/>
            </a:br>
            <a:r>
              <a:rPr lang="ru-RU" dirty="0"/>
              <a:t>на основе кластерного подхода</a:t>
            </a:r>
          </a:p>
        </p:txBody>
      </p:sp>
      <p:sp>
        <p:nvSpPr>
          <p:cNvPr id="8" name="Дуга 7">
            <a:extLst>
              <a:ext uri="{FF2B5EF4-FFF2-40B4-BE49-F238E27FC236}">
                <a16:creationId xmlns="" xmlns:a16="http://schemas.microsoft.com/office/drawing/2014/main" id="{687FFFDC-F245-4AD2-9B70-A2CEF76B5D9F}"/>
              </a:ext>
            </a:extLst>
          </p:cNvPr>
          <p:cNvSpPr/>
          <p:nvPr/>
        </p:nvSpPr>
        <p:spPr>
          <a:xfrm>
            <a:off x="99404" y="751900"/>
            <a:ext cx="720000" cy="648000"/>
          </a:xfrm>
          <a:prstGeom prst="arc">
            <a:avLst>
              <a:gd name="adj1" fmla="val 16200000"/>
              <a:gd name="adj2" fmla="val 5431617"/>
            </a:avLst>
          </a:prstGeom>
          <a:solidFill>
            <a:schemeClr val="bg1"/>
          </a:solidFill>
          <a:ln>
            <a:gradFill flip="none" rotWithShape="1">
              <a:gsLst>
                <a:gs pos="0">
                  <a:schemeClr val="bg1"/>
                </a:gs>
                <a:gs pos="50000">
                  <a:srgbClr val="58572B"/>
                </a:gs>
                <a:gs pos="100000">
                  <a:schemeClr val="bg1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D15AC009-CADA-4AB5-94EF-7B44FC74F33A}"/>
              </a:ext>
            </a:extLst>
          </p:cNvPr>
          <p:cNvSpPr txBox="1"/>
          <p:nvPr/>
        </p:nvSpPr>
        <p:spPr>
          <a:xfrm>
            <a:off x="792000" y="947504"/>
            <a:ext cx="31319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Impact" pitchFamily="34" charset="0"/>
              </a:rPr>
              <a:t>Национальный уровень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CB00292F-CDFA-4A44-B6DA-1265A7D3F5F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9702" y="769900"/>
            <a:ext cx="612000" cy="612000"/>
          </a:xfrm>
          <a:prstGeom prst="rect">
            <a:avLst/>
          </a:prstGeom>
        </p:spPr>
      </p:pic>
      <p:sp>
        <p:nvSpPr>
          <p:cNvPr id="12" name="Прямоугольник 11">
            <a:extLst>
              <a:ext uri="{FF2B5EF4-FFF2-40B4-BE49-F238E27FC236}">
                <a16:creationId xmlns="" xmlns:a16="http://schemas.microsoft.com/office/drawing/2014/main" id="{46D40AB1-8CB2-4B98-A747-0E1FAEF7853C}"/>
              </a:ext>
            </a:extLst>
          </p:cNvPr>
          <p:cNvSpPr/>
          <p:nvPr/>
        </p:nvSpPr>
        <p:spPr>
          <a:xfrm>
            <a:off x="1043607" y="3666300"/>
            <a:ext cx="2717332" cy="6617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1600" dirty="0">
                <a:solidFill>
                  <a:srgbClr val="600000"/>
                </a:solidFill>
                <a:latin typeface="Impact" pitchFamily="34" charset="0"/>
              </a:rPr>
              <a:t>Задача на 2022 год</a:t>
            </a:r>
          </a:p>
          <a:p>
            <a:r>
              <a:rPr lang="ru-RU" sz="1600" b="1" dirty="0"/>
              <a:t>Формирование кластеров</a:t>
            </a:r>
          </a:p>
        </p:txBody>
      </p:sp>
      <p:cxnSp>
        <p:nvCxnSpPr>
          <p:cNvPr id="13" name="Прямая соединительная линия 12">
            <a:extLst>
              <a:ext uri="{FF2B5EF4-FFF2-40B4-BE49-F238E27FC236}">
                <a16:creationId xmlns="" xmlns:a16="http://schemas.microsoft.com/office/drawing/2014/main" id="{8B590BB9-A9EA-46B5-A463-8648FD169BD4}"/>
              </a:ext>
            </a:extLst>
          </p:cNvPr>
          <p:cNvCxnSpPr/>
          <p:nvPr/>
        </p:nvCxnSpPr>
        <p:spPr>
          <a:xfrm>
            <a:off x="1043608" y="4015502"/>
            <a:ext cx="3240000" cy="0"/>
          </a:xfrm>
          <a:prstGeom prst="line">
            <a:avLst/>
          </a:prstGeom>
          <a:ln w="635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3">
            <a:extLst>
              <a:ext uri="{FF2B5EF4-FFF2-40B4-BE49-F238E27FC236}">
                <a16:creationId xmlns="" xmlns:a16="http://schemas.microsoft.com/office/drawing/2014/main" id="{82A524EC-1F08-45C0-9020-B362D82A43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67544" y="3651870"/>
            <a:ext cx="659099" cy="7042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23433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4355976" y="843558"/>
          <a:ext cx="4571947" cy="378516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6004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30425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951378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956273">
                  <a:extLst>
                    <a:ext uri="{9D8B030D-6E8A-4147-A177-3AD203B41FA5}">
                      <a16:colId xmlns="" xmlns:a16="http://schemas.microsoft.com/office/drawing/2014/main" val="2918944744"/>
                    </a:ext>
                  </a:extLst>
                </a:gridCol>
              </a:tblGrid>
              <a:tr h="30985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000" dirty="0">
                          <a:solidFill>
                            <a:schemeClr val="tx1"/>
                          </a:solidFill>
                          <a:effectLst/>
                          <a:latin typeface="Impact" panose="020B0806030902050204" pitchFamily="34" charset="0"/>
                        </a:rPr>
                        <a:t>№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Impact" panose="020B080603090205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>
                    <a:solidFill>
                      <a:srgbClr val="58572B">
                        <a:alpha val="4117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000" dirty="0">
                          <a:solidFill>
                            <a:schemeClr val="tx1"/>
                          </a:solidFill>
                          <a:effectLst/>
                          <a:latin typeface="Impact" panose="020B0806030902050204" pitchFamily="34" charset="0"/>
                        </a:rPr>
                        <a:t>Показатели достижения цели,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Impact" panose="020B080603090205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000" dirty="0">
                          <a:solidFill>
                            <a:schemeClr val="tx1"/>
                          </a:solidFill>
                          <a:effectLst/>
                          <a:latin typeface="Impact" panose="020B0806030902050204" pitchFamily="34" charset="0"/>
                        </a:rPr>
                        <a:t>ед. измерения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Impact" panose="020B080603090205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>
                    <a:solidFill>
                      <a:srgbClr val="58572B">
                        <a:alpha val="4117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Impact" panose="020B0806030902050204" pitchFamily="34" charset="0"/>
                        </a:rPr>
                        <a:t>Факт 2021</a:t>
                      </a:r>
                      <a:endParaRPr kumimoji="0" lang="ru-RU" sz="10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Impact" panose="020B080603090205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>
                    <a:solidFill>
                      <a:srgbClr val="58572B">
                        <a:alpha val="4117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kern="1200" dirty="0">
                          <a:solidFill>
                            <a:schemeClr val="tx1"/>
                          </a:solidFill>
                          <a:effectLst/>
                          <a:latin typeface="Impact" panose="020B0806030902050204" pitchFamily="34" charset="0"/>
                        </a:rPr>
                        <a:t>Стратегия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kern="1200" dirty="0">
                          <a:solidFill>
                            <a:schemeClr val="tx1"/>
                          </a:solidFill>
                          <a:effectLst/>
                          <a:latin typeface="Impact" panose="020B0806030902050204" pitchFamily="34" charset="0"/>
                        </a:rPr>
                        <a:t>2025</a:t>
                      </a:r>
                      <a:endParaRPr lang="ru-RU" sz="1000" b="1" kern="1200" dirty="0">
                        <a:solidFill>
                          <a:schemeClr val="tx1"/>
                        </a:solidFill>
                        <a:effectLst/>
                        <a:latin typeface="Impact" panose="020B080603090205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>
                    <a:solidFill>
                      <a:srgbClr val="58572B">
                        <a:alpha val="41176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23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be-BY" sz="1000" kern="1200" dirty="0">
                          <a:solidFill>
                            <a:schemeClr val="tx1"/>
                          </a:solidFill>
                          <a:effectLst/>
                        </a:rPr>
                        <a:t>4.1.</a:t>
                      </a:r>
                      <a:endParaRPr lang="ru-RU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000" kern="1200" dirty="0">
                          <a:solidFill>
                            <a:schemeClr val="tx1"/>
                          </a:solidFill>
                          <a:effectLst/>
                        </a:rPr>
                        <a:t>Количество работников, имеющих сертификат (документальное подтверждение) владения иностранным языком для реализации и совершенствования профессиональной деятельности, чел.</a:t>
                      </a:r>
                      <a:endParaRPr lang="ru-RU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000" b="1" kern="1200" dirty="0">
                          <a:solidFill>
                            <a:schemeClr val="tx1"/>
                          </a:solidFill>
                          <a:effectLst/>
                        </a:rPr>
                        <a:t>110</a:t>
                      </a:r>
                      <a:endParaRPr lang="ru-RU" sz="100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000" b="1" kern="1200" dirty="0">
                          <a:solidFill>
                            <a:schemeClr val="tx1"/>
                          </a:solidFill>
                          <a:effectLst/>
                        </a:rPr>
                        <a:t>550</a:t>
                      </a:r>
                      <a:endParaRPr lang="ru-RU" sz="100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5411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be-BY" sz="1000" kern="1200" dirty="0">
                          <a:solidFill>
                            <a:schemeClr val="tx1"/>
                          </a:solidFill>
                          <a:effectLst/>
                        </a:rPr>
                        <a:t>4.2.</a:t>
                      </a:r>
                      <a:endParaRPr lang="ru-RU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000" kern="1200" dirty="0">
                          <a:solidFill>
                            <a:schemeClr val="tx1"/>
                          </a:solidFill>
                          <a:effectLst/>
                        </a:rPr>
                        <a:t>Количество совместных образовательных программ, ед.</a:t>
                      </a:r>
                      <a:endParaRPr lang="ru-RU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000" b="1" kern="1200" dirty="0">
                          <a:solidFill>
                            <a:schemeClr val="tx1"/>
                          </a:solidFill>
                          <a:effectLst/>
                        </a:rPr>
                        <a:t>5</a:t>
                      </a:r>
                      <a:endParaRPr lang="ru-RU" sz="100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000" b="1" kern="1200" dirty="0">
                          <a:solidFill>
                            <a:schemeClr val="tx1"/>
                          </a:solidFill>
                          <a:effectLst/>
                        </a:rPr>
                        <a:t>14</a:t>
                      </a:r>
                      <a:endParaRPr lang="ru-RU" sz="100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74627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be-BY" sz="1000" kern="1200" dirty="0">
                          <a:solidFill>
                            <a:schemeClr val="tx1"/>
                          </a:solidFill>
                          <a:effectLst/>
                        </a:rPr>
                        <a:t>4.3.</a:t>
                      </a:r>
                      <a:endParaRPr lang="ru-RU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000" kern="1200" dirty="0">
                          <a:solidFill>
                            <a:schemeClr val="tx1"/>
                          </a:solidFill>
                          <a:effectLst/>
                        </a:rPr>
                        <a:t>Международная аккредитация университета</a:t>
                      </a:r>
                      <a:endParaRPr lang="ru-RU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000" kern="1200" dirty="0">
                          <a:solidFill>
                            <a:schemeClr val="tx1"/>
                          </a:solidFill>
                          <a:effectLst/>
                        </a:rPr>
                        <a:t>Разработаны и утверждены методические рекомендации</a:t>
                      </a:r>
                      <a:endParaRPr lang="ru-RU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000" b="1" kern="1200" dirty="0">
                          <a:solidFill>
                            <a:schemeClr val="tx1"/>
                          </a:solidFill>
                          <a:effectLst/>
                        </a:rPr>
                        <a:t>2023 год</a:t>
                      </a:r>
                      <a:endParaRPr lang="ru-RU" sz="100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70823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be-BY" sz="1000" kern="1200" dirty="0">
                          <a:solidFill>
                            <a:schemeClr val="tx1"/>
                          </a:solidFill>
                          <a:effectLst/>
                        </a:rPr>
                        <a:t>4.4.</a:t>
                      </a:r>
                      <a:endParaRPr lang="ru-RU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000" kern="1200" dirty="0">
                          <a:solidFill>
                            <a:schemeClr val="tx1"/>
                          </a:solidFill>
                          <a:effectLst/>
                        </a:rPr>
                        <a:t>Количество международных научно-исследовательских проектов / в т. ч. финансируемых из средств различных зарубежных программ</a:t>
                      </a:r>
                      <a:endParaRPr lang="ru-RU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000" b="1" kern="1200" dirty="0">
                          <a:solidFill>
                            <a:schemeClr val="tx1"/>
                          </a:solidFill>
                          <a:effectLst/>
                        </a:rPr>
                        <a:t>17 / 1</a:t>
                      </a:r>
                      <a:endParaRPr lang="ru-RU" sz="100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000" b="1" kern="1200" dirty="0">
                          <a:solidFill>
                            <a:schemeClr val="tx1"/>
                          </a:solidFill>
                          <a:effectLst/>
                        </a:rPr>
                        <a:t>20/2</a:t>
                      </a:r>
                      <a:endParaRPr lang="ru-RU" sz="100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be-BY" sz="1000" kern="1200" dirty="0">
                          <a:solidFill>
                            <a:schemeClr val="tx1"/>
                          </a:solidFill>
                          <a:effectLst/>
                        </a:rPr>
                        <a:t>4.5.</a:t>
                      </a:r>
                      <a:endParaRPr lang="ru-RU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000" kern="1200" dirty="0">
                          <a:solidFill>
                            <a:schemeClr val="tx1"/>
                          </a:solidFill>
                          <a:effectLst/>
                        </a:rPr>
                        <a:t>Вовлеченность работников(из числа ППС, УВП, АУП) в международную проектную деятельность, %</a:t>
                      </a:r>
                      <a:endParaRPr lang="ru-RU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000" b="1" kern="1200" dirty="0">
                          <a:solidFill>
                            <a:schemeClr val="tx1"/>
                          </a:solidFill>
                          <a:effectLst/>
                        </a:rPr>
                        <a:t>9</a:t>
                      </a:r>
                      <a:endParaRPr lang="ru-RU" sz="100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000" b="1" kern="1200" dirty="0">
                          <a:solidFill>
                            <a:schemeClr val="tx1"/>
                          </a:solidFill>
                          <a:effectLst/>
                        </a:rPr>
                        <a:t>15</a:t>
                      </a:r>
                      <a:endParaRPr lang="ru-RU" sz="100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5" name="Заголовок 1">
            <a:extLst>
              <a:ext uri="{FF2B5EF4-FFF2-40B4-BE49-F238E27FC236}">
                <a16:creationId xmlns="" xmlns:a16="http://schemas.microsoft.com/office/drawing/2014/main" id="{0A80E7B2-615A-4F0A-867F-B92B891BFFF9}"/>
              </a:ext>
            </a:extLst>
          </p:cNvPr>
          <p:cNvSpPr txBox="1">
            <a:spLocks/>
          </p:cNvSpPr>
          <p:nvPr/>
        </p:nvSpPr>
        <p:spPr>
          <a:xfrm>
            <a:off x="251520" y="-10045"/>
            <a:ext cx="8712968" cy="493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90000"/>
              </a:lnSpc>
            </a:pPr>
            <a:r>
              <a:rPr lang="ru-RU" sz="2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Университет без границ</a:t>
            </a:r>
          </a:p>
        </p:txBody>
      </p:sp>
      <p:cxnSp>
        <p:nvCxnSpPr>
          <p:cNvPr id="6" name="Прямая соединительная линия 5">
            <a:extLst>
              <a:ext uri="{FF2B5EF4-FFF2-40B4-BE49-F238E27FC236}">
                <a16:creationId xmlns="" xmlns:a16="http://schemas.microsoft.com/office/drawing/2014/main" id="{BCD69FBB-E106-4FAC-9F79-7B1A135C80FD}"/>
              </a:ext>
            </a:extLst>
          </p:cNvPr>
          <p:cNvCxnSpPr>
            <a:cxnSpLocks/>
          </p:cNvCxnSpPr>
          <p:nvPr/>
        </p:nvCxnSpPr>
        <p:spPr>
          <a:xfrm>
            <a:off x="728406" y="1026501"/>
            <a:ext cx="0" cy="2556000"/>
          </a:xfrm>
          <a:prstGeom prst="line">
            <a:avLst/>
          </a:prstGeom>
          <a:ln w="3175" cap="sq">
            <a:solidFill>
              <a:srgbClr val="4E3E30"/>
            </a:solidFill>
            <a:prstDash val="lg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5269D688-4488-49AB-A29C-A81C43C76547}"/>
              </a:ext>
            </a:extLst>
          </p:cNvPr>
          <p:cNvSpPr txBox="1"/>
          <p:nvPr/>
        </p:nvSpPr>
        <p:spPr>
          <a:xfrm>
            <a:off x="611560" y="1203598"/>
            <a:ext cx="3600400" cy="3005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6213" indent="-176213">
              <a:lnSpc>
                <a:spcPct val="85000"/>
              </a:lnSpc>
              <a:spcAft>
                <a:spcPts val="500"/>
              </a:spcAft>
              <a:buSzPct val="45000"/>
              <a:buBlip>
                <a:blip r:embed="rId3"/>
              </a:buBlip>
            </a:pPr>
            <a:r>
              <a:rPr lang="ru-RU" sz="1600" dirty="0"/>
              <a:t>Интернационализация –</a:t>
            </a:r>
            <a:br>
              <a:rPr lang="ru-RU" sz="1600" dirty="0"/>
            </a:br>
            <a:r>
              <a:rPr lang="ru-RU" sz="1600" dirty="0"/>
              <a:t>продвижение интересов университета</a:t>
            </a:r>
            <a:br>
              <a:rPr lang="ru-RU" sz="1600" dirty="0"/>
            </a:br>
            <a:r>
              <a:rPr lang="ru-RU" sz="1600" dirty="0"/>
              <a:t>в международной среде</a:t>
            </a:r>
          </a:p>
          <a:p>
            <a:pPr marL="176213" indent="-176213">
              <a:lnSpc>
                <a:spcPct val="85000"/>
              </a:lnSpc>
              <a:spcAft>
                <a:spcPts val="500"/>
              </a:spcAft>
              <a:buSzPct val="45000"/>
              <a:buBlip>
                <a:blip r:embed="rId3"/>
              </a:buBlip>
            </a:pPr>
            <a:r>
              <a:rPr lang="ru-RU" sz="1600" dirty="0"/>
              <a:t>Динамичный рост количества работников, обладающих компетенциями межкультурной коммуникации </a:t>
            </a:r>
            <a:r>
              <a:rPr lang="ru-RU" sz="1600" b="1" dirty="0"/>
              <a:t>на высоком уровне, владеющих иностранными </a:t>
            </a:r>
            <a:r>
              <a:rPr lang="ru-RU" sz="1600" b="1" dirty="0" smtClean="0"/>
              <a:t>языками</a:t>
            </a:r>
          </a:p>
          <a:p>
            <a:pPr marL="176213" indent="-176213">
              <a:lnSpc>
                <a:spcPct val="85000"/>
              </a:lnSpc>
              <a:spcAft>
                <a:spcPts val="500"/>
              </a:spcAft>
              <a:buSzPct val="45000"/>
              <a:buBlip>
                <a:blip r:embed="rId3"/>
              </a:buBlip>
            </a:pPr>
            <a:r>
              <a:rPr lang="ru-RU" sz="1600" dirty="0"/>
              <a:t>Рост </a:t>
            </a:r>
            <a:r>
              <a:rPr lang="ru-RU" sz="1600" dirty="0" smtClean="0"/>
              <a:t>позиций в </a:t>
            </a:r>
            <a:r>
              <a:rPr lang="ru-RU" sz="1600" dirty="0"/>
              <a:t>международных образовательных рейтингах</a:t>
            </a:r>
          </a:p>
          <a:p>
            <a:pPr marL="176213" indent="-176213">
              <a:lnSpc>
                <a:spcPct val="85000"/>
              </a:lnSpc>
              <a:spcAft>
                <a:spcPts val="500"/>
              </a:spcAft>
              <a:buSzPct val="45000"/>
              <a:buBlip>
                <a:blip r:embed="rId3"/>
              </a:buBlip>
            </a:pPr>
            <a:endParaRPr lang="ru-RU" sz="1600" b="1" dirty="0"/>
          </a:p>
        </p:txBody>
      </p:sp>
      <p:sp>
        <p:nvSpPr>
          <p:cNvPr id="8" name="Дуга 7">
            <a:extLst>
              <a:ext uri="{FF2B5EF4-FFF2-40B4-BE49-F238E27FC236}">
                <a16:creationId xmlns="" xmlns:a16="http://schemas.microsoft.com/office/drawing/2014/main" id="{687FFFDC-F245-4AD2-9B70-A2CEF76B5D9F}"/>
              </a:ext>
            </a:extLst>
          </p:cNvPr>
          <p:cNvSpPr/>
          <p:nvPr/>
        </p:nvSpPr>
        <p:spPr>
          <a:xfrm>
            <a:off x="99404" y="574803"/>
            <a:ext cx="720000" cy="648000"/>
          </a:xfrm>
          <a:prstGeom prst="arc">
            <a:avLst>
              <a:gd name="adj1" fmla="val 16200000"/>
              <a:gd name="adj2" fmla="val 5431617"/>
            </a:avLst>
          </a:prstGeom>
          <a:solidFill>
            <a:schemeClr val="bg1"/>
          </a:solidFill>
          <a:ln>
            <a:gradFill flip="none" rotWithShape="1">
              <a:gsLst>
                <a:gs pos="0">
                  <a:schemeClr val="bg1"/>
                </a:gs>
                <a:gs pos="50000">
                  <a:srgbClr val="58572B"/>
                </a:gs>
                <a:gs pos="100000">
                  <a:schemeClr val="bg1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D15AC009-CADA-4AB5-94EF-7B44FC74F33A}"/>
              </a:ext>
            </a:extLst>
          </p:cNvPr>
          <p:cNvSpPr txBox="1"/>
          <p:nvPr/>
        </p:nvSpPr>
        <p:spPr>
          <a:xfrm>
            <a:off x="792000" y="770407"/>
            <a:ext cx="31319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Impact" pitchFamily="34" charset="0"/>
              </a:rPr>
              <a:t>Международный уровень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CB00292F-CDFA-4A44-B6DA-1265A7D3F5F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9702" y="592803"/>
            <a:ext cx="612000" cy="612000"/>
          </a:xfrm>
          <a:prstGeom prst="rect">
            <a:avLst/>
          </a:prstGeom>
        </p:spPr>
      </p:pic>
      <p:sp>
        <p:nvSpPr>
          <p:cNvPr id="12" name="Прямоугольник 11">
            <a:extLst>
              <a:ext uri="{FF2B5EF4-FFF2-40B4-BE49-F238E27FC236}">
                <a16:creationId xmlns="" xmlns:a16="http://schemas.microsoft.com/office/drawing/2014/main" id="{46D40AB1-8CB2-4B98-A747-0E1FAEF7853C}"/>
              </a:ext>
            </a:extLst>
          </p:cNvPr>
          <p:cNvSpPr/>
          <p:nvPr/>
        </p:nvSpPr>
        <p:spPr>
          <a:xfrm>
            <a:off x="1043606" y="4041932"/>
            <a:ext cx="3024337" cy="8340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1600" dirty="0">
                <a:solidFill>
                  <a:srgbClr val="600000"/>
                </a:solidFill>
                <a:latin typeface="Impact" pitchFamily="34" charset="0"/>
              </a:rPr>
              <a:t>Задача на 2023 год</a:t>
            </a:r>
          </a:p>
          <a:p>
            <a:pPr>
              <a:lnSpc>
                <a:spcPct val="85000"/>
              </a:lnSpc>
            </a:pPr>
            <a:r>
              <a:rPr lang="ru-RU" sz="1600" b="1" dirty="0"/>
              <a:t>Международная аккредитация университета</a:t>
            </a:r>
          </a:p>
        </p:txBody>
      </p:sp>
      <p:cxnSp>
        <p:nvCxnSpPr>
          <p:cNvPr id="13" name="Прямая соединительная линия 12">
            <a:extLst>
              <a:ext uri="{FF2B5EF4-FFF2-40B4-BE49-F238E27FC236}">
                <a16:creationId xmlns="" xmlns:a16="http://schemas.microsoft.com/office/drawing/2014/main" id="{8B590BB9-A9EA-46B5-A463-8648FD169BD4}"/>
              </a:ext>
            </a:extLst>
          </p:cNvPr>
          <p:cNvCxnSpPr/>
          <p:nvPr/>
        </p:nvCxnSpPr>
        <p:spPr>
          <a:xfrm>
            <a:off x="1043608" y="4361229"/>
            <a:ext cx="3240000" cy="0"/>
          </a:xfrm>
          <a:prstGeom prst="line">
            <a:avLst/>
          </a:prstGeom>
          <a:ln w="635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3">
            <a:extLst>
              <a:ext uri="{FF2B5EF4-FFF2-40B4-BE49-F238E27FC236}">
                <a16:creationId xmlns="" xmlns:a16="http://schemas.microsoft.com/office/drawing/2014/main" id="{82A524EC-1F08-45C0-9020-B362D82A43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67544" y="3997597"/>
            <a:ext cx="659099" cy="7042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925860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Прямая соединительная линия 7">
            <a:extLst>
              <a:ext uri="{FF2B5EF4-FFF2-40B4-BE49-F238E27FC236}">
                <a16:creationId xmlns="" xmlns:a16="http://schemas.microsoft.com/office/drawing/2014/main" id="{80A0EF52-713D-40B2-86B1-5D36E7CBF075}"/>
              </a:ext>
            </a:extLst>
          </p:cNvPr>
          <p:cNvCxnSpPr/>
          <p:nvPr/>
        </p:nvCxnSpPr>
        <p:spPr>
          <a:xfrm>
            <a:off x="908006" y="1243668"/>
            <a:ext cx="0" cy="2772000"/>
          </a:xfrm>
          <a:prstGeom prst="line">
            <a:avLst/>
          </a:prstGeom>
          <a:ln w="3175" cap="sq">
            <a:solidFill>
              <a:srgbClr val="4E3E30"/>
            </a:solidFill>
            <a:prstDash val="lg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Дуга 6">
            <a:extLst>
              <a:ext uri="{FF2B5EF4-FFF2-40B4-BE49-F238E27FC236}">
                <a16:creationId xmlns="" xmlns:a16="http://schemas.microsoft.com/office/drawing/2014/main" id="{83B8BCA4-7A9D-453D-9F5B-2DDF20F5863B}"/>
              </a:ext>
            </a:extLst>
          </p:cNvPr>
          <p:cNvSpPr/>
          <p:nvPr/>
        </p:nvSpPr>
        <p:spPr>
          <a:xfrm>
            <a:off x="251600" y="843630"/>
            <a:ext cx="720000" cy="648000"/>
          </a:xfrm>
          <a:prstGeom prst="arc">
            <a:avLst>
              <a:gd name="adj1" fmla="val 16200000"/>
              <a:gd name="adj2" fmla="val 5431617"/>
            </a:avLst>
          </a:prstGeom>
          <a:solidFill>
            <a:schemeClr val="bg1"/>
          </a:solidFill>
          <a:ln>
            <a:gradFill flip="none" rotWithShape="1">
              <a:gsLst>
                <a:gs pos="0">
                  <a:schemeClr val="bg1"/>
                </a:gs>
                <a:gs pos="50000">
                  <a:srgbClr val="58572B"/>
                </a:gs>
                <a:gs pos="100000">
                  <a:schemeClr val="bg1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0188969"/>
              </p:ext>
            </p:extLst>
          </p:nvPr>
        </p:nvGraphicFramePr>
        <p:xfrm>
          <a:off x="4139952" y="555527"/>
          <a:ext cx="4832215" cy="415229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6004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44202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1435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15791">
                  <a:extLst>
                    <a:ext uri="{9D8B030D-6E8A-4147-A177-3AD203B41FA5}">
                      <a16:colId xmlns="" xmlns:a16="http://schemas.microsoft.com/office/drawing/2014/main" val="1465886600"/>
                    </a:ext>
                  </a:extLst>
                </a:gridCol>
              </a:tblGrid>
              <a:tr h="40829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000" b="0" dirty="0">
                          <a:solidFill>
                            <a:schemeClr val="tx1"/>
                          </a:solidFill>
                          <a:effectLst/>
                          <a:latin typeface="Impact" panose="020B0806030902050204" pitchFamily="34" charset="0"/>
                        </a:rPr>
                        <a:t>№</a:t>
                      </a:r>
                      <a:endParaRPr lang="ru-RU" sz="1000" b="0" dirty="0">
                        <a:solidFill>
                          <a:schemeClr val="tx1"/>
                        </a:solidFill>
                        <a:effectLst/>
                        <a:latin typeface="Impact" panose="020B080603090205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>
                    <a:solidFill>
                      <a:srgbClr val="6C2400">
                        <a:alpha val="4117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000" b="0" dirty="0">
                          <a:solidFill>
                            <a:schemeClr val="tx1"/>
                          </a:solidFill>
                          <a:effectLst/>
                          <a:latin typeface="Impact" panose="020B0806030902050204" pitchFamily="34" charset="0"/>
                        </a:rPr>
                        <a:t>Показатели достижения цели,</a:t>
                      </a:r>
                      <a:endParaRPr lang="ru-RU" sz="1000" b="0" dirty="0">
                        <a:solidFill>
                          <a:schemeClr val="tx1"/>
                        </a:solidFill>
                        <a:effectLst/>
                        <a:latin typeface="Impact" panose="020B080603090205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000" b="0" dirty="0">
                          <a:solidFill>
                            <a:schemeClr val="tx1"/>
                          </a:solidFill>
                          <a:effectLst/>
                          <a:latin typeface="Impact" panose="020B0806030902050204" pitchFamily="34" charset="0"/>
                        </a:rPr>
                        <a:t>ед. измерения</a:t>
                      </a:r>
                      <a:endParaRPr lang="ru-RU" sz="1000" b="0" dirty="0">
                        <a:solidFill>
                          <a:schemeClr val="tx1"/>
                        </a:solidFill>
                        <a:effectLst/>
                        <a:latin typeface="Impact" panose="020B080603090205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>
                    <a:solidFill>
                      <a:srgbClr val="6C2400">
                        <a:alpha val="4117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Impact" panose="020B0806030902050204" pitchFamily="34" charset="0"/>
                        </a:rPr>
                        <a:t>Факт 2021</a:t>
                      </a:r>
                      <a:endParaRPr kumimoji="0" lang="ru-RU" sz="10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Impact" panose="020B080603090205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>
                    <a:solidFill>
                      <a:srgbClr val="6C2400">
                        <a:alpha val="4117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0" kern="1200" dirty="0">
                          <a:solidFill>
                            <a:schemeClr val="tx1"/>
                          </a:solidFill>
                          <a:effectLst/>
                          <a:latin typeface="Impact" panose="020B0806030902050204" pitchFamily="34" charset="0"/>
                        </a:rPr>
                        <a:t>Стратегия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0" kern="1200" dirty="0">
                          <a:solidFill>
                            <a:schemeClr val="tx1"/>
                          </a:solidFill>
                          <a:effectLst/>
                          <a:latin typeface="Impact" panose="020B0806030902050204" pitchFamily="34" charset="0"/>
                        </a:rPr>
                        <a:t>2025</a:t>
                      </a:r>
                      <a:endParaRPr lang="ru-RU" sz="1000" b="0" kern="1200" dirty="0">
                        <a:solidFill>
                          <a:schemeClr val="tx1"/>
                        </a:solidFill>
                        <a:effectLst/>
                        <a:latin typeface="Impact" panose="020B080603090205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>
                    <a:solidFill>
                      <a:srgbClr val="6C2400">
                        <a:alpha val="41176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200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be-BY" sz="1000" kern="1200" dirty="0">
                          <a:solidFill>
                            <a:schemeClr val="tx1"/>
                          </a:solidFill>
                          <a:effectLst/>
                        </a:rPr>
                        <a:t>5.1.</a:t>
                      </a:r>
                      <a:endParaRPr lang="ru-RU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kern="1200" dirty="0">
                          <a:solidFill>
                            <a:schemeClr val="tx1"/>
                          </a:solidFill>
                          <a:effectLst/>
                        </a:rPr>
                        <a:t>Процент профессорско-преподавательского состава, имеющего ученые степени (звания) / в т. ч. доктора наук, профессора, %</a:t>
                      </a:r>
                      <a:endParaRPr lang="ru-RU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kern="1200" dirty="0">
                          <a:solidFill>
                            <a:schemeClr val="tx1"/>
                          </a:solidFill>
                          <a:effectLst/>
                        </a:rPr>
                        <a:t>51,6 / 6,3</a:t>
                      </a:r>
                      <a:endParaRPr lang="ru-RU" sz="100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200" dirty="0">
                          <a:solidFill>
                            <a:schemeClr val="tx1"/>
                          </a:solidFill>
                          <a:effectLst/>
                        </a:rPr>
                        <a:t>55 / 10</a:t>
                      </a:r>
                      <a:endParaRPr lang="ru-RU" sz="100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9200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be-BY" sz="1000" kern="1200" dirty="0">
                          <a:solidFill>
                            <a:schemeClr val="tx1"/>
                          </a:solidFill>
                          <a:effectLst/>
                        </a:rPr>
                        <a:t>5.2.</a:t>
                      </a:r>
                      <a:endParaRPr lang="ru-RU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kern="1200" dirty="0">
                          <a:solidFill>
                            <a:schemeClr val="tx1"/>
                          </a:solidFill>
                          <a:effectLst/>
                        </a:rPr>
                        <a:t>Вовлеченность студентов дневной формы получения образования в научную / досуговую / трудовую / общественную деятельность, % по видам деятельности</a:t>
                      </a:r>
                      <a:endParaRPr lang="ru-RU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kern="1200" dirty="0">
                          <a:solidFill>
                            <a:schemeClr val="tx1"/>
                          </a:solidFill>
                          <a:effectLst/>
                        </a:rPr>
                        <a:t>36 / 35</a:t>
                      </a:r>
                      <a:r>
                        <a:rPr lang="ru-RU" sz="1000" b="1" kern="1200" baseline="0" dirty="0">
                          <a:solidFill>
                            <a:schemeClr val="tx1"/>
                          </a:solidFill>
                          <a:effectLst/>
                        </a:rPr>
                        <a:t> / 18 / 35</a:t>
                      </a:r>
                      <a:endParaRPr lang="ru-RU" sz="100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200" dirty="0">
                          <a:solidFill>
                            <a:schemeClr val="tx1"/>
                          </a:solidFill>
                          <a:effectLst/>
                        </a:rPr>
                        <a:t>55 / 40 / 30 / 50</a:t>
                      </a:r>
                      <a:endParaRPr lang="ru-RU" sz="100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be-BY" sz="1000" b="1" kern="1200" dirty="0">
                          <a:solidFill>
                            <a:schemeClr val="tx1"/>
                          </a:solidFill>
                          <a:effectLst/>
                        </a:rPr>
                        <a:t>5.3.</a:t>
                      </a:r>
                      <a:endParaRPr lang="ru-RU" sz="100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0" kern="1200" dirty="0">
                          <a:solidFill>
                            <a:schemeClr val="tx1"/>
                          </a:solidFill>
                          <a:effectLst/>
                        </a:rPr>
                        <a:t>Вовлеченность работников в досуговую / общественную деятельность, %</a:t>
                      </a:r>
                      <a:endParaRPr lang="ru-RU" sz="10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kern="1200" dirty="0">
                          <a:solidFill>
                            <a:schemeClr val="tx1"/>
                          </a:solidFill>
                          <a:effectLst/>
                        </a:rPr>
                        <a:t>17 / 22</a:t>
                      </a:r>
                      <a:endParaRPr lang="ru-RU" sz="100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200" dirty="0">
                          <a:solidFill>
                            <a:schemeClr val="tx1"/>
                          </a:solidFill>
                          <a:effectLst/>
                        </a:rPr>
                        <a:t>15 / 20</a:t>
                      </a:r>
                      <a:endParaRPr lang="ru-RU" sz="100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79200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be-BY" sz="1000" kern="1200" dirty="0">
                          <a:solidFill>
                            <a:schemeClr val="tx1"/>
                          </a:solidFill>
                          <a:effectLst/>
                        </a:rPr>
                        <a:t>5.4.</a:t>
                      </a:r>
                      <a:endParaRPr lang="ru-RU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kern="1200" dirty="0">
                          <a:solidFill>
                            <a:schemeClr val="tx1"/>
                          </a:solidFill>
                          <a:effectLst/>
                        </a:rPr>
                        <a:t>Инвестиции в персонал</a:t>
                      </a:r>
                      <a:br>
                        <a:rPr lang="ru-RU" sz="1000" kern="1200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ru-RU" sz="1000" kern="1200" dirty="0">
                          <a:solidFill>
                            <a:schemeClr val="tx1"/>
                          </a:solidFill>
                          <a:effectLst/>
                        </a:rPr>
                        <a:t>(заработная плата / повышение квалификации, грантовая поддержка, стажировки), % от бюджета университета</a:t>
                      </a:r>
                      <a:endParaRPr lang="ru-RU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kern="1200" dirty="0">
                          <a:solidFill>
                            <a:schemeClr val="tx1"/>
                          </a:solidFill>
                          <a:effectLst/>
                        </a:rPr>
                        <a:t>69,6 / 1,3</a:t>
                      </a:r>
                      <a:endParaRPr lang="ru-RU" sz="100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200" dirty="0">
                          <a:solidFill>
                            <a:schemeClr val="tx1"/>
                          </a:solidFill>
                          <a:effectLst/>
                        </a:rPr>
                        <a:t>65 / 7</a:t>
                      </a:r>
                      <a:endParaRPr lang="ru-RU" sz="100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79200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be-BY" sz="1000" kern="1200" dirty="0">
                          <a:solidFill>
                            <a:schemeClr val="tx1"/>
                          </a:solidFill>
                          <a:effectLst/>
                        </a:rPr>
                        <a:t>5.5.</a:t>
                      </a:r>
                      <a:endParaRPr lang="ru-RU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kern="1200" dirty="0">
                          <a:solidFill>
                            <a:schemeClr val="tx1"/>
                          </a:solidFill>
                          <a:effectLst/>
                        </a:rPr>
                        <a:t>Уровень удовлетворенности персонала и обучающихся (студенты I и II ступени / ППС / УВП, АУП), средний балл</a:t>
                      </a:r>
                      <a:br>
                        <a:rPr lang="ru-RU" sz="1000" kern="1200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ru-RU" sz="1000" kern="1200" dirty="0">
                          <a:solidFill>
                            <a:schemeClr val="tx1"/>
                          </a:solidFill>
                          <a:effectLst/>
                        </a:rPr>
                        <a:t>по 5-ой шкале</a:t>
                      </a:r>
                      <a:endParaRPr lang="ru-RU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kern="1200" dirty="0">
                          <a:solidFill>
                            <a:schemeClr val="tx1"/>
                          </a:solidFill>
                          <a:effectLst/>
                        </a:rPr>
                        <a:t>4,19 / 4,1 / 4,29</a:t>
                      </a:r>
                      <a:endParaRPr lang="ru-RU" sz="100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200" dirty="0">
                          <a:solidFill>
                            <a:schemeClr val="tx1"/>
                          </a:solidFill>
                          <a:effectLst/>
                        </a:rPr>
                        <a:t>4,3 / 4,3 / 4,3</a:t>
                      </a:r>
                      <a:endParaRPr lang="ru-RU" sz="100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6" name="Заголовок 1">
            <a:extLst>
              <a:ext uri="{FF2B5EF4-FFF2-40B4-BE49-F238E27FC236}">
                <a16:creationId xmlns="" xmlns:a16="http://schemas.microsoft.com/office/drawing/2014/main" id="{7D508317-DE72-4F08-978B-928142A073DD}"/>
              </a:ext>
            </a:extLst>
          </p:cNvPr>
          <p:cNvSpPr txBox="1">
            <a:spLocks/>
          </p:cNvSpPr>
          <p:nvPr/>
        </p:nvSpPr>
        <p:spPr>
          <a:xfrm>
            <a:off x="251520" y="-10045"/>
            <a:ext cx="8712968" cy="493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90000"/>
              </a:lnSpc>
            </a:pPr>
            <a:r>
              <a:rPr lang="ru-RU" sz="2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Личностно-ориентированный университет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32CC67C0-FDAE-4343-88C0-BFFA3F478A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520" y="848899"/>
            <a:ext cx="648000" cy="64273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D91C4F38-6962-49CB-BAE1-7B52C819221B}"/>
              </a:ext>
            </a:extLst>
          </p:cNvPr>
          <p:cNvSpPr txBox="1"/>
          <p:nvPr/>
        </p:nvSpPr>
        <p:spPr>
          <a:xfrm>
            <a:off x="791160" y="1654468"/>
            <a:ext cx="3456384" cy="24488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6213" indent="-176213">
              <a:lnSpc>
                <a:spcPct val="85000"/>
              </a:lnSpc>
              <a:spcAft>
                <a:spcPts val="500"/>
              </a:spcAft>
              <a:buSzPct val="45000"/>
              <a:buBlip>
                <a:blip r:embed="rId4"/>
              </a:buBlip>
            </a:pPr>
            <a:r>
              <a:rPr lang="ru-RU" dirty="0"/>
              <a:t>Обеспечить гармоничное развитие человеческого потенциала университета</a:t>
            </a:r>
            <a:br>
              <a:rPr lang="ru-RU" dirty="0"/>
            </a:br>
            <a:r>
              <a:rPr lang="ru-RU" dirty="0"/>
              <a:t>на основе принципа гуманизации, усовершенствования</a:t>
            </a:r>
            <a:br>
              <a:rPr lang="ru-RU" dirty="0"/>
            </a:br>
            <a:r>
              <a:rPr lang="ru-RU" dirty="0"/>
              <a:t>индивидуально-личностного подхода и системы</a:t>
            </a:r>
            <a:br>
              <a:rPr lang="ru-RU" dirty="0"/>
            </a:br>
            <a:r>
              <a:rPr lang="ru-RU" dirty="0"/>
              <a:t>инвестиций в процесс</a:t>
            </a:r>
            <a:br>
              <a:rPr lang="ru-RU" dirty="0"/>
            </a:br>
            <a:r>
              <a:rPr lang="ru-RU" dirty="0"/>
              <a:t>формирования личности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41734DD1-A82C-49E2-B878-1D17ABAA0BC5}"/>
              </a:ext>
            </a:extLst>
          </p:cNvPr>
          <p:cNvSpPr txBox="1"/>
          <p:nvPr/>
        </p:nvSpPr>
        <p:spPr>
          <a:xfrm>
            <a:off x="971600" y="843558"/>
            <a:ext cx="37444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Impact" pitchFamily="34" charset="0"/>
              </a:rPr>
              <a:t>Цель</a:t>
            </a:r>
            <a:br>
              <a:rPr lang="ru-RU" sz="2000" dirty="0">
                <a:latin typeface="Impact" pitchFamily="34" charset="0"/>
              </a:rPr>
            </a:br>
            <a:r>
              <a:rPr lang="ru-RU" sz="2000" dirty="0" err="1">
                <a:latin typeface="Impact" pitchFamily="34" charset="0"/>
              </a:rPr>
              <a:t>ГрГУ</a:t>
            </a:r>
            <a:r>
              <a:rPr lang="ru-RU" sz="2000" dirty="0">
                <a:latin typeface="Impact" pitchFamily="34" charset="0"/>
              </a:rPr>
              <a:t> имени Янки Купалы </a:t>
            </a:r>
          </a:p>
        </p:txBody>
      </p:sp>
    </p:spTree>
    <p:extLst>
      <p:ext uri="{BB962C8B-B14F-4D97-AF65-F5344CB8AC3E}">
        <p14:creationId xmlns:p14="http://schemas.microsoft.com/office/powerpoint/2010/main" val="29508734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Прямая соединительная линия 7">
            <a:extLst>
              <a:ext uri="{FF2B5EF4-FFF2-40B4-BE49-F238E27FC236}">
                <a16:creationId xmlns="" xmlns:a16="http://schemas.microsoft.com/office/drawing/2014/main" id="{80A0EF52-713D-40B2-86B1-5D36E7CBF075}"/>
              </a:ext>
            </a:extLst>
          </p:cNvPr>
          <p:cNvCxnSpPr/>
          <p:nvPr/>
        </p:nvCxnSpPr>
        <p:spPr>
          <a:xfrm>
            <a:off x="440374" y="739612"/>
            <a:ext cx="0" cy="2448000"/>
          </a:xfrm>
          <a:prstGeom prst="line">
            <a:avLst/>
          </a:prstGeom>
          <a:ln w="3175" cap="sq">
            <a:solidFill>
              <a:srgbClr val="4E3E30"/>
            </a:solidFill>
            <a:prstDash val="lg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4547046"/>
              </p:ext>
            </p:extLst>
          </p:nvPr>
        </p:nvGraphicFramePr>
        <p:xfrm>
          <a:off x="4139952" y="555527"/>
          <a:ext cx="4832215" cy="415229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6004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44202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1435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15791">
                  <a:extLst>
                    <a:ext uri="{9D8B030D-6E8A-4147-A177-3AD203B41FA5}">
                      <a16:colId xmlns="" xmlns:a16="http://schemas.microsoft.com/office/drawing/2014/main" val="1465886600"/>
                    </a:ext>
                  </a:extLst>
                </a:gridCol>
              </a:tblGrid>
              <a:tr h="40829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000" b="0" dirty="0">
                          <a:solidFill>
                            <a:schemeClr val="tx1"/>
                          </a:solidFill>
                          <a:effectLst/>
                          <a:latin typeface="Impact" panose="020B0806030902050204" pitchFamily="34" charset="0"/>
                        </a:rPr>
                        <a:t>№</a:t>
                      </a:r>
                      <a:endParaRPr lang="ru-RU" sz="1000" b="0" dirty="0">
                        <a:solidFill>
                          <a:schemeClr val="tx1"/>
                        </a:solidFill>
                        <a:effectLst/>
                        <a:latin typeface="Impact" panose="020B080603090205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>
                    <a:solidFill>
                      <a:srgbClr val="6C2400">
                        <a:alpha val="4117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000" b="0" dirty="0">
                          <a:solidFill>
                            <a:schemeClr val="tx1"/>
                          </a:solidFill>
                          <a:effectLst/>
                          <a:latin typeface="Impact" panose="020B0806030902050204" pitchFamily="34" charset="0"/>
                        </a:rPr>
                        <a:t>Показатели достижения цели,</a:t>
                      </a:r>
                      <a:endParaRPr lang="ru-RU" sz="1000" b="0" dirty="0">
                        <a:solidFill>
                          <a:schemeClr val="tx1"/>
                        </a:solidFill>
                        <a:effectLst/>
                        <a:latin typeface="Impact" panose="020B080603090205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000" b="0" dirty="0">
                          <a:solidFill>
                            <a:schemeClr val="tx1"/>
                          </a:solidFill>
                          <a:effectLst/>
                          <a:latin typeface="Impact" panose="020B0806030902050204" pitchFamily="34" charset="0"/>
                        </a:rPr>
                        <a:t>ед. измерения</a:t>
                      </a:r>
                      <a:endParaRPr lang="ru-RU" sz="1000" b="0" dirty="0">
                        <a:solidFill>
                          <a:schemeClr val="tx1"/>
                        </a:solidFill>
                        <a:effectLst/>
                        <a:latin typeface="Impact" panose="020B080603090205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>
                    <a:solidFill>
                      <a:srgbClr val="6C2400">
                        <a:alpha val="4117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Impact" panose="020B0806030902050204" pitchFamily="34" charset="0"/>
                        </a:rPr>
                        <a:t>Факт 2021</a:t>
                      </a:r>
                      <a:endParaRPr kumimoji="0" lang="ru-RU" sz="10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Impact" panose="020B080603090205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>
                    <a:solidFill>
                      <a:srgbClr val="6C2400">
                        <a:alpha val="4117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0" kern="1200" dirty="0">
                          <a:solidFill>
                            <a:schemeClr val="tx1"/>
                          </a:solidFill>
                          <a:effectLst/>
                          <a:latin typeface="Impact" panose="020B0806030902050204" pitchFamily="34" charset="0"/>
                        </a:rPr>
                        <a:t>Стратегия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0" kern="1200" dirty="0">
                          <a:solidFill>
                            <a:schemeClr val="tx1"/>
                          </a:solidFill>
                          <a:effectLst/>
                          <a:latin typeface="Impact" panose="020B0806030902050204" pitchFamily="34" charset="0"/>
                        </a:rPr>
                        <a:t>2025</a:t>
                      </a:r>
                      <a:endParaRPr lang="ru-RU" sz="1000" b="0" kern="1200" dirty="0">
                        <a:solidFill>
                          <a:schemeClr val="tx1"/>
                        </a:solidFill>
                        <a:effectLst/>
                        <a:latin typeface="Impact" panose="020B080603090205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>
                    <a:solidFill>
                      <a:srgbClr val="6C2400">
                        <a:alpha val="41176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200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be-BY" sz="1000" kern="1200" dirty="0">
                          <a:solidFill>
                            <a:schemeClr val="tx1"/>
                          </a:solidFill>
                          <a:effectLst/>
                        </a:rPr>
                        <a:t>5.1.</a:t>
                      </a:r>
                      <a:endParaRPr lang="ru-RU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kern="1200" dirty="0">
                          <a:solidFill>
                            <a:schemeClr val="tx1"/>
                          </a:solidFill>
                          <a:effectLst/>
                        </a:rPr>
                        <a:t>Процент профессорско-преподавательского состава, имеющего ученые степени (звания) / в т. ч. доктора наук, профессора, %</a:t>
                      </a:r>
                      <a:endParaRPr lang="ru-RU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kern="1200" dirty="0">
                          <a:solidFill>
                            <a:schemeClr val="tx1"/>
                          </a:solidFill>
                          <a:effectLst/>
                        </a:rPr>
                        <a:t>51,6 / 6,3</a:t>
                      </a:r>
                      <a:endParaRPr lang="ru-RU" sz="100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200" dirty="0">
                          <a:solidFill>
                            <a:schemeClr val="tx1"/>
                          </a:solidFill>
                          <a:effectLst/>
                        </a:rPr>
                        <a:t>55 / 10</a:t>
                      </a:r>
                      <a:endParaRPr lang="ru-RU" sz="100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9200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be-BY" sz="1000" kern="1200" dirty="0">
                          <a:solidFill>
                            <a:schemeClr val="tx1"/>
                          </a:solidFill>
                          <a:effectLst/>
                        </a:rPr>
                        <a:t>5.2.</a:t>
                      </a:r>
                      <a:endParaRPr lang="ru-RU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kern="1200" dirty="0">
                          <a:solidFill>
                            <a:schemeClr val="tx1"/>
                          </a:solidFill>
                          <a:effectLst/>
                        </a:rPr>
                        <a:t>Вовлеченность студентов дневной формы получения образования в научную / досуговую / трудовую / общественную деятельность, % по видам деятельности</a:t>
                      </a:r>
                      <a:endParaRPr lang="ru-RU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kern="1200" dirty="0">
                          <a:solidFill>
                            <a:schemeClr val="tx1"/>
                          </a:solidFill>
                          <a:effectLst/>
                        </a:rPr>
                        <a:t>36 / 35</a:t>
                      </a:r>
                      <a:r>
                        <a:rPr lang="ru-RU" sz="1000" b="1" kern="1200" baseline="0" dirty="0">
                          <a:solidFill>
                            <a:schemeClr val="tx1"/>
                          </a:solidFill>
                          <a:effectLst/>
                        </a:rPr>
                        <a:t> / 18 / 35</a:t>
                      </a:r>
                      <a:endParaRPr lang="ru-RU" sz="100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200" dirty="0">
                          <a:solidFill>
                            <a:schemeClr val="tx1"/>
                          </a:solidFill>
                          <a:effectLst/>
                        </a:rPr>
                        <a:t>55 / 40 / 30 / 50</a:t>
                      </a:r>
                      <a:endParaRPr lang="ru-RU" sz="100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be-BY" sz="1000" b="1" kern="1200" dirty="0">
                          <a:solidFill>
                            <a:schemeClr val="tx1"/>
                          </a:solidFill>
                          <a:effectLst/>
                        </a:rPr>
                        <a:t>5.3.</a:t>
                      </a:r>
                      <a:endParaRPr lang="ru-RU" sz="100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0" kern="1200" dirty="0">
                          <a:solidFill>
                            <a:schemeClr val="tx1"/>
                          </a:solidFill>
                          <a:effectLst/>
                        </a:rPr>
                        <a:t>Вовлеченность работников в досуговую / общественную деятельность, %</a:t>
                      </a:r>
                      <a:endParaRPr lang="ru-RU" sz="10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kern="1200" dirty="0">
                          <a:solidFill>
                            <a:schemeClr val="tx1"/>
                          </a:solidFill>
                          <a:effectLst/>
                        </a:rPr>
                        <a:t>17 / 22</a:t>
                      </a:r>
                      <a:endParaRPr lang="ru-RU" sz="100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200" dirty="0">
                          <a:solidFill>
                            <a:schemeClr val="tx1"/>
                          </a:solidFill>
                          <a:effectLst/>
                        </a:rPr>
                        <a:t>15 / 20</a:t>
                      </a:r>
                      <a:endParaRPr lang="ru-RU" sz="100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79200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be-BY" sz="1000" kern="1200" dirty="0">
                          <a:solidFill>
                            <a:schemeClr val="tx1"/>
                          </a:solidFill>
                          <a:effectLst/>
                        </a:rPr>
                        <a:t>5.4.</a:t>
                      </a:r>
                      <a:endParaRPr lang="ru-RU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kern="1200" dirty="0">
                          <a:solidFill>
                            <a:schemeClr val="tx1"/>
                          </a:solidFill>
                          <a:effectLst/>
                        </a:rPr>
                        <a:t>Инвестиции в персонал</a:t>
                      </a:r>
                      <a:br>
                        <a:rPr lang="ru-RU" sz="1000" kern="1200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ru-RU" sz="1000" kern="1200" dirty="0">
                          <a:solidFill>
                            <a:schemeClr val="tx1"/>
                          </a:solidFill>
                          <a:effectLst/>
                        </a:rPr>
                        <a:t>(заработная плата / повышение квалификации, грантовая поддержка, стажировки), % от бюджета университета</a:t>
                      </a:r>
                      <a:endParaRPr lang="ru-RU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kern="1200" dirty="0">
                          <a:solidFill>
                            <a:schemeClr val="tx1"/>
                          </a:solidFill>
                          <a:effectLst/>
                        </a:rPr>
                        <a:t>69,6 / 1,3</a:t>
                      </a:r>
                      <a:endParaRPr lang="ru-RU" sz="100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200" dirty="0">
                          <a:solidFill>
                            <a:schemeClr val="tx1"/>
                          </a:solidFill>
                          <a:effectLst/>
                        </a:rPr>
                        <a:t>65 / 7</a:t>
                      </a:r>
                      <a:endParaRPr lang="ru-RU" sz="100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79200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be-BY" sz="1000" kern="1200" dirty="0">
                          <a:solidFill>
                            <a:schemeClr val="tx1"/>
                          </a:solidFill>
                          <a:effectLst/>
                        </a:rPr>
                        <a:t>5.5.</a:t>
                      </a:r>
                      <a:endParaRPr lang="ru-RU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kern="1200" dirty="0">
                          <a:solidFill>
                            <a:schemeClr val="tx1"/>
                          </a:solidFill>
                          <a:effectLst/>
                        </a:rPr>
                        <a:t>Уровень удовлетворенности персонала и обучающихся (студенты I и II ступени / ППС / УВП, АУП), средний балл</a:t>
                      </a:r>
                      <a:br>
                        <a:rPr lang="ru-RU" sz="1000" kern="1200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ru-RU" sz="1000" kern="1200" dirty="0">
                          <a:solidFill>
                            <a:schemeClr val="tx1"/>
                          </a:solidFill>
                          <a:effectLst/>
                        </a:rPr>
                        <a:t>по 5-ой шкале</a:t>
                      </a:r>
                      <a:endParaRPr lang="ru-RU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kern="1200" dirty="0">
                          <a:solidFill>
                            <a:schemeClr val="tx1"/>
                          </a:solidFill>
                          <a:effectLst/>
                        </a:rPr>
                        <a:t>4,19 / 4,1 / 4,29</a:t>
                      </a:r>
                      <a:endParaRPr lang="ru-RU" sz="100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200" dirty="0">
                          <a:solidFill>
                            <a:schemeClr val="tx1"/>
                          </a:solidFill>
                          <a:effectLst/>
                        </a:rPr>
                        <a:t>4,3 / 4,3 / 4,3</a:t>
                      </a:r>
                      <a:endParaRPr lang="ru-RU" sz="100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6" name="Заголовок 1">
            <a:extLst>
              <a:ext uri="{FF2B5EF4-FFF2-40B4-BE49-F238E27FC236}">
                <a16:creationId xmlns="" xmlns:a16="http://schemas.microsoft.com/office/drawing/2014/main" id="{7D508317-DE72-4F08-978B-928142A073DD}"/>
              </a:ext>
            </a:extLst>
          </p:cNvPr>
          <p:cNvSpPr txBox="1">
            <a:spLocks/>
          </p:cNvSpPr>
          <p:nvPr/>
        </p:nvSpPr>
        <p:spPr>
          <a:xfrm>
            <a:off x="251520" y="-10045"/>
            <a:ext cx="8712968" cy="493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90000"/>
              </a:lnSpc>
            </a:pPr>
            <a:r>
              <a:rPr lang="ru-RU" sz="2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Личностно-ориентированный университет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D91C4F38-6962-49CB-BAE1-7B52C819221B}"/>
              </a:ext>
            </a:extLst>
          </p:cNvPr>
          <p:cNvSpPr txBox="1"/>
          <p:nvPr/>
        </p:nvSpPr>
        <p:spPr>
          <a:xfrm>
            <a:off x="323527" y="555526"/>
            <a:ext cx="3672408" cy="2704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6213" indent="-176213">
              <a:lnSpc>
                <a:spcPct val="85000"/>
              </a:lnSpc>
              <a:spcAft>
                <a:spcPts val="500"/>
              </a:spcAft>
              <a:buSzPct val="45000"/>
              <a:buBlip>
                <a:blip r:embed="rId3"/>
              </a:buBlip>
            </a:pPr>
            <a:r>
              <a:rPr lang="ru-RU" sz="1600" dirty="0"/>
              <a:t>Затраты (расходы) на персонал – инвестиции в развитие человека и</a:t>
            </a:r>
            <a:br>
              <a:rPr lang="ru-RU" sz="1600" dirty="0"/>
            </a:br>
            <a:r>
              <a:rPr lang="ru-RU" sz="1600" dirty="0"/>
              <a:t>в успех университета</a:t>
            </a:r>
          </a:p>
          <a:p>
            <a:pPr marL="444500" indent="-193675">
              <a:lnSpc>
                <a:spcPct val="85000"/>
              </a:lnSpc>
              <a:spcAft>
                <a:spcPts val="500"/>
              </a:spcAft>
              <a:buSzPct val="80000"/>
              <a:buFont typeface="Arial" panose="020B0604020202020204" pitchFamily="34" charset="0"/>
              <a:buChar char="•"/>
            </a:pPr>
            <a:r>
              <a:rPr lang="ru-RU" sz="1200" dirty="0"/>
              <a:t>В 2021 году разработан и внедрен рейтинг студентов, как механизм формирования портфолио</a:t>
            </a:r>
          </a:p>
          <a:p>
            <a:pPr marL="444500" indent="-193675">
              <a:lnSpc>
                <a:spcPct val="85000"/>
              </a:lnSpc>
              <a:spcAft>
                <a:spcPts val="500"/>
              </a:spcAft>
              <a:buSzPct val="80000"/>
              <a:buFont typeface="Arial" panose="020B0604020202020204" pitchFamily="34" charset="0"/>
              <a:buChar char="•"/>
            </a:pPr>
            <a:r>
              <a:rPr lang="ru-RU" sz="1200" dirty="0"/>
              <a:t>Разработан проект положения</a:t>
            </a:r>
            <a:br>
              <a:rPr lang="ru-RU" sz="1200" dirty="0"/>
            </a:br>
            <a:r>
              <a:rPr lang="ru-RU" sz="1200" dirty="0"/>
              <a:t>о формировании портфолио работника университета</a:t>
            </a:r>
          </a:p>
          <a:p>
            <a:pPr marL="444500" indent="-193675">
              <a:lnSpc>
                <a:spcPct val="85000"/>
              </a:lnSpc>
              <a:spcAft>
                <a:spcPts val="500"/>
              </a:spcAft>
              <a:buSzPct val="80000"/>
              <a:buFont typeface="Arial" panose="020B0604020202020204" pitchFamily="34" charset="0"/>
              <a:buChar char="•"/>
            </a:pPr>
            <a:r>
              <a:rPr lang="ru-RU" sz="1200" dirty="0"/>
              <a:t>К 2025 году </a:t>
            </a:r>
            <a:r>
              <a:rPr lang="ru-RU" sz="1200" dirty="0" err="1"/>
              <a:t>остепененность</a:t>
            </a:r>
            <a:r>
              <a:rPr lang="ru-RU" sz="1200" dirty="0"/>
              <a:t> – не менее 55%,</a:t>
            </a:r>
            <a:br>
              <a:rPr lang="ru-RU" sz="1200" dirty="0"/>
            </a:br>
            <a:r>
              <a:rPr lang="ru-RU" sz="1200" dirty="0"/>
              <a:t>а доля работников со степенью доктор наук – 10%</a:t>
            </a:r>
          </a:p>
          <a:p>
            <a:pPr marL="444500" indent="-193675">
              <a:lnSpc>
                <a:spcPct val="85000"/>
              </a:lnSpc>
              <a:spcAft>
                <a:spcPts val="500"/>
              </a:spcAft>
              <a:buSzPct val="80000"/>
              <a:buFont typeface="Arial" panose="020B0604020202020204" pitchFamily="34" charset="0"/>
              <a:buChar char="•"/>
            </a:pPr>
            <a:r>
              <a:rPr lang="ru-RU" sz="1200" dirty="0"/>
              <a:t>Повышение ответственности грантополучателей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="" xmlns:a16="http://schemas.microsoft.com/office/drawing/2014/main" id="{882DCA9B-78AC-4DAF-8CEB-CEAD654ED2D2}"/>
              </a:ext>
            </a:extLst>
          </p:cNvPr>
          <p:cNvSpPr/>
          <p:nvPr/>
        </p:nvSpPr>
        <p:spPr>
          <a:xfrm>
            <a:off x="1043606" y="3552189"/>
            <a:ext cx="3024337" cy="1128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400"/>
              </a:spcAft>
            </a:pPr>
            <a:r>
              <a:rPr lang="ru-RU" sz="1600" dirty="0">
                <a:solidFill>
                  <a:srgbClr val="600000"/>
                </a:solidFill>
                <a:latin typeface="Impact" pitchFamily="34" charset="0"/>
              </a:rPr>
              <a:t>Задача на 2022 год</a:t>
            </a:r>
          </a:p>
          <a:p>
            <a:r>
              <a:rPr lang="ru-RU" sz="1600" b="1" dirty="0"/>
              <a:t>Разработка и внедрение сервиса «Индивидуальный план преподавателя»</a:t>
            </a:r>
          </a:p>
        </p:txBody>
      </p:sp>
      <p:cxnSp>
        <p:nvCxnSpPr>
          <p:cNvPr id="12" name="Прямая соединительная линия 11">
            <a:extLst>
              <a:ext uri="{FF2B5EF4-FFF2-40B4-BE49-F238E27FC236}">
                <a16:creationId xmlns="" xmlns:a16="http://schemas.microsoft.com/office/drawing/2014/main" id="{266F172E-C974-4FE7-8634-997C63CEAF33}"/>
              </a:ext>
            </a:extLst>
          </p:cNvPr>
          <p:cNvCxnSpPr/>
          <p:nvPr/>
        </p:nvCxnSpPr>
        <p:spPr>
          <a:xfrm>
            <a:off x="1043608" y="3871486"/>
            <a:ext cx="3240000" cy="0"/>
          </a:xfrm>
          <a:prstGeom prst="line">
            <a:avLst/>
          </a:prstGeom>
          <a:ln w="635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3">
            <a:extLst>
              <a:ext uri="{FF2B5EF4-FFF2-40B4-BE49-F238E27FC236}">
                <a16:creationId xmlns="" xmlns:a16="http://schemas.microsoft.com/office/drawing/2014/main" id="{7E38C6B1-ABC6-46D6-9CBE-27411F5930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67544" y="3507854"/>
            <a:ext cx="659099" cy="7042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549734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>
            <a:extLst>
              <a:ext uri="{FF2B5EF4-FFF2-40B4-BE49-F238E27FC236}">
                <a16:creationId xmlns="" xmlns:a16="http://schemas.microsoft.com/office/drawing/2014/main" id="{F15EB8FA-3B70-4CA9-9EB4-3DC42AD0B1DE}"/>
              </a:ext>
            </a:extLst>
          </p:cNvPr>
          <p:cNvSpPr txBox="1">
            <a:spLocks/>
          </p:cNvSpPr>
          <p:nvPr/>
        </p:nvSpPr>
        <p:spPr>
          <a:xfrm>
            <a:off x="323528" y="-10045"/>
            <a:ext cx="8640960" cy="493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90000"/>
              </a:lnSpc>
            </a:pPr>
            <a:r>
              <a:rPr lang="ru-RU" sz="2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Конкурентные преимущества университета</a:t>
            </a:r>
          </a:p>
        </p:txBody>
      </p:sp>
      <p:cxnSp>
        <p:nvCxnSpPr>
          <p:cNvPr id="4" name="Прямая соединительная линия 3">
            <a:extLst>
              <a:ext uri="{FF2B5EF4-FFF2-40B4-BE49-F238E27FC236}">
                <a16:creationId xmlns="" xmlns:a16="http://schemas.microsoft.com/office/drawing/2014/main" id="{5A009D96-332B-4D9A-ACB0-192A7737935F}"/>
              </a:ext>
            </a:extLst>
          </p:cNvPr>
          <p:cNvCxnSpPr/>
          <p:nvPr/>
        </p:nvCxnSpPr>
        <p:spPr>
          <a:xfrm>
            <a:off x="440375" y="879870"/>
            <a:ext cx="0" cy="2880000"/>
          </a:xfrm>
          <a:prstGeom prst="line">
            <a:avLst/>
          </a:prstGeom>
          <a:ln w="3175" cap="sq">
            <a:solidFill>
              <a:srgbClr val="4E3E30"/>
            </a:solidFill>
            <a:prstDash val="lg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BF1920A8-4803-45A7-B353-34ADEFBF44DE}"/>
              </a:ext>
            </a:extLst>
          </p:cNvPr>
          <p:cNvSpPr txBox="1"/>
          <p:nvPr/>
        </p:nvSpPr>
        <p:spPr>
          <a:xfrm>
            <a:off x="323528" y="699542"/>
            <a:ext cx="7128791" cy="32237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6213" indent="-176213">
              <a:lnSpc>
                <a:spcPct val="85000"/>
              </a:lnSpc>
              <a:spcAft>
                <a:spcPts val="500"/>
              </a:spcAft>
              <a:buSzPct val="45000"/>
              <a:buBlip>
                <a:blip r:embed="rId2"/>
              </a:buBlip>
            </a:pPr>
            <a:r>
              <a:rPr lang="ru-RU" dirty="0"/>
              <a:t> </a:t>
            </a:r>
            <a:r>
              <a:rPr lang="ru-RU" sz="2000" dirty="0"/>
              <a:t>Многопрофильность университета</a:t>
            </a:r>
          </a:p>
          <a:p>
            <a:pPr marL="176213" indent="-176213">
              <a:lnSpc>
                <a:spcPct val="85000"/>
              </a:lnSpc>
              <a:spcAft>
                <a:spcPts val="500"/>
              </a:spcAft>
              <a:buSzPct val="45000"/>
              <a:buBlip>
                <a:blip r:embed="rId2"/>
              </a:buBlip>
            </a:pPr>
            <a:r>
              <a:rPr lang="ru-RU" dirty="0"/>
              <a:t> </a:t>
            </a:r>
            <a:r>
              <a:rPr lang="ru-RU" sz="2000" dirty="0"/>
              <a:t>Диверсификация образовательной деятельности</a:t>
            </a:r>
          </a:p>
          <a:p>
            <a:pPr marL="176213" indent="-176213">
              <a:lnSpc>
                <a:spcPct val="85000"/>
              </a:lnSpc>
              <a:spcAft>
                <a:spcPts val="500"/>
              </a:spcAft>
              <a:buSzPct val="45000"/>
              <a:buBlip>
                <a:blip r:embed="rId2"/>
              </a:buBlip>
            </a:pPr>
            <a:r>
              <a:rPr lang="ru-RU" dirty="0"/>
              <a:t> </a:t>
            </a:r>
            <a:r>
              <a:rPr lang="ru-RU" sz="2000" dirty="0"/>
              <a:t>Внедрение инструментов системного</a:t>
            </a:r>
            <a:br>
              <a:rPr lang="ru-RU" sz="2000" dirty="0"/>
            </a:br>
            <a:r>
              <a:rPr lang="ru-RU" sz="2000" dirty="0"/>
              <a:t> менеджмента</a:t>
            </a:r>
          </a:p>
          <a:p>
            <a:pPr marL="176213" indent="-176213">
              <a:lnSpc>
                <a:spcPct val="85000"/>
              </a:lnSpc>
              <a:spcAft>
                <a:spcPts val="500"/>
              </a:spcAft>
              <a:buSzPct val="45000"/>
              <a:buBlip>
                <a:blip r:embed="rId2"/>
              </a:buBlip>
            </a:pPr>
            <a:r>
              <a:rPr lang="ru-RU" dirty="0"/>
              <a:t> </a:t>
            </a:r>
            <a:r>
              <a:rPr lang="ru-RU" sz="2000" dirty="0"/>
              <a:t>Высокий уровень цифровизации деятельности</a:t>
            </a:r>
          </a:p>
          <a:p>
            <a:pPr marL="176213" indent="-176213">
              <a:lnSpc>
                <a:spcPct val="85000"/>
              </a:lnSpc>
              <a:spcAft>
                <a:spcPts val="500"/>
              </a:spcAft>
              <a:buSzPct val="45000"/>
              <a:buBlip>
                <a:blip r:embed="rId2"/>
              </a:buBlip>
            </a:pPr>
            <a:r>
              <a:rPr lang="ru-RU" dirty="0"/>
              <a:t> </a:t>
            </a:r>
            <a:r>
              <a:rPr lang="ru-RU" sz="2000" dirty="0"/>
              <a:t>Инфраструктура трансфера знаний</a:t>
            </a:r>
          </a:p>
          <a:p>
            <a:pPr marL="176213" indent="-176213">
              <a:lnSpc>
                <a:spcPct val="85000"/>
              </a:lnSpc>
              <a:spcAft>
                <a:spcPts val="500"/>
              </a:spcAft>
              <a:buSzPct val="45000"/>
              <a:buBlip>
                <a:blip r:embed="rId2"/>
              </a:buBlip>
            </a:pPr>
            <a:r>
              <a:rPr lang="ru-RU" dirty="0"/>
              <a:t> </a:t>
            </a:r>
            <a:r>
              <a:rPr lang="ru-RU" sz="2000" dirty="0"/>
              <a:t>Внимание к вопросам мотивации персонала и  обучающихся</a:t>
            </a:r>
          </a:p>
          <a:p>
            <a:pPr marL="176213" indent="-176213">
              <a:lnSpc>
                <a:spcPct val="85000"/>
              </a:lnSpc>
              <a:spcAft>
                <a:spcPts val="500"/>
              </a:spcAft>
              <a:buSzPct val="45000"/>
              <a:buBlip>
                <a:blip r:embed="rId2"/>
              </a:buBlip>
            </a:pPr>
            <a:r>
              <a:rPr lang="ru-RU" dirty="0"/>
              <a:t> </a:t>
            </a:r>
            <a:r>
              <a:rPr lang="ru-RU" sz="2000" dirty="0"/>
              <a:t>Сильная корпоративная культура</a:t>
            </a:r>
          </a:p>
          <a:p>
            <a:pPr marL="176213" indent="-176213">
              <a:lnSpc>
                <a:spcPct val="85000"/>
              </a:lnSpc>
              <a:spcAft>
                <a:spcPts val="500"/>
              </a:spcAft>
              <a:buSzPct val="45000"/>
              <a:buBlip>
                <a:blip r:embed="rId2"/>
              </a:buBlip>
            </a:pPr>
            <a:r>
              <a:rPr lang="ru-RU" dirty="0"/>
              <a:t> </a:t>
            </a:r>
            <a:r>
              <a:rPr lang="ru-RU" sz="2000" dirty="0"/>
              <a:t>Наличие узнаваемого бренда «</a:t>
            </a:r>
            <a:r>
              <a:rPr lang="ru-RU" sz="2000" dirty="0" err="1"/>
              <a:t>Купаловский</a:t>
            </a:r>
            <a:r>
              <a:rPr lang="ru-RU" sz="2000" dirty="0"/>
              <a:t> университет»</a:t>
            </a:r>
          </a:p>
          <a:p>
            <a:pPr marL="176213" indent="-176213">
              <a:lnSpc>
                <a:spcPct val="85000"/>
              </a:lnSpc>
              <a:spcAft>
                <a:spcPts val="500"/>
              </a:spcAft>
              <a:buSzPct val="45000"/>
              <a:buBlip>
                <a:blip r:embed="rId2"/>
              </a:buBlip>
            </a:pPr>
            <a:r>
              <a:rPr lang="ru-RU" dirty="0"/>
              <a:t> </a:t>
            </a:r>
            <a:r>
              <a:rPr lang="ru-RU" sz="2000" dirty="0"/>
              <a:t>Высокий уровень достижений студенческой молодежи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="" xmlns:a16="http://schemas.microsoft.com/office/drawing/2014/main" id="{E59F5413-9308-4AE1-BED0-04D1D6EAA7F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34000" y1="16000" x2="34000" y2="16000"/>
                        <a14:foregroundMark x1="35778" y1="13556" x2="35778" y2="13556"/>
                        <a14:foregroundMark x1="38444" y1="12889" x2="38444" y2="12889"/>
                        <a14:foregroundMark x1="41222" y1="14000" x2="41222" y2="14000"/>
                        <a14:foregroundMark x1="42222" y1="17333" x2="42222" y2="17333"/>
                        <a14:foregroundMark x1="41333" y1="19556" x2="41333" y2="19556"/>
                      </a14:backgroundRemoval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565" r="6881" b="9094"/>
          <a:stretch/>
        </p:blipFill>
        <p:spPr bwMode="auto">
          <a:xfrm>
            <a:off x="6300194" y="-10045"/>
            <a:ext cx="2843806" cy="25146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CD80CE75-049F-4AB8-A27D-889CC2B668D1}"/>
              </a:ext>
            </a:extLst>
          </p:cNvPr>
          <p:cNvSpPr/>
          <p:nvPr/>
        </p:nvSpPr>
        <p:spPr>
          <a:xfrm>
            <a:off x="1835696" y="4023717"/>
            <a:ext cx="6912768" cy="6360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400"/>
              </a:spcAft>
            </a:pPr>
            <a:r>
              <a:rPr lang="ru-RU" sz="1600" dirty="0">
                <a:solidFill>
                  <a:srgbClr val="600000"/>
                </a:solidFill>
                <a:latin typeface="Impact" pitchFamily="34" charset="0"/>
              </a:rPr>
              <a:t>Задача на 2022 год</a:t>
            </a:r>
          </a:p>
          <a:p>
            <a:r>
              <a:rPr lang="ru-RU" sz="1600" b="1" dirty="0"/>
              <a:t>Расширить перечень конкурентных преимуществ университета</a:t>
            </a:r>
          </a:p>
        </p:txBody>
      </p:sp>
      <p:cxnSp>
        <p:nvCxnSpPr>
          <p:cNvPr id="8" name="Прямая соединительная линия 7">
            <a:extLst>
              <a:ext uri="{FF2B5EF4-FFF2-40B4-BE49-F238E27FC236}">
                <a16:creationId xmlns="" xmlns:a16="http://schemas.microsoft.com/office/drawing/2014/main" id="{13575EB0-C9DC-4DD3-9908-79DBDA6AB659}"/>
              </a:ext>
            </a:extLst>
          </p:cNvPr>
          <p:cNvCxnSpPr/>
          <p:nvPr/>
        </p:nvCxnSpPr>
        <p:spPr>
          <a:xfrm>
            <a:off x="1835698" y="4371950"/>
            <a:ext cx="4644000" cy="0"/>
          </a:xfrm>
          <a:prstGeom prst="line">
            <a:avLst/>
          </a:prstGeom>
          <a:ln w="635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3">
            <a:extLst>
              <a:ext uri="{FF2B5EF4-FFF2-40B4-BE49-F238E27FC236}">
                <a16:creationId xmlns="" xmlns:a16="http://schemas.microsoft.com/office/drawing/2014/main" id="{2E5DE04D-30FC-4AEF-A8A1-6E6A31CC78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259634" y="3979382"/>
            <a:ext cx="659099" cy="7042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464826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Прямая соединительная линия 1">
            <a:extLst>
              <a:ext uri="{FF2B5EF4-FFF2-40B4-BE49-F238E27FC236}">
                <a16:creationId xmlns="" xmlns:a16="http://schemas.microsoft.com/office/drawing/2014/main" id="{CC7AEE42-82FB-4137-979F-2F3133804E7B}"/>
              </a:ext>
            </a:extLst>
          </p:cNvPr>
          <p:cNvCxnSpPr/>
          <p:nvPr/>
        </p:nvCxnSpPr>
        <p:spPr>
          <a:xfrm>
            <a:off x="466908" y="1330776"/>
            <a:ext cx="0" cy="2160000"/>
          </a:xfrm>
          <a:prstGeom prst="line">
            <a:avLst/>
          </a:prstGeom>
          <a:ln w="3175" cap="sq">
            <a:solidFill>
              <a:srgbClr val="4E3E30"/>
            </a:solidFill>
            <a:prstDash val="lg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81F36B4C-2F91-4D3B-BB87-7D34FF54A76E}"/>
              </a:ext>
            </a:extLst>
          </p:cNvPr>
          <p:cNvSpPr txBox="1"/>
          <p:nvPr/>
        </p:nvSpPr>
        <p:spPr>
          <a:xfrm>
            <a:off x="344036" y="1097905"/>
            <a:ext cx="8476754" cy="25483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6213" indent="-176213">
              <a:lnSpc>
                <a:spcPct val="90000"/>
              </a:lnSpc>
              <a:spcAft>
                <a:spcPts val="600"/>
              </a:spcAft>
              <a:buSzPct val="45000"/>
              <a:buBlip>
                <a:blip r:embed="rId2"/>
              </a:buBlip>
            </a:pPr>
            <a:r>
              <a:rPr lang="ru-RU" sz="1600" dirty="0"/>
              <a:t>Разработать систему управления инновациями</a:t>
            </a:r>
          </a:p>
          <a:p>
            <a:pPr marL="176213" indent="-176213">
              <a:lnSpc>
                <a:spcPct val="90000"/>
              </a:lnSpc>
              <a:spcAft>
                <a:spcPts val="600"/>
              </a:spcAft>
              <a:buSzPct val="45000"/>
              <a:buBlip>
                <a:blip r:embed="rId2"/>
              </a:buBlip>
            </a:pPr>
            <a:r>
              <a:rPr lang="ru-RU" sz="1600" dirty="0"/>
              <a:t>Содействовать созданию не менее </a:t>
            </a:r>
            <a:r>
              <a:rPr lang="ru-RU" sz="1600" dirty="0" smtClean="0"/>
              <a:t>2 </a:t>
            </a:r>
            <a:r>
              <a:rPr lang="ru-RU" sz="1600" dirty="0"/>
              <a:t>компаний-резидентов Научно-технологического парка (спин-офф компаний)</a:t>
            </a:r>
          </a:p>
          <a:p>
            <a:pPr marL="176213" indent="-176213">
              <a:lnSpc>
                <a:spcPct val="90000"/>
              </a:lnSpc>
              <a:spcAft>
                <a:spcPts val="600"/>
              </a:spcAft>
              <a:buSzPct val="45000"/>
              <a:buBlip>
                <a:blip r:embed="rId2"/>
              </a:buBlip>
            </a:pPr>
            <a:r>
              <a:rPr lang="ru-RU" sz="1600" dirty="0"/>
              <a:t>Освоение новых педагогических подходов и методик, позволяющих эффективно использовать ЦУМК. Внедрение систем «умная аудитория»</a:t>
            </a:r>
          </a:p>
          <a:p>
            <a:pPr marL="176213" indent="-176213">
              <a:lnSpc>
                <a:spcPct val="90000"/>
              </a:lnSpc>
              <a:spcAft>
                <a:spcPts val="600"/>
              </a:spcAft>
              <a:buSzPct val="45000"/>
              <a:buBlip>
                <a:blip r:embed="rId2"/>
              </a:buBlip>
            </a:pPr>
            <a:r>
              <a:rPr lang="ru-RU" sz="1600" dirty="0" smtClean="0"/>
              <a:t>Выполнение </a:t>
            </a:r>
            <a:r>
              <a:rPr lang="ru-RU" sz="1600" dirty="0"/>
              <a:t>плана набора в </a:t>
            </a:r>
            <a:r>
              <a:rPr lang="ru-RU" sz="1600" dirty="0" smtClean="0"/>
              <a:t>университет</a:t>
            </a:r>
            <a:endParaRPr lang="ru-RU" sz="1600" dirty="0"/>
          </a:p>
          <a:p>
            <a:pPr marL="176213" indent="-176213">
              <a:lnSpc>
                <a:spcPct val="90000"/>
              </a:lnSpc>
              <a:spcAft>
                <a:spcPts val="600"/>
              </a:spcAft>
              <a:buSzPct val="45000"/>
              <a:buBlip>
                <a:blip r:embed="rId2"/>
              </a:buBlip>
            </a:pPr>
            <a:r>
              <a:rPr lang="ru-RU" sz="1600" dirty="0"/>
              <a:t>Формирование кластеров по различным направлениям</a:t>
            </a:r>
          </a:p>
          <a:p>
            <a:pPr marL="176213" indent="-176213">
              <a:lnSpc>
                <a:spcPct val="90000"/>
              </a:lnSpc>
              <a:spcAft>
                <a:spcPts val="600"/>
              </a:spcAft>
              <a:buSzPct val="45000"/>
              <a:buBlip>
                <a:blip r:embed="rId2"/>
              </a:buBlip>
            </a:pPr>
            <a:r>
              <a:rPr lang="ru-RU" sz="1600" dirty="0"/>
              <a:t>Разработка и внедрение сервиса «Индивидуальный план преподавателя»</a:t>
            </a:r>
          </a:p>
          <a:p>
            <a:pPr marL="176213" indent="-176213">
              <a:lnSpc>
                <a:spcPct val="90000"/>
              </a:lnSpc>
              <a:spcAft>
                <a:spcPts val="1200"/>
              </a:spcAft>
              <a:buSzPct val="45000"/>
              <a:buBlip>
                <a:blip r:embed="rId2"/>
              </a:buBlip>
            </a:pPr>
            <a:r>
              <a:rPr lang="ru-RU" sz="1600" dirty="0"/>
              <a:t>Расширить перечень конкурентных преимуществ университета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23FDD34C-679A-4971-845F-8EC7AA6151A3}"/>
              </a:ext>
            </a:extLst>
          </p:cNvPr>
          <p:cNvSpPr txBox="1"/>
          <p:nvPr/>
        </p:nvSpPr>
        <p:spPr>
          <a:xfrm>
            <a:off x="323210" y="699542"/>
            <a:ext cx="37444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Impact" pitchFamily="34" charset="0"/>
              </a:rPr>
              <a:t>2022 год</a:t>
            </a:r>
          </a:p>
        </p:txBody>
      </p:sp>
      <p:sp>
        <p:nvSpPr>
          <p:cNvPr id="5" name="Заголовок 1">
            <a:extLst>
              <a:ext uri="{FF2B5EF4-FFF2-40B4-BE49-F238E27FC236}">
                <a16:creationId xmlns="" xmlns:a16="http://schemas.microsoft.com/office/drawing/2014/main" id="{7FAC83F9-E539-475A-A687-35C2E2FC5798}"/>
              </a:ext>
            </a:extLst>
          </p:cNvPr>
          <p:cNvSpPr txBox="1">
            <a:spLocks/>
          </p:cNvSpPr>
          <p:nvPr/>
        </p:nvSpPr>
        <p:spPr>
          <a:xfrm>
            <a:off x="323528" y="-10045"/>
            <a:ext cx="8640960" cy="493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90000"/>
              </a:lnSpc>
            </a:pPr>
            <a:r>
              <a:rPr lang="ru-RU" sz="2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Задачи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39BF59AE-A38D-4150-98DA-C31E5FF4CD80}"/>
              </a:ext>
            </a:extLst>
          </p:cNvPr>
          <p:cNvSpPr txBox="1"/>
          <p:nvPr/>
        </p:nvSpPr>
        <p:spPr>
          <a:xfrm>
            <a:off x="323210" y="3723878"/>
            <a:ext cx="37444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Impact" pitchFamily="34" charset="0"/>
              </a:rPr>
              <a:t>2023 год</a:t>
            </a:r>
          </a:p>
        </p:txBody>
      </p:sp>
      <p:cxnSp>
        <p:nvCxnSpPr>
          <p:cNvPr id="7" name="Прямая соединительная линия 6">
            <a:extLst>
              <a:ext uri="{FF2B5EF4-FFF2-40B4-BE49-F238E27FC236}">
                <a16:creationId xmlns="" xmlns:a16="http://schemas.microsoft.com/office/drawing/2014/main" id="{D3079F67-B046-44E5-B176-C3A75FCB1864}"/>
              </a:ext>
            </a:extLst>
          </p:cNvPr>
          <p:cNvCxnSpPr/>
          <p:nvPr/>
        </p:nvCxnSpPr>
        <p:spPr>
          <a:xfrm>
            <a:off x="502719" y="4300181"/>
            <a:ext cx="0" cy="36000"/>
          </a:xfrm>
          <a:prstGeom prst="line">
            <a:avLst/>
          </a:prstGeom>
          <a:ln w="3175" cap="sq">
            <a:solidFill>
              <a:srgbClr val="4E3E30"/>
            </a:solidFill>
            <a:prstDash val="lg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29EA2CA8-64F6-4A34-9073-6AC4B0021DC9}"/>
              </a:ext>
            </a:extLst>
          </p:cNvPr>
          <p:cNvSpPr txBox="1"/>
          <p:nvPr/>
        </p:nvSpPr>
        <p:spPr>
          <a:xfrm>
            <a:off x="379847" y="4067310"/>
            <a:ext cx="8476754" cy="313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6213" indent="-176213">
              <a:lnSpc>
                <a:spcPct val="90000"/>
              </a:lnSpc>
              <a:spcAft>
                <a:spcPts val="600"/>
              </a:spcAft>
              <a:buSzPct val="45000"/>
              <a:buBlip>
                <a:blip r:embed="rId2"/>
              </a:buBlip>
            </a:pPr>
            <a:r>
              <a:rPr lang="ru-RU" sz="1600" dirty="0"/>
              <a:t>Международная аккредитация университета</a:t>
            </a:r>
          </a:p>
        </p:txBody>
      </p:sp>
    </p:spTree>
    <p:extLst>
      <p:ext uri="{BB962C8B-B14F-4D97-AF65-F5344CB8AC3E}">
        <p14:creationId xmlns:p14="http://schemas.microsoft.com/office/powerpoint/2010/main" val="250453277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Прямая соединительная линия 15"/>
          <p:cNvCxnSpPr/>
          <p:nvPr/>
        </p:nvCxnSpPr>
        <p:spPr>
          <a:xfrm>
            <a:off x="-36512" y="3168139"/>
            <a:ext cx="3055870" cy="0"/>
          </a:xfrm>
          <a:prstGeom prst="line">
            <a:avLst/>
          </a:prstGeom>
          <a:ln w="635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Прямоугольник 16"/>
          <p:cNvSpPr/>
          <p:nvPr/>
        </p:nvSpPr>
        <p:spPr>
          <a:xfrm>
            <a:off x="323528" y="923692"/>
            <a:ext cx="4572000" cy="30162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О реализации</a:t>
            </a:r>
            <a:endParaRPr lang="en-U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itchFamily="34" charset="0"/>
            </a:endParaRPr>
          </a:p>
          <a:p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Стратегии</a:t>
            </a:r>
            <a:endParaRPr lang="en-U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itchFamily="34" charset="0"/>
            </a:endParaRPr>
          </a:p>
          <a:p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опережающего</a:t>
            </a:r>
            <a:endParaRPr lang="en-U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itchFamily="34" charset="0"/>
            </a:endParaRPr>
          </a:p>
          <a:p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развития</a:t>
            </a:r>
          </a:p>
          <a:p>
            <a:pPr>
              <a:spcAft>
                <a:spcPts val="1200"/>
              </a:spcAft>
            </a:pP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университета</a:t>
            </a:r>
          </a:p>
          <a:p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Результаты и</a:t>
            </a:r>
          </a:p>
          <a:p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перспективы</a:t>
            </a:r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>
            <a:off x="0" y="4443958"/>
            <a:ext cx="4283968" cy="0"/>
          </a:xfrm>
          <a:prstGeom prst="line">
            <a:avLst/>
          </a:prstGeom>
          <a:ln w="635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192705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 txBox="1">
            <a:spLocks/>
          </p:cNvSpPr>
          <p:nvPr/>
        </p:nvSpPr>
        <p:spPr>
          <a:xfrm>
            <a:off x="251520" y="-10045"/>
            <a:ext cx="8712968" cy="493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90000"/>
              </a:lnSpc>
            </a:pPr>
            <a:r>
              <a:rPr lang="ru-RU" sz="2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Отличительные особенности</a:t>
            </a:r>
          </a:p>
        </p:txBody>
      </p:sp>
      <p:sp>
        <p:nvSpPr>
          <p:cNvPr id="12" name="TextBox 11"/>
          <p:cNvSpPr txBox="1"/>
          <p:nvPr/>
        </p:nvSpPr>
        <p:spPr>
          <a:xfrm rot="16200000">
            <a:off x="463900" y="983930"/>
            <a:ext cx="4193669" cy="3446466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800" dirty="0">
                <a:solidFill>
                  <a:srgbClr val="002060"/>
                </a:solidFill>
                <a:effectLst>
                  <a:outerShdw blurRad="38100" dist="127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Стратегия</a:t>
            </a:r>
          </a:p>
          <a:p>
            <a:pPr algn="ctr">
              <a:lnSpc>
                <a:spcPct val="80000"/>
              </a:lnSpc>
            </a:pPr>
            <a:r>
              <a:rPr lang="ru-RU" sz="2800" dirty="0">
                <a:solidFill>
                  <a:srgbClr val="002060"/>
                </a:solidFill>
                <a:effectLst>
                  <a:outerShdw blurRad="38100" dist="127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опережающего развития</a:t>
            </a:r>
          </a:p>
        </p:txBody>
      </p:sp>
      <p:sp>
        <p:nvSpPr>
          <p:cNvPr id="18" name="TextBox 17"/>
          <p:cNvSpPr txBox="1"/>
          <p:nvPr/>
        </p:nvSpPr>
        <p:spPr>
          <a:xfrm rot="16200000">
            <a:off x="4774463" y="974829"/>
            <a:ext cx="4193669" cy="3446466"/>
          </a:xfrm>
          <a:prstGeom prst="rect">
            <a:avLst/>
          </a:prstGeom>
          <a:noFill/>
        </p:spPr>
        <p:txBody>
          <a:bodyPr wrap="square" rtlCol="0">
            <a:prstTxWarp prst="textArchDown">
              <a:avLst/>
            </a:prstTxWarp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800" dirty="0">
                <a:solidFill>
                  <a:srgbClr val="600000"/>
                </a:solidFill>
                <a:effectLst>
                  <a:outerShdw blurRad="38100" dist="127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Перспективы университета</a:t>
            </a:r>
          </a:p>
          <a:p>
            <a:pPr algn="ctr">
              <a:lnSpc>
                <a:spcPct val="80000"/>
              </a:lnSpc>
            </a:pPr>
            <a:r>
              <a:rPr lang="ru-RU" sz="2800" dirty="0">
                <a:solidFill>
                  <a:srgbClr val="600000"/>
                </a:solidFill>
                <a:effectLst>
                  <a:outerShdw blurRad="38100" dist="127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до 2030 года</a:t>
            </a:r>
          </a:p>
        </p:txBody>
      </p:sp>
      <p:sp>
        <p:nvSpPr>
          <p:cNvPr id="19" name="Стрелка вправо 18"/>
          <p:cNvSpPr/>
          <p:nvPr/>
        </p:nvSpPr>
        <p:spPr>
          <a:xfrm>
            <a:off x="7812360" y="1699051"/>
            <a:ext cx="504056" cy="2016224"/>
          </a:xfrm>
          <a:prstGeom prst="rightArrow">
            <a:avLst>
              <a:gd name="adj1" fmla="val 72846"/>
              <a:gd name="adj2" fmla="val 71357"/>
            </a:avLst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lumMod val="6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право 19"/>
          <p:cNvSpPr/>
          <p:nvPr/>
        </p:nvSpPr>
        <p:spPr>
          <a:xfrm>
            <a:off x="1043608" y="1635740"/>
            <a:ext cx="504056" cy="2016224"/>
          </a:xfrm>
          <a:prstGeom prst="rightArrow">
            <a:avLst>
              <a:gd name="adj1" fmla="val 72846"/>
              <a:gd name="adj2" fmla="val 71357"/>
            </a:avLst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lumMod val="6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0210" y="1059582"/>
            <a:ext cx="6855079" cy="3391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93704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трелка вправо 14"/>
          <p:cNvSpPr/>
          <p:nvPr/>
        </p:nvSpPr>
        <p:spPr>
          <a:xfrm>
            <a:off x="3292813" y="843558"/>
            <a:ext cx="686165" cy="2016224"/>
          </a:xfrm>
          <a:prstGeom prst="rightArrow">
            <a:avLst>
              <a:gd name="adj1" fmla="val 72846"/>
              <a:gd name="adj2" fmla="val 81500"/>
            </a:avLst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lumMod val="6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51520" y="-10045"/>
            <a:ext cx="8712968" cy="493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90000"/>
              </a:lnSpc>
            </a:pPr>
            <a:r>
              <a:rPr lang="ru-RU" sz="2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Результаты достижения целевых показателей</a:t>
            </a:r>
          </a:p>
        </p:txBody>
      </p:sp>
      <p:grpSp>
        <p:nvGrpSpPr>
          <p:cNvPr id="4" name="Группа 3"/>
          <p:cNvGrpSpPr/>
          <p:nvPr/>
        </p:nvGrpSpPr>
        <p:grpSpPr>
          <a:xfrm>
            <a:off x="251520" y="843558"/>
            <a:ext cx="2842227" cy="2466330"/>
            <a:chOff x="251520" y="699542"/>
            <a:chExt cx="2842227" cy="2466330"/>
          </a:xfrm>
        </p:grpSpPr>
        <p:pic>
          <p:nvPicPr>
            <p:cNvPr id="7173" name="Picture 5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86" t="9352" r="2070" b="6992"/>
            <a:stretch/>
          </p:blipFill>
          <p:spPr bwMode="auto">
            <a:xfrm rot="487784">
              <a:off x="351703" y="744900"/>
              <a:ext cx="1736491" cy="1078206"/>
            </a:xfrm>
            <a:prstGeom prst="rect">
              <a:avLst/>
            </a:prstGeom>
            <a:ln w="6350">
              <a:solidFill>
                <a:schemeClr val="bg1"/>
              </a:solidFill>
              <a:miter lim="800000"/>
              <a:headEnd/>
              <a:tailEnd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7175" name="Picture 7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520" y="1510058"/>
              <a:ext cx="1635761" cy="1034743"/>
            </a:xfrm>
            <a:prstGeom prst="rect">
              <a:avLst/>
            </a:prstGeom>
            <a:ln w="6350">
              <a:solidFill>
                <a:schemeClr val="bg1"/>
              </a:solidFill>
              <a:miter lim="800000"/>
              <a:headEnd/>
              <a:tailEnd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7177" name="Picture 9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174044">
              <a:off x="382750" y="2086963"/>
              <a:ext cx="1658815" cy="1035419"/>
            </a:xfrm>
            <a:prstGeom prst="rect">
              <a:avLst/>
            </a:prstGeom>
            <a:ln w="6350">
              <a:solidFill>
                <a:schemeClr val="bg1"/>
              </a:solidFill>
              <a:miter lim="800000"/>
              <a:headEnd/>
              <a:tailEnd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7171" name="Picture 3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63618" y="699542"/>
              <a:ext cx="1730129" cy="2466330"/>
            </a:xfrm>
            <a:prstGeom prst="rect">
              <a:avLst/>
            </a:prstGeom>
            <a:ln w="6350">
              <a:solidFill>
                <a:schemeClr val="bg1"/>
              </a:solidFill>
              <a:miter lim="800000"/>
              <a:headEnd/>
              <a:tailEnd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</p:grpSp>
      <p:sp>
        <p:nvSpPr>
          <p:cNvPr id="6" name="TextBox 5"/>
          <p:cNvSpPr txBox="1"/>
          <p:nvPr/>
        </p:nvSpPr>
        <p:spPr>
          <a:xfrm>
            <a:off x="3707904" y="1059582"/>
            <a:ext cx="2808312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3600" dirty="0">
                <a:latin typeface="Impact" pitchFamily="34" charset="0"/>
              </a:rPr>
              <a:t>23</a:t>
            </a:r>
          </a:p>
          <a:p>
            <a:pPr algn="ctr">
              <a:lnSpc>
                <a:spcPct val="80000"/>
              </a:lnSpc>
            </a:pPr>
            <a:r>
              <a:rPr lang="ru-RU" sz="2400" dirty="0">
                <a:latin typeface="Impact" pitchFamily="34" charset="0"/>
              </a:rPr>
              <a:t>целевых</a:t>
            </a:r>
          </a:p>
          <a:p>
            <a:pPr algn="ctr">
              <a:lnSpc>
                <a:spcPct val="80000"/>
              </a:lnSpc>
            </a:pPr>
            <a:r>
              <a:rPr lang="ru-RU" sz="2400" dirty="0">
                <a:latin typeface="Impact" pitchFamily="34" charset="0"/>
              </a:rPr>
              <a:t>показателя</a:t>
            </a:r>
          </a:p>
          <a:p>
            <a:pPr algn="ctr">
              <a:lnSpc>
                <a:spcPct val="80000"/>
              </a:lnSpc>
            </a:pPr>
            <a:r>
              <a:rPr lang="ru-RU" sz="2400" dirty="0">
                <a:latin typeface="Impact" pitchFamily="34" charset="0"/>
              </a:rPr>
              <a:t>Стратегии</a:t>
            </a:r>
          </a:p>
        </p:txBody>
      </p:sp>
      <p:graphicFrame>
        <p:nvGraphicFramePr>
          <p:cNvPr id="17" name="Диаграмма 16"/>
          <p:cNvGraphicFramePr/>
          <p:nvPr>
            <p:extLst>
              <p:ext uri="{D42A27DB-BD31-4B8C-83A1-F6EECF244321}">
                <p14:modId xmlns:p14="http://schemas.microsoft.com/office/powerpoint/2010/main" val="3565770233"/>
              </p:ext>
            </p:extLst>
          </p:nvPr>
        </p:nvGraphicFramePr>
        <p:xfrm>
          <a:off x="785273" y="2355726"/>
          <a:ext cx="5832648" cy="38884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51519" y="3579862"/>
            <a:ext cx="3384377" cy="5652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5000"/>
              </a:lnSpc>
            </a:pPr>
            <a:r>
              <a:rPr lang="ru-RU" b="1" dirty="0"/>
              <a:t>Процент достижения целевых показателей:</a:t>
            </a:r>
          </a:p>
        </p:txBody>
      </p:sp>
      <p:sp>
        <p:nvSpPr>
          <p:cNvPr id="19" name="Стрелка вправо 18"/>
          <p:cNvSpPr/>
          <p:nvPr/>
        </p:nvSpPr>
        <p:spPr>
          <a:xfrm>
            <a:off x="6516216" y="1131591"/>
            <a:ext cx="470141" cy="2880320"/>
          </a:xfrm>
          <a:prstGeom prst="rightArrow">
            <a:avLst>
              <a:gd name="adj1" fmla="val 72846"/>
              <a:gd name="adj2" fmla="val 78743"/>
            </a:avLst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tx2">
                  <a:lumMod val="40000"/>
                  <a:lumOff val="6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1" name="Прямая соединительная линия 20"/>
          <p:cNvCxnSpPr/>
          <p:nvPr/>
        </p:nvCxnSpPr>
        <p:spPr>
          <a:xfrm>
            <a:off x="7067552" y="1375683"/>
            <a:ext cx="0" cy="2423964"/>
          </a:xfrm>
          <a:prstGeom prst="line">
            <a:avLst/>
          </a:prstGeom>
          <a:ln w="3175" cap="sq">
            <a:solidFill>
              <a:srgbClr val="4E3E30"/>
            </a:solidFill>
            <a:prstDash val="lg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6948264" y="1207359"/>
            <a:ext cx="2160240" cy="2732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6213" indent="-176213">
              <a:lnSpc>
                <a:spcPct val="85000"/>
              </a:lnSpc>
              <a:spcAft>
                <a:spcPts val="1200"/>
              </a:spcAft>
              <a:buSzPct val="45000"/>
              <a:buBlip>
                <a:blip r:embed="rId12"/>
              </a:buBlip>
            </a:pPr>
            <a:r>
              <a:rPr lang="ru-RU" sz="1600" dirty="0"/>
              <a:t>Индикаторы</a:t>
            </a:r>
            <a:br>
              <a:rPr lang="ru-RU" sz="1600" dirty="0"/>
            </a:br>
            <a:r>
              <a:rPr lang="ru-RU" sz="1600" dirty="0"/>
              <a:t>результативности</a:t>
            </a:r>
            <a:br>
              <a:rPr lang="ru-RU" sz="1600" dirty="0"/>
            </a:br>
            <a:r>
              <a:rPr lang="ru-RU" sz="1600" dirty="0"/>
              <a:t>деятельности</a:t>
            </a:r>
            <a:br>
              <a:rPr lang="ru-RU" sz="1600" dirty="0"/>
            </a:br>
            <a:r>
              <a:rPr lang="ru-RU" sz="1600" dirty="0"/>
              <a:t>по стратегическому</a:t>
            </a:r>
            <a:br>
              <a:rPr lang="ru-RU" sz="1600" dirty="0"/>
            </a:br>
            <a:r>
              <a:rPr lang="ru-RU" sz="1600" dirty="0"/>
              <a:t>направлению</a:t>
            </a:r>
          </a:p>
          <a:p>
            <a:pPr marL="176213" indent="-176213">
              <a:lnSpc>
                <a:spcPct val="85000"/>
              </a:lnSpc>
              <a:spcAft>
                <a:spcPts val="800"/>
              </a:spcAft>
              <a:buSzPct val="45000"/>
              <a:buBlip>
                <a:blip r:embed="rId12"/>
              </a:buBlip>
            </a:pPr>
            <a:r>
              <a:rPr lang="ru-RU" sz="1600" dirty="0"/>
              <a:t>Основа</a:t>
            </a:r>
            <a:br>
              <a:rPr lang="ru-RU" sz="1600" dirty="0"/>
            </a:br>
            <a:r>
              <a:rPr lang="ru-RU" sz="1600" dirty="0"/>
              <a:t>для принятия управленческих решений</a:t>
            </a:r>
            <a:br>
              <a:rPr lang="ru-RU" sz="1600" dirty="0"/>
            </a:br>
            <a:r>
              <a:rPr lang="ru-RU" sz="1600" dirty="0"/>
              <a:t>по мотивации и стимулированию персонала</a:t>
            </a:r>
          </a:p>
        </p:txBody>
      </p:sp>
    </p:spTree>
    <p:extLst>
      <p:ext uri="{BB962C8B-B14F-4D97-AF65-F5344CB8AC3E}">
        <p14:creationId xmlns:p14="http://schemas.microsoft.com/office/powerpoint/2010/main" val="3253000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179512" y="-10045"/>
            <a:ext cx="8784976" cy="493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90000"/>
              </a:lnSpc>
            </a:pPr>
            <a:r>
              <a:rPr lang="ru-RU" sz="2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Инновационно</a:t>
            </a:r>
            <a:r>
              <a:rPr lang="ru-RU" sz="2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 восприимчивый университет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157520"/>
              </p:ext>
            </p:extLst>
          </p:nvPr>
        </p:nvGraphicFramePr>
        <p:xfrm>
          <a:off x="4716016" y="982042"/>
          <a:ext cx="4176462" cy="3461916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6003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99141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91250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912504">
                  <a:extLst>
                    <a:ext uri="{9D8B030D-6E8A-4147-A177-3AD203B41FA5}">
                      <a16:colId xmlns="" xmlns:a16="http://schemas.microsoft.com/office/drawing/2014/main" val="867519079"/>
                    </a:ext>
                  </a:extLst>
                </a:gridCol>
              </a:tblGrid>
              <a:tr h="50991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000" dirty="0">
                          <a:effectLst/>
                          <a:latin typeface="Impact" pitchFamily="34" charset="0"/>
                        </a:rPr>
                        <a:t>№</a:t>
                      </a:r>
                      <a:endParaRPr lang="ru-RU" sz="1000" dirty="0">
                        <a:effectLst/>
                        <a:latin typeface="Impact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be-BY" sz="1000" dirty="0">
                          <a:effectLst/>
                          <a:latin typeface="Impact" pitchFamily="34" charset="0"/>
                        </a:rPr>
                        <a:t>Показатели достижения цели,</a:t>
                      </a:r>
                      <a:endParaRPr lang="ru-RU" sz="1000" dirty="0">
                        <a:effectLst/>
                        <a:latin typeface="Impact" pitchFamily="34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be-BY" sz="1000" dirty="0">
                          <a:effectLst/>
                          <a:latin typeface="Impact" pitchFamily="34" charset="0"/>
                        </a:rPr>
                        <a:t>ед. измерения</a:t>
                      </a:r>
                      <a:endParaRPr lang="ru-RU" sz="1000" dirty="0">
                        <a:effectLst/>
                        <a:latin typeface="Impact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u="none" strike="noStrike" kern="1200" cap="none" spc="0" normalizeH="0" baseline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Impact" pitchFamily="34" charset="0"/>
                        </a:rPr>
                        <a:t>Факт 2021</a:t>
                      </a:r>
                      <a:endParaRPr kumimoji="0" lang="ru-RU" sz="10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Impact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kern="1200" dirty="0">
                          <a:effectLst/>
                          <a:latin typeface="Impact" pitchFamily="34" charset="0"/>
                        </a:rPr>
                        <a:t>Стратегия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kern="1200" dirty="0">
                          <a:effectLst/>
                          <a:latin typeface="Impact" pitchFamily="34" charset="0"/>
                        </a:rPr>
                        <a:t>2025</a:t>
                      </a:r>
                      <a:endParaRPr lang="ru-RU" sz="1000" b="1" kern="1200" dirty="0">
                        <a:solidFill>
                          <a:schemeClr val="bg1"/>
                        </a:solidFill>
                        <a:effectLst/>
                        <a:latin typeface="Impact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36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000" dirty="0">
                          <a:effectLst/>
                        </a:rPr>
                        <a:t>1.1.</a:t>
                      </a:r>
                      <a:endParaRPr lang="ru-RU" sz="1000" dirty="0">
                        <a:effectLst/>
                        <a:latin typeface="+mn-lt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Вовлеченность в инновационную деятельность работников </a:t>
                      </a:r>
                      <a:br>
                        <a:rPr lang="ru-RU" sz="1000" dirty="0">
                          <a:effectLst/>
                        </a:rPr>
                      </a:br>
                      <a:r>
                        <a:rPr lang="ru-RU" sz="1000" dirty="0">
                          <a:effectLst/>
                        </a:rPr>
                        <a:t>из числа ППС, УВП, АУП) / студентов дневной формы обучения, %</a:t>
                      </a:r>
                      <a:endParaRPr lang="ru-RU" sz="1000" dirty="0">
                        <a:effectLst/>
                        <a:latin typeface="+mn-lt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УД – </a:t>
                      </a:r>
                      <a:r>
                        <a:rPr lang="ru-RU" sz="1000" b="1" dirty="0">
                          <a:effectLst/>
                        </a:rPr>
                        <a:t>4 / 2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ИНТ – </a:t>
                      </a:r>
                      <a:r>
                        <a:rPr lang="en-US" sz="1000" b="1" dirty="0">
                          <a:effectLst/>
                        </a:rPr>
                        <a:t>9</a:t>
                      </a:r>
                      <a:r>
                        <a:rPr lang="ru-RU" sz="1000" b="1" dirty="0">
                          <a:effectLst/>
                        </a:rPr>
                        <a:t> / 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НИИД – </a:t>
                      </a:r>
                      <a:r>
                        <a:rPr lang="ru-RU" sz="1000" b="1" dirty="0">
                          <a:effectLst/>
                        </a:rPr>
                        <a:t>7 / 2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ВД – </a:t>
                      </a:r>
                      <a:r>
                        <a:rPr lang="ru-RU" sz="1000" b="1" dirty="0">
                          <a:effectLst/>
                        </a:rPr>
                        <a:t>1,9 / 0</a:t>
                      </a:r>
                      <a:endParaRPr lang="ru-RU" sz="1000" b="1" dirty="0">
                        <a:effectLst/>
                        <a:latin typeface="+mn-lt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</a:rPr>
                        <a:t>55/5</a:t>
                      </a:r>
                      <a:endParaRPr lang="ru-RU" sz="1000" b="1" dirty="0">
                        <a:effectLst/>
                        <a:latin typeface="+mn-lt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28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000">
                          <a:effectLst/>
                        </a:rPr>
                        <a:t>1.2.</a:t>
                      </a:r>
                      <a:endParaRPr lang="ru-RU" sz="1000">
                        <a:effectLst/>
                        <a:latin typeface="+mn-lt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Внедрение инноваций (внутренняя сертификация), ед.</a:t>
                      </a:r>
                      <a:endParaRPr lang="ru-RU" sz="1000" dirty="0">
                        <a:effectLst/>
                        <a:latin typeface="+mn-lt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УД – </a:t>
                      </a:r>
                      <a:r>
                        <a:rPr lang="ru-RU" sz="1000" b="1" dirty="0">
                          <a:effectLst/>
                        </a:rPr>
                        <a:t>55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ИНТ – </a:t>
                      </a:r>
                      <a:r>
                        <a:rPr lang="ru-RU" sz="1000" b="1" dirty="0">
                          <a:effectLst/>
                        </a:rPr>
                        <a:t>9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НИИД – </a:t>
                      </a:r>
                      <a:r>
                        <a:rPr lang="ru-RU" sz="1000" b="1" dirty="0">
                          <a:effectLst/>
                        </a:rPr>
                        <a:t>10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ВД – </a:t>
                      </a:r>
                      <a:r>
                        <a:rPr lang="ru-RU" sz="1000" b="1" dirty="0">
                          <a:effectLst/>
                        </a:rPr>
                        <a:t>41</a:t>
                      </a:r>
                      <a:endParaRPr lang="ru-RU" sz="1000" b="1" dirty="0">
                        <a:effectLst/>
                        <a:latin typeface="+mn-lt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</a:rPr>
                        <a:t>1300</a:t>
                      </a:r>
                      <a:endParaRPr lang="ru-RU" sz="1000" b="1" dirty="0">
                        <a:effectLst/>
                        <a:latin typeface="+mn-lt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8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000">
                          <a:effectLst/>
                        </a:rPr>
                        <a:t>1.3.</a:t>
                      </a:r>
                      <a:endParaRPr lang="ru-RU" sz="1000">
                        <a:effectLst/>
                        <a:latin typeface="+mn-lt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Количество резидентов научно-технологического парка университета (спин-</a:t>
                      </a:r>
                      <a:r>
                        <a:rPr lang="ru-RU" sz="1000" dirty="0" err="1">
                          <a:effectLst/>
                        </a:rPr>
                        <a:t>офф</a:t>
                      </a:r>
                      <a:r>
                        <a:rPr lang="ru-RU" sz="1000" dirty="0">
                          <a:effectLst/>
                        </a:rPr>
                        <a:t>, спин-аут компаний), созданных обучающимися и работниками университета, ед. (С)</a:t>
                      </a:r>
                      <a:endParaRPr lang="ru-RU" sz="1000" dirty="0">
                        <a:effectLst/>
                        <a:latin typeface="+mn-lt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</a:rPr>
                        <a:t>9</a:t>
                      </a:r>
                      <a:endParaRPr lang="ru-RU" sz="1000" b="1" dirty="0">
                        <a:effectLst/>
                        <a:latin typeface="+mn-lt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</a:rPr>
                        <a:t>18</a:t>
                      </a:r>
                      <a:endParaRPr lang="ru-RU" sz="1000" b="1" dirty="0">
                        <a:effectLst/>
                        <a:latin typeface="+mn-lt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cxnSp>
        <p:nvCxnSpPr>
          <p:cNvPr id="4" name="Прямая соединительная линия 3"/>
          <p:cNvCxnSpPr/>
          <p:nvPr/>
        </p:nvCxnSpPr>
        <p:spPr>
          <a:xfrm>
            <a:off x="728406" y="1203598"/>
            <a:ext cx="0" cy="2810422"/>
          </a:xfrm>
          <a:prstGeom prst="line">
            <a:avLst/>
          </a:prstGeom>
          <a:ln w="3175" cap="sq">
            <a:solidFill>
              <a:srgbClr val="4E3E30"/>
            </a:solidFill>
            <a:prstDash val="lg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611560" y="1471601"/>
            <a:ext cx="4032448" cy="2684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6213" indent="-176213">
              <a:lnSpc>
                <a:spcPct val="85000"/>
              </a:lnSpc>
              <a:spcAft>
                <a:spcPts val="500"/>
              </a:spcAft>
              <a:buSzPct val="45000"/>
              <a:buBlip>
                <a:blip r:embed="rId2"/>
              </a:buBlip>
            </a:pPr>
            <a:r>
              <a:rPr lang="ru-RU" dirty="0"/>
              <a:t>Создать высокотехнологичный интеллектуальный университетский комплекс посредством формирования в университете инфраструктурной и</a:t>
            </a:r>
            <a:br>
              <a:rPr lang="ru-RU" dirty="0"/>
            </a:br>
            <a:r>
              <a:rPr lang="ru-RU" dirty="0"/>
              <a:t>организационно-кадровой поддержки инновационного социального развития,</a:t>
            </a:r>
            <a:br>
              <a:rPr lang="ru-RU" dirty="0"/>
            </a:br>
            <a:r>
              <a:rPr lang="ru-RU" dirty="0"/>
              <a:t>исследовательской и предпринимательской</a:t>
            </a:r>
            <a:br>
              <a:rPr lang="ru-RU" dirty="0"/>
            </a:br>
            <a:r>
              <a:rPr lang="ru-RU" dirty="0"/>
              <a:t>деятельности</a:t>
            </a:r>
          </a:p>
        </p:txBody>
      </p:sp>
      <p:sp>
        <p:nvSpPr>
          <p:cNvPr id="11" name="Дуга 10"/>
          <p:cNvSpPr/>
          <p:nvPr/>
        </p:nvSpPr>
        <p:spPr>
          <a:xfrm>
            <a:off x="99404" y="751900"/>
            <a:ext cx="720000" cy="648000"/>
          </a:xfrm>
          <a:prstGeom prst="arc">
            <a:avLst>
              <a:gd name="adj1" fmla="val 16200000"/>
              <a:gd name="adj2" fmla="val 5431617"/>
            </a:avLst>
          </a:prstGeom>
          <a:solidFill>
            <a:schemeClr val="bg1"/>
          </a:solidFill>
          <a:ln>
            <a:gradFill flip="none" rotWithShape="1">
              <a:gsLst>
                <a:gs pos="0">
                  <a:schemeClr val="bg1"/>
                </a:gs>
                <a:gs pos="50000">
                  <a:srgbClr val="002060"/>
                </a:gs>
                <a:gs pos="100000">
                  <a:schemeClr val="bg1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792000" y="947504"/>
            <a:ext cx="37444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Impact" pitchFamily="34" charset="0"/>
              </a:rPr>
              <a:t>Цель </a:t>
            </a:r>
            <a:r>
              <a:rPr lang="ru-RU" sz="2000" dirty="0" err="1">
                <a:latin typeface="Impact" pitchFamily="34" charset="0"/>
              </a:rPr>
              <a:t>ГрГУ</a:t>
            </a:r>
            <a:r>
              <a:rPr lang="ru-RU" sz="2000" dirty="0">
                <a:latin typeface="Impact" pitchFamily="34" charset="0"/>
              </a:rPr>
              <a:t> имени Янки Купалы 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233" y="779728"/>
            <a:ext cx="592343" cy="592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968798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179512" y="-10045"/>
            <a:ext cx="8784976" cy="493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90000"/>
              </a:lnSpc>
            </a:pPr>
            <a:r>
              <a:rPr lang="ru-RU" sz="2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Трансфер технологий и инноваций</a:t>
            </a:r>
          </a:p>
        </p:txBody>
      </p:sp>
      <p:grpSp>
        <p:nvGrpSpPr>
          <p:cNvPr id="33" name="Группа 32"/>
          <p:cNvGrpSpPr/>
          <p:nvPr/>
        </p:nvGrpSpPr>
        <p:grpSpPr>
          <a:xfrm rot="19880928">
            <a:off x="567332" y="764212"/>
            <a:ext cx="2688901" cy="1975640"/>
            <a:chOff x="323528" y="988014"/>
            <a:chExt cx="3016468" cy="2482623"/>
          </a:xfrm>
        </p:grpSpPr>
        <p:pic>
          <p:nvPicPr>
            <p:cNvPr id="9232" name="Picture 16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6216046">
              <a:off x="1935513" y="2066154"/>
              <a:ext cx="1152782" cy="1656184"/>
            </a:xfrm>
            <a:prstGeom prst="rect">
              <a:avLst/>
            </a:prstGeom>
            <a:ln w="6350">
              <a:solidFill>
                <a:schemeClr val="bg1"/>
              </a:solidFill>
              <a:miter lim="800000"/>
              <a:headEnd/>
              <a:tailEnd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9230" name="Picture 14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548911">
              <a:off x="1786697" y="1789880"/>
              <a:ext cx="1470402" cy="1044530"/>
            </a:xfrm>
            <a:prstGeom prst="rect">
              <a:avLst/>
            </a:prstGeom>
            <a:ln w="6350">
              <a:solidFill>
                <a:schemeClr val="bg1"/>
              </a:solidFill>
              <a:miter lim="800000"/>
              <a:headEnd/>
              <a:tailEnd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9228" name="Picture 12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990702">
              <a:off x="1476080" y="1569692"/>
              <a:ext cx="1522288" cy="1044530"/>
            </a:xfrm>
            <a:prstGeom prst="rect">
              <a:avLst/>
            </a:prstGeom>
            <a:ln w="6350">
              <a:solidFill>
                <a:schemeClr val="bg1"/>
              </a:solidFill>
              <a:miter lim="800000"/>
              <a:headEnd/>
              <a:tailEnd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9225" name="Picture 9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94302">
              <a:off x="1331081" y="1172674"/>
              <a:ext cx="1154219" cy="1656184"/>
            </a:xfrm>
            <a:prstGeom prst="rect">
              <a:avLst/>
            </a:prstGeom>
            <a:ln w="6350">
              <a:solidFill>
                <a:schemeClr val="bg1"/>
              </a:solidFill>
              <a:miter lim="800000"/>
              <a:headEnd/>
              <a:tailEnd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9223" name="Picture 7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258796">
              <a:off x="1160667" y="1095619"/>
              <a:ext cx="1151830" cy="1657072"/>
            </a:xfrm>
            <a:prstGeom prst="rect">
              <a:avLst/>
            </a:prstGeom>
            <a:ln w="6350">
              <a:solidFill>
                <a:schemeClr val="bg1"/>
              </a:solidFill>
              <a:miter lim="800000"/>
              <a:headEnd/>
              <a:tailEnd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9221" name="Picture 5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473242">
              <a:off x="774321" y="988014"/>
              <a:ext cx="1169428" cy="1656184"/>
            </a:xfrm>
            <a:prstGeom prst="rect">
              <a:avLst/>
            </a:prstGeom>
            <a:ln w="6350">
              <a:solidFill>
                <a:schemeClr val="bg1"/>
              </a:solidFill>
              <a:miter lim="800000"/>
              <a:headEnd/>
              <a:tailEnd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9219" name="Picture 3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3528" y="1071454"/>
              <a:ext cx="1157341" cy="1656184"/>
            </a:xfrm>
            <a:prstGeom prst="rect">
              <a:avLst/>
            </a:prstGeom>
            <a:ln w="6350">
              <a:solidFill>
                <a:schemeClr val="bg1"/>
              </a:solidFill>
              <a:miter lim="800000"/>
              <a:headEnd/>
              <a:tailEnd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</p:grpSp>
      <p:sp>
        <p:nvSpPr>
          <p:cNvPr id="34" name="TextBox 33"/>
          <p:cNvSpPr txBox="1"/>
          <p:nvPr/>
        </p:nvSpPr>
        <p:spPr>
          <a:xfrm>
            <a:off x="404641" y="2838242"/>
            <a:ext cx="2959435" cy="14650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1600" dirty="0">
                <a:latin typeface="Impact" pitchFamily="34" charset="0"/>
              </a:rPr>
              <a:t>Система</a:t>
            </a:r>
          </a:p>
          <a:p>
            <a:pPr algn="ctr">
              <a:lnSpc>
                <a:spcPct val="90000"/>
              </a:lnSpc>
              <a:spcAft>
                <a:spcPts val="1200"/>
              </a:spcAft>
            </a:pPr>
            <a:r>
              <a:rPr lang="ru-RU" sz="1600" dirty="0">
                <a:latin typeface="Impact" pitchFamily="34" charset="0"/>
              </a:rPr>
              <a:t>внутренней сертификации профессиональных компетенций</a:t>
            </a:r>
          </a:p>
          <a:p>
            <a:pPr algn="ctr">
              <a:lnSpc>
                <a:spcPct val="90000"/>
              </a:lnSpc>
            </a:pPr>
            <a:r>
              <a:rPr lang="ru-RU" sz="1200" dirty="0">
                <a:latin typeface="Impact" pitchFamily="34" charset="0"/>
              </a:rPr>
              <a:t>(приказ ректора</a:t>
            </a:r>
          </a:p>
          <a:p>
            <a:pPr algn="ctr">
              <a:lnSpc>
                <a:spcPct val="90000"/>
              </a:lnSpc>
            </a:pPr>
            <a:r>
              <a:rPr lang="ru-RU" sz="1200" dirty="0">
                <a:latin typeface="Impact" pitchFamily="34" charset="0"/>
              </a:rPr>
              <a:t>от 27.12.2021 № 1548)</a:t>
            </a:r>
          </a:p>
        </p:txBody>
      </p:sp>
      <p:sp>
        <p:nvSpPr>
          <p:cNvPr id="50" name="Стрелка вправо 49"/>
          <p:cNvSpPr/>
          <p:nvPr/>
        </p:nvSpPr>
        <p:spPr>
          <a:xfrm>
            <a:off x="3495840" y="1419621"/>
            <a:ext cx="572104" cy="2376265"/>
          </a:xfrm>
          <a:prstGeom prst="rightArrow">
            <a:avLst>
              <a:gd name="adj1" fmla="val 72846"/>
              <a:gd name="adj2" fmla="val 78743"/>
            </a:avLst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tx2">
                  <a:lumMod val="40000"/>
                  <a:lumOff val="6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2" name="Прямая соединительная линия 51"/>
          <p:cNvCxnSpPr>
            <a:stCxn id="59" idx="0"/>
            <a:endCxn id="57" idx="2"/>
          </p:cNvCxnSpPr>
          <p:nvPr/>
        </p:nvCxnSpPr>
        <p:spPr>
          <a:xfrm flipV="1">
            <a:off x="8100312" y="1258424"/>
            <a:ext cx="0" cy="796246"/>
          </a:xfrm>
          <a:prstGeom prst="line">
            <a:avLst/>
          </a:prstGeom>
          <a:noFill/>
          <a:ln w="9525" cap="flat" cmpd="sng" algn="ctr">
            <a:solidFill>
              <a:sysClr val="windowText" lastClr="000000">
                <a:lumMod val="65000"/>
                <a:lumOff val="35000"/>
              </a:sysClr>
            </a:solidFill>
            <a:prstDash val="solid"/>
            <a:headEnd type="stealth"/>
            <a:tailEnd type="none" w="med" len="med"/>
          </a:ln>
          <a:effectLst/>
        </p:spPr>
      </p:cxnSp>
      <p:cxnSp>
        <p:nvCxnSpPr>
          <p:cNvPr id="53" name="Прямая соединительная линия 52"/>
          <p:cNvCxnSpPr>
            <a:stCxn id="54" idx="3"/>
            <a:endCxn id="58" idx="1"/>
          </p:cNvCxnSpPr>
          <p:nvPr/>
        </p:nvCxnSpPr>
        <p:spPr>
          <a:xfrm>
            <a:off x="5436016" y="999132"/>
            <a:ext cx="273291" cy="0"/>
          </a:xfrm>
          <a:prstGeom prst="line">
            <a:avLst/>
          </a:prstGeom>
          <a:noFill/>
          <a:ln w="9525" cap="flat" cmpd="sng" algn="ctr">
            <a:solidFill>
              <a:sysClr val="windowText" lastClr="000000">
                <a:lumMod val="65000"/>
                <a:lumOff val="35000"/>
              </a:sysClr>
            </a:solidFill>
            <a:prstDash val="solid"/>
            <a:tailEnd type="stealth" w="med" len="med"/>
          </a:ln>
          <a:effectLst/>
        </p:spPr>
      </p:cxnSp>
      <p:sp>
        <p:nvSpPr>
          <p:cNvPr id="54" name="TextBox 53"/>
          <p:cNvSpPr txBox="1"/>
          <p:nvPr/>
        </p:nvSpPr>
        <p:spPr>
          <a:xfrm>
            <a:off x="3996016" y="739838"/>
            <a:ext cx="1440000" cy="518587"/>
          </a:xfrm>
          <a:prstGeom prst="roundRect">
            <a:avLst/>
          </a:prstGeom>
          <a:gradFill rotWithShape="1">
            <a:gsLst>
              <a:gs pos="0">
                <a:sysClr val="windowText" lastClr="000000">
                  <a:tint val="50000"/>
                  <a:satMod val="300000"/>
                </a:sysClr>
              </a:gs>
              <a:gs pos="35000">
                <a:sysClr val="windowText" lastClr="000000">
                  <a:tint val="37000"/>
                  <a:satMod val="300000"/>
                </a:sysClr>
              </a:gs>
              <a:gs pos="100000">
                <a:sysClr val="windowText" lastClr="000000">
                  <a:tint val="15000"/>
                  <a:satMod val="350000"/>
                </a:sysClr>
              </a:gs>
            </a:gsLst>
            <a:lin ang="16200000" scaled="1"/>
          </a:gradFill>
          <a:ln w="6350" cap="flat" cmpd="sng" algn="ctr">
            <a:solidFill>
              <a:sysClr val="window" lastClr="FFFFFF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Impact" pitchFamily="34" charset="0"/>
                <a:ea typeface="+mn-ea"/>
                <a:cs typeface="+mn-cs"/>
              </a:rPr>
              <a:t>Прогнозирование</a:t>
            </a:r>
          </a:p>
        </p:txBody>
      </p:sp>
      <p:cxnSp>
        <p:nvCxnSpPr>
          <p:cNvPr id="55" name="Прямая соединительная линия 54"/>
          <p:cNvCxnSpPr>
            <a:stCxn id="58" idx="3"/>
            <a:endCxn id="57" idx="1"/>
          </p:cNvCxnSpPr>
          <p:nvPr/>
        </p:nvCxnSpPr>
        <p:spPr>
          <a:xfrm flipV="1">
            <a:off x="7149307" y="999131"/>
            <a:ext cx="231005" cy="1"/>
          </a:xfrm>
          <a:prstGeom prst="line">
            <a:avLst/>
          </a:prstGeom>
          <a:noFill/>
          <a:ln w="9525" cap="flat" cmpd="sng" algn="ctr">
            <a:solidFill>
              <a:sysClr val="windowText" lastClr="000000">
                <a:lumMod val="65000"/>
                <a:lumOff val="35000"/>
              </a:sysClr>
            </a:solidFill>
            <a:prstDash val="solid"/>
            <a:tailEnd type="stealth" w="med" len="med"/>
          </a:ln>
          <a:effectLst/>
        </p:spPr>
      </p:cxnSp>
      <p:cxnSp>
        <p:nvCxnSpPr>
          <p:cNvPr id="56" name="Прямая соединительная линия 55"/>
          <p:cNvCxnSpPr>
            <a:stCxn id="62" idx="0"/>
            <a:endCxn id="54" idx="2"/>
          </p:cNvCxnSpPr>
          <p:nvPr/>
        </p:nvCxnSpPr>
        <p:spPr>
          <a:xfrm flipV="1">
            <a:off x="4716016" y="1258425"/>
            <a:ext cx="0" cy="2090883"/>
          </a:xfrm>
          <a:prstGeom prst="line">
            <a:avLst/>
          </a:prstGeom>
          <a:noFill/>
          <a:ln w="9525" cap="flat" cmpd="sng" algn="ctr">
            <a:solidFill>
              <a:sysClr val="windowText" lastClr="000000">
                <a:lumMod val="65000"/>
                <a:lumOff val="35000"/>
              </a:sysClr>
            </a:solidFill>
            <a:prstDash val="solid"/>
            <a:tailEnd type="stealth" w="med" len="med"/>
          </a:ln>
          <a:effectLst/>
        </p:spPr>
      </p:cxnSp>
      <p:sp>
        <p:nvSpPr>
          <p:cNvPr id="57" name="TextBox 56"/>
          <p:cNvSpPr txBox="1"/>
          <p:nvPr/>
        </p:nvSpPr>
        <p:spPr>
          <a:xfrm>
            <a:off x="7380312" y="739838"/>
            <a:ext cx="1440000" cy="518586"/>
          </a:xfrm>
          <a:prstGeom prst="roundRect">
            <a:avLst/>
          </a:prstGeom>
          <a:gradFill rotWithShape="1">
            <a:gsLst>
              <a:gs pos="0">
                <a:sysClr val="windowText" lastClr="000000">
                  <a:tint val="50000"/>
                  <a:satMod val="300000"/>
                </a:sysClr>
              </a:gs>
              <a:gs pos="35000">
                <a:sysClr val="windowText" lastClr="000000">
                  <a:tint val="37000"/>
                  <a:satMod val="300000"/>
                </a:sysClr>
              </a:gs>
              <a:gs pos="100000">
                <a:sysClr val="windowText" lastClr="000000">
                  <a:tint val="15000"/>
                  <a:satMod val="350000"/>
                </a:sysClr>
              </a:gs>
            </a:gsLst>
            <a:lin ang="16200000" scaled="1"/>
          </a:gradFill>
          <a:ln w="6350" cap="flat" cmpd="sng" algn="ctr">
            <a:solidFill>
              <a:sysClr val="window" lastClr="FFFFFF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Impact" pitchFamily="34" charset="0"/>
                <a:ea typeface="+mn-ea"/>
                <a:cs typeface="+mn-cs"/>
              </a:rPr>
              <a:t>Организация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5709307" y="739838"/>
            <a:ext cx="1440000" cy="518587"/>
          </a:xfrm>
          <a:prstGeom prst="roundRect">
            <a:avLst/>
          </a:prstGeom>
          <a:gradFill rotWithShape="1">
            <a:gsLst>
              <a:gs pos="0">
                <a:sysClr val="windowText" lastClr="000000">
                  <a:tint val="50000"/>
                  <a:satMod val="300000"/>
                </a:sysClr>
              </a:gs>
              <a:gs pos="35000">
                <a:sysClr val="windowText" lastClr="000000">
                  <a:tint val="37000"/>
                  <a:satMod val="300000"/>
                </a:sysClr>
              </a:gs>
              <a:gs pos="100000">
                <a:sysClr val="windowText" lastClr="000000">
                  <a:tint val="15000"/>
                  <a:satMod val="350000"/>
                </a:sysClr>
              </a:gs>
            </a:gsLst>
            <a:lin ang="16200000" scaled="1"/>
          </a:gradFill>
          <a:ln w="6350" cap="flat" cmpd="sng" algn="ctr">
            <a:solidFill>
              <a:sysClr val="window" lastClr="FFFFFF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Impact" pitchFamily="34" charset="0"/>
                <a:ea typeface="+mn-ea"/>
                <a:cs typeface="+mn-cs"/>
              </a:rPr>
              <a:t>Планирование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7380312" y="2054670"/>
            <a:ext cx="1440000" cy="518586"/>
          </a:xfrm>
          <a:prstGeom prst="roundRect">
            <a:avLst/>
          </a:prstGeom>
          <a:gradFill rotWithShape="1">
            <a:gsLst>
              <a:gs pos="0">
                <a:sysClr val="windowText" lastClr="000000">
                  <a:tint val="50000"/>
                  <a:satMod val="300000"/>
                </a:sysClr>
              </a:gs>
              <a:gs pos="35000">
                <a:sysClr val="windowText" lastClr="000000">
                  <a:tint val="37000"/>
                  <a:satMod val="300000"/>
                </a:sysClr>
              </a:gs>
              <a:gs pos="100000">
                <a:sysClr val="windowText" lastClr="000000">
                  <a:tint val="15000"/>
                  <a:satMod val="350000"/>
                </a:sysClr>
              </a:gs>
            </a:gsLst>
            <a:lin ang="16200000" scaled="1"/>
          </a:gradFill>
          <a:ln w="6350" cap="flat" cmpd="sng" algn="ctr">
            <a:solidFill>
              <a:sysClr val="window" lastClr="FFFFFF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Impact" pitchFamily="34" charset="0"/>
                <a:ea typeface="+mn-ea"/>
                <a:cs typeface="+mn-cs"/>
              </a:rPr>
              <a:t>Стимулирование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7380312" y="3349308"/>
            <a:ext cx="1440000" cy="518586"/>
          </a:xfrm>
          <a:prstGeom prst="roundRect">
            <a:avLst/>
          </a:prstGeom>
          <a:gradFill rotWithShape="1">
            <a:gsLst>
              <a:gs pos="0">
                <a:sysClr val="windowText" lastClr="000000">
                  <a:tint val="50000"/>
                  <a:satMod val="300000"/>
                </a:sysClr>
              </a:gs>
              <a:gs pos="35000">
                <a:sysClr val="windowText" lastClr="000000">
                  <a:tint val="37000"/>
                  <a:satMod val="300000"/>
                </a:sysClr>
              </a:gs>
              <a:gs pos="100000">
                <a:sysClr val="windowText" lastClr="000000">
                  <a:tint val="15000"/>
                  <a:satMod val="350000"/>
                </a:sysClr>
              </a:gs>
            </a:gsLst>
            <a:lin ang="16200000" scaled="1"/>
          </a:gradFill>
          <a:ln w="6350" cap="flat" cmpd="sng" algn="ctr">
            <a:solidFill>
              <a:sysClr val="window" lastClr="FFFFFF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Impact" pitchFamily="34" charset="0"/>
                <a:ea typeface="+mn-ea"/>
                <a:cs typeface="+mn-cs"/>
              </a:rPr>
              <a:t>Координация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5709307" y="3349308"/>
            <a:ext cx="1440000" cy="518586"/>
          </a:xfrm>
          <a:prstGeom prst="roundRect">
            <a:avLst/>
          </a:prstGeom>
          <a:gradFill rotWithShape="1">
            <a:gsLst>
              <a:gs pos="0">
                <a:sysClr val="windowText" lastClr="000000">
                  <a:tint val="50000"/>
                  <a:satMod val="300000"/>
                </a:sysClr>
              </a:gs>
              <a:gs pos="35000">
                <a:sysClr val="windowText" lastClr="000000">
                  <a:tint val="37000"/>
                  <a:satMod val="300000"/>
                </a:sysClr>
              </a:gs>
              <a:gs pos="100000">
                <a:sysClr val="windowText" lastClr="000000">
                  <a:tint val="15000"/>
                  <a:satMod val="350000"/>
                </a:sysClr>
              </a:gs>
            </a:gsLst>
            <a:lin ang="16200000" scaled="1"/>
          </a:gradFill>
          <a:ln w="6350" cap="flat" cmpd="sng" algn="ctr">
            <a:solidFill>
              <a:sysClr val="window" lastClr="FFFFFF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Impact" pitchFamily="34" charset="0"/>
                <a:ea typeface="+mn-ea"/>
                <a:cs typeface="+mn-cs"/>
              </a:rPr>
              <a:t>Учет и 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Impact" pitchFamily="34" charset="0"/>
                <a:ea typeface="+mn-ea"/>
                <a:cs typeface="+mn-cs"/>
              </a:rPr>
              <a:t>контроль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3996016" y="3349308"/>
            <a:ext cx="1440000" cy="518586"/>
          </a:xfrm>
          <a:prstGeom prst="roundRect">
            <a:avLst/>
          </a:prstGeom>
          <a:gradFill rotWithShape="1">
            <a:gsLst>
              <a:gs pos="0">
                <a:sysClr val="windowText" lastClr="000000">
                  <a:tint val="50000"/>
                  <a:satMod val="300000"/>
                </a:sysClr>
              </a:gs>
              <a:gs pos="35000">
                <a:sysClr val="windowText" lastClr="000000">
                  <a:tint val="37000"/>
                  <a:satMod val="300000"/>
                </a:sysClr>
              </a:gs>
              <a:gs pos="100000">
                <a:sysClr val="windowText" lastClr="000000">
                  <a:tint val="15000"/>
                  <a:satMod val="350000"/>
                </a:sysClr>
              </a:gs>
            </a:gsLst>
            <a:lin ang="16200000" scaled="1"/>
          </a:gradFill>
          <a:ln w="6350" cap="flat" cmpd="sng" algn="ctr">
            <a:solidFill>
              <a:sysClr val="window" lastClr="FFFFFF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Impact" pitchFamily="34" charset="0"/>
                <a:ea typeface="+mn-ea"/>
                <a:cs typeface="+mn-cs"/>
              </a:rPr>
              <a:t>Анализ</a:t>
            </a:r>
          </a:p>
        </p:txBody>
      </p:sp>
      <p:cxnSp>
        <p:nvCxnSpPr>
          <p:cNvPr id="63" name="Прямая соединительная линия 62"/>
          <p:cNvCxnSpPr>
            <a:stCxn id="60" idx="0"/>
            <a:endCxn id="59" idx="2"/>
          </p:cNvCxnSpPr>
          <p:nvPr/>
        </p:nvCxnSpPr>
        <p:spPr>
          <a:xfrm flipV="1">
            <a:off x="8100312" y="2573256"/>
            <a:ext cx="0" cy="776052"/>
          </a:xfrm>
          <a:prstGeom prst="line">
            <a:avLst/>
          </a:prstGeom>
          <a:noFill/>
          <a:ln w="9525" cap="flat" cmpd="sng" algn="ctr">
            <a:solidFill>
              <a:sysClr val="windowText" lastClr="000000">
                <a:lumMod val="65000"/>
                <a:lumOff val="35000"/>
              </a:sysClr>
            </a:solidFill>
            <a:prstDash val="solid"/>
            <a:headEnd type="stealth"/>
            <a:tailEnd type="none" w="med" len="med"/>
          </a:ln>
          <a:effectLst/>
        </p:spPr>
      </p:cxnSp>
      <p:cxnSp>
        <p:nvCxnSpPr>
          <p:cNvPr id="64" name="Прямая соединительная линия 63"/>
          <p:cNvCxnSpPr>
            <a:stCxn id="61" idx="3"/>
            <a:endCxn id="60" idx="1"/>
          </p:cNvCxnSpPr>
          <p:nvPr/>
        </p:nvCxnSpPr>
        <p:spPr>
          <a:xfrm>
            <a:off x="7149307" y="3608601"/>
            <a:ext cx="231005" cy="0"/>
          </a:xfrm>
          <a:prstGeom prst="line">
            <a:avLst/>
          </a:prstGeom>
          <a:noFill/>
          <a:ln w="9525" cap="flat" cmpd="sng" algn="ctr">
            <a:solidFill>
              <a:sysClr val="windowText" lastClr="000000">
                <a:lumMod val="65000"/>
                <a:lumOff val="35000"/>
              </a:sysClr>
            </a:solidFill>
            <a:prstDash val="solid"/>
            <a:headEnd type="stealth"/>
            <a:tailEnd type="none" w="med" len="med"/>
          </a:ln>
          <a:effectLst/>
        </p:spPr>
      </p:cxnSp>
      <p:cxnSp>
        <p:nvCxnSpPr>
          <p:cNvPr id="65" name="Прямая соединительная линия 64"/>
          <p:cNvCxnSpPr>
            <a:stCxn id="62" idx="3"/>
            <a:endCxn id="61" idx="1"/>
          </p:cNvCxnSpPr>
          <p:nvPr/>
        </p:nvCxnSpPr>
        <p:spPr>
          <a:xfrm>
            <a:off x="5436016" y="3608601"/>
            <a:ext cx="273291" cy="0"/>
          </a:xfrm>
          <a:prstGeom prst="line">
            <a:avLst/>
          </a:prstGeom>
          <a:noFill/>
          <a:ln w="9525" cap="flat" cmpd="sng" algn="ctr">
            <a:solidFill>
              <a:sysClr val="windowText" lastClr="000000">
                <a:lumMod val="65000"/>
                <a:lumOff val="35000"/>
              </a:sysClr>
            </a:solidFill>
            <a:prstDash val="solid"/>
            <a:headEnd type="stealth"/>
            <a:tailEnd type="none" w="med" len="med"/>
          </a:ln>
          <a:effectLst/>
        </p:spPr>
      </p:cxnSp>
      <p:grpSp>
        <p:nvGrpSpPr>
          <p:cNvPr id="77" name="Группа 76"/>
          <p:cNvGrpSpPr/>
          <p:nvPr/>
        </p:nvGrpSpPr>
        <p:grpSpPr>
          <a:xfrm>
            <a:off x="4298949" y="1621116"/>
            <a:ext cx="2289275" cy="1335578"/>
            <a:chOff x="4860032" y="2075128"/>
            <a:chExt cx="2289275" cy="1335578"/>
          </a:xfrm>
        </p:grpSpPr>
        <p:sp>
          <p:nvSpPr>
            <p:cNvPr id="109" name="Овал 108"/>
            <p:cNvSpPr>
              <a:spLocks noChangeAspect="1"/>
            </p:cNvSpPr>
            <p:nvPr/>
          </p:nvSpPr>
          <p:spPr>
            <a:xfrm>
              <a:off x="4860032" y="2075128"/>
              <a:ext cx="2289275" cy="1335578"/>
            </a:xfrm>
            <a:prstGeom prst="ellipse">
              <a:avLst/>
            </a:prstGeom>
            <a:gradFill flip="none" rotWithShape="1">
              <a:gsLst>
                <a:gs pos="0">
                  <a:srgbClr val="264365">
                    <a:alpha val="81961"/>
                    <a:lumMod val="100000"/>
                  </a:srgbClr>
                </a:gs>
                <a:gs pos="63000">
                  <a:srgbClr val="9CAAB9"/>
                </a:gs>
                <a:gs pos="100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  <a:sp3d prstMaterial="softEdge">
              <a:bevelT w="1270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5" name="Прямоугольник 34"/>
            <p:cNvSpPr/>
            <p:nvPr/>
          </p:nvSpPr>
          <p:spPr>
            <a:xfrm>
              <a:off x="5032561" y="2283718"/>
              <a:ext cx="1944216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Impact" pitchFamily="34" charset="0"/>
                </a:rPr>
                <a:t>Система управления инновациями</a:t>
              </a:r>
            </a:p>
          </p:txBody>
        </p:sp>
      </p:grpSp>
      <p:cxnSp>
        <p:nvCxnSpPr>
          <p:cNvPr id="111" name="Прямая соединительная линия 110"/>
          <p:cNvCxnSpPr/>
          <p:nvPr/>
        </p:nvCxnSpPr>
        <p:spPr>
          <a:xfrm>
            <a:off x="456517" y="3808048"/>
            <a:ext cx="2952328" cy="0"/>
          </a:xfrm>
          <a:prstGeom prst="line">
            <a:avLst/>
          </a:prstGeom>
          <a:ln w="6350">
            <a:gradFill flip="none" rotWithShape="1">
              <a:gsLst>
                <a:gs pos="52100">
                  <a:srgbClr val="D1D1D1"/>
                </a:gs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Прямоугольник 79"/>
          <p:cNvSpPr/>
          <p:nvPr/>
        </p:nvSpPr>
        <p:spPr>
          <a:xfrm>
            <a:off x="3995936" y="4116437"/>
            <a:ext cx="5076216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rgbClr val="600000"/>
                </a:solidFill>
                <a:latin typeface="Impact" pitchFamily="34" charset="0"/>
              </a:rPr>
              <a:t>Задача на 2022 год</a:t>
            </a:r>
          </a:p>
          <a:p>
            <a:r>
              <a:rPr lang="ru-RU" b="1" dirty="0"/>
              <a:t>Разработать систему управления инновациями</a:t>
            </a:r>
          </a:p>
        </p:txBody>
      </p:sp>
      <p:cxnSp>
        <p:nvCxnSpPr>
          <p:cNvPr id="116" name="Прямая соединительная линия 115"/>
          <p:cNvCxnSpPr/>
          <p:nvPr/>
        </p:nvCxnSpPr>
        <p:spPr>
          <a:xfrm>
            <a:off x="3995936" y="4435734"/>
            <a:ext cx="4283968" cy="0"/>
          </a:xfrm>
          <a:prstGeom prst="line">
            <a:avLst/>
          </a:prstGeom>
          <a:ln w="635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5" name="Picture 3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419872" y="4072102"/>
            <a:ext cx="659099" cy="7042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613466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Заголовок 1"/>
          <p:cNvSpPr txBox="1">
            <a:spLocks/>
          </p:cNvSpPr>
          <p:nvPr/>
        </p:nvSpPr>
        <p:spPr>
          <a:xfrm>
            <a:off x="827584" y="-10045"/>
            <a:ext cx="8136903" cy="493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90000"/>
              </a:lnSpc>
            </a:pPr>
            <a:r>
              <a:rPr lang="ru-RU" sz="2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Научно-технологический парк</a:t>
            </a:r>
          </a:p>
        </p:txBody>
      </p:sp>
      <p:sp>
        <p:nvSpPr>
          <p:cNvPr id="50" name="Прямоугольник 7"/>
          <p:cNvSpPr>
            <a:spLocks noChangeArrowheads="1"/>
          </p:cNvSpPr>
          <p:nvPr/>
        </p:nvSpPr>
        <p:spPr bwMode="auto">
          <a:xfrm>
            <a:off x="3083619" y="587694"/>
            <a:ext cx="6060381" cy="369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5" rIns="91431" bIns="45715">
            <a:spAutoFit/>
          </a:bodyPr>
          <a:lstStyle/>
          <a:p>
            <a:pPr>
              <a:lnSpc>
                <a:spcPct val="90000"/>
              </a:lnSpc>
            </a:pPr>
            <a:r>
              <a:rPr lang="ru-RU" altLang="ru-RU" sz="2000" dirty="0">
                <a:latin typeface="Impact" pitchFamily="34" charset="0"/>
              </a:rPr>
              <a:t>Развитие инфраструктуры технопарка </a:t>
            </a:r>
            <a:endParaRPr lang="en-US" altLang="ru-RU" sz="2000" dirty="0">
              <a:latin typeface="Impact" pitchFamily="34" charset="0"/>
            </a:endParaRPr>
          </a:p>
        </p:txBody>
      </p:sp>
      <p:sp>
        <p:nvSpPr>
          <p:cNvPr id="51" name="Прямоугольник 8"/>
          <p:cNvSpPr>
            <a:spLocks noChangeArrowheads="1"/>
          </p:cNvSpPr>
          <p:nvPr/>
        </p:nvSpPr>
        <p:spPr bwMode="auto">
          <a:xfrm>
            <a:off x="3083618" y="2315886"/>
            <a:ext cx="6034535" cy="369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5" rIns="91431" bIns="45715">
            <a:spAutoFit/>
          </a:bodyPr>
          <a:lstStyle/>
          <a:p>
            <a:pPr>
              <a:lnSpc>
                <a:spcPct val="90000"/>
              </a:lnSpc>
              <a:spcAft>
                <a:spcPts val="1200"/>
              </a:spcAft>
            </a:pPr>
            <a:r>
              <a:rPr lang="ru-RU" altLang="ru-RU" sz="2000" dirty="0">
                <a:latin typeface="Impact" pitchFamily="34" charset="0"/>
              </a:rPr>
              <a:t>Привлечение новых резидентов</a:t>
            </a:r>
          </a:p>
        </p:txBody>
      </p:sp>
      <p:sp>
        <p:nvSpPr>
          <p:cNvPr id="54" name="Прямоугольник 1"/>
          <p:cNvSpPr>
            <a:spLocks noChangeArrowheads="1"/>
          </p:cNvSpPr>
          <p:nvPr/>
        </p:nvSpPr>
        <p:spPr bwMode="auto">
          <a:xfrm>
            <a:off x="3131244" y="985831"/>
            <a:ext cx="4556125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altLang="ru-RU" sz="1700" b="1" kern="0" dirty="0"/>
              <a:t>Завершение 2-й очереди строительства</a:t>
            </a:r>
            <a:endParaRPr lang="ru-RU" altLang="ru-RU" sz="300" dirty="0">
              <a:solidFill>
                <a:schemeClr val="tx1"/>
              </a:solidFill>
            </a:endParaRPr>
          </a:p>
          <a:p>
            <a:pPr>
              <a:defRPr/>
            </a:pPr>
            <a:endParaRPr lang="ru-RU" sz="700" dirty="0">
              <a:solidFill>
                <a:schemeClr val="tx1"/>
              </a:solidFill>
            </a:endParaRPr>
          </a:p>
        </p:txBody>
      </p:sp>
      <p:sp>
        <p:nvSpPr>
          <p:cNvPr id="55" name="Text Box 7"/>
          <p:cNvSpPr txBox="1">
            <a:spLocks noChangeArrowheads="1"/>
          </p:cNvSpPr>
          <p:nvPr/>
        </p:nvSpPr>
        <p:spPr bwMode="gray">
          <a:xfrm>
            <a:off x="3131840" y="2731672"/>
            <a:ext cx="5578475" cy="646331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altLang="ru-RU" sz="1200" dirty="0">
                <a:solidFill>
                  <a:schemeClr val="tx1"/>
                </a:solidFill>
              </a:rPr>
              <a:t>В 2021 году привлечены </a:t>
            </a:r>
            <a:r>
              <a:rPr lang="ru-RU" altLang="ru-RU" sz="1200" b="1" dirty="0">
                <a:solidFill>
                  <a:srgbClr val="002060"/>
                </a:solidFill>
              </a:rPr>
              <a:t>11 новых резидентов технопарка,</a:t>
            </a:r>
            <a:br>
              <a:rPr lang="ru-RU" altLang="ru-RU" sz="1200" b="1" dirty="0">
                <a:solidFill>
                  <a:srgbClr val="002060"/>
                </a:solidFill>
              </a:rPr>
            </a:br>
            <a:r>
              <a:rPr lang="ru-RU" altLang="ru-RU" sz="1200" dirty="0">
                <a:solidFill>
                  <a:schemeClr val="tx1"/>
                </a:solidFill>
              </a:rPr>
              <a:t>из которых </a:t>
            </a:r>
            <a:r>
              <a:rPr lang="en-US" altLang="ru-RU" sz="1200" b="1" dirty="0">
                <a:solidFill>
                  <a:schemeClr val="tx1"/>
                </a:solidFill>
              </a:rPr>
              <a:t>4</a:t>
            </a:r>
            <a:r>
              <a:rPr lang="ru-RU" altLang="ru-RU" sz="1200" b="1" dirty="0">
                <a:solidFill>
                  <a:schemeClr val="tx1"/>
                </a:solidFill>
              </a:rPr>
              <a:t> инновационных предприятия </a:t>
            </a:r>
            <a:r>
              <a:rPr lang="ru-RU" altLang="ru-RU" sz="1200" dirty="0">
                <a:solidFill>
                  <a:schemeClr val="tx1"/>
                </a:solidFill>
              </a:rPr>
              <a:t>учреждены студентами и преподавателями</a:t>
            </a:r>
            <a:r>
              <a:rPr lang="ru-RU" altLang="ru-RU" sz="1200" b="1" dirty="0">
                <a:solidFill>
                  <a:schemeClr val="tx1"/>
                </a:solidFill>
              </a:rPr>
              <a:t> университета:</a:t>
            </a:r>
          </a:p>
        </p:txBody>
      </p:sp>
      <p:pic>
        <p:nvPicPr>
          <p:cNvPr id="56" name="Picture 18" descr="IMG_7887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717"/>
          <a:stretch/>
        </p:blipFill>
        <p:spPr bwMode="auto">
          <a:xfrm>
            <a:off x="1583349" y="2904532"/>
            <a:ext cx="1195283" cy="824661"/>
          </a:xfrm>
          <a:prstGeom prst="rect">
            <a:avLst/>
          </a:prstGeom>
          <a:ln w="6350">
            <a:solidFill>
              <a:schemeClr val="bg1"/>
            </a:solidFill>
            <a:miter lim="800000"/>
            <a:headEnd/>
            <a:tailEnd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" name="Picture 20" descr="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5278" y="3809307"/>
            <a:ext cx="1195283" cy="850675"/>
          </a:xfrm>
          <a:prstGeom prst="rect">
            <a:avLst/>
          </a:prstGeom>
          <a:ln w="6350">
            <a:solidFill>
              <a:schemeClr val="bg1"/>
            </a:solidFill>
            <a:miter lim="800000"/>
            <a:headEnd/>
            <a:tailEnd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22" descr="11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904532"/>
            <a:ext cx="1195283" cy="824661"/>
          </a:xfrm>
          <a:prstGeom prst="rect">
            <a:avLst/>
          </a:prstGeom>
          <a:ln w="6350">
            <a:solidFill>
              <a:schemeClr val="bg1"/>
            </a:solidFill>
            <a:miter lim="800000"/>
            <a:headEnd/>
            <a:tailEnd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9" name="Прямоугольник 58"/>
          <p:cNvSpPr/>
          <p:nvPr/>
        </p:nvSpPr>
        <p:spPr>
          <a:xfrm>
            <a:off x="6617772" y="1235766"/>
            <a:ext cx="2346716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100" b="1" dirty="0">
                <a:solidFill>
                  <a:schemeClr val="tx1"/>
                </a:solidFill>
              </a:rPr>
              <a:t>Новый производственно-административный корпус</a:t>
            </a:r>
            <a:br>
              <a:rPr lang="ru-RU" sz="1100" b="1" dirty="0">
                <a:solidFill>
                  <a:schemeClr val="tx1"/>
                </a:solidFill>
              </a:rPr>
            </a:br>
            <a:r>
              <a:rPr lang="ru-RU" sz="1100" b="1" dirty="0">
                <a:solidFill>
                  <a:schemeClr val="tx1"/>
                </a:solidFill>
              </a:rPr>
              <a:t>Научно-технологического парка</a:t>
            </a:r>
            <a:br>
              <a:rPr lang="ru-RU" sz="1100" b="1" dirty="0">
                <a:solidFill>
                  <a:schemeClr val="tx1"/>
                </a:solidFill>
              </a:rPr>
            </a:br>
            <a:r>
              <a:rPr lang="ru-RU" sz="1100" b="1" dirty="0" err="1">
                <a:solidFill>
                  <a:schemeClr val="tx1"/>
                </a:solidFill>
              </a:rPr>
              <a:t>ГрГУ</a:t>
            </a:r>
            <a:r>
              <a:rPr lang="ru-RU" sz="1100" b="1" dirty="0">
                <a:solidFill>
                  <a:schemeClr val="tx1"/>
                </a:solidFill>
              </a:rPr>
              <a:t> имени Янки Купалы введен</a:t>
            </a:r>
            <a:br>
              <a:rPr lang="ru-RU" sz="1100" b="1" dirty="0">
                <a:solidFill>
                  <a:schemeClr val="tx1"/>
                </a:solidFill>
              </a:rPr>
            </a:br>
            <a:r>
              <a:rPr lang="ru-RU" sz="1100" b="1" dirty="0">
                <a:solidFill>
                  <a:schemeClr val="tx1"/>
                </a:solidFill>
              </a:rPr>
              <a:t>в </a:t>
            </a:r>
            <a:r>
              <a:rPr lang="ru-RU" sz="1100" b="1" dirty="0"/>
              <a:t>эксплуатацию 5 ноября 2021 года</a:t>
            </a:r>
            <a:endParaRPr lang="ru-RU" sz="1100" b="1" kern="0" dirty="0"/>
          </a:p>
        </p:txBody>
      </p:sp>
      <p:sp>
        <p:nvSpPr>
          <p:cNvPr id="61" name="Прямоугольник 3"/>
          <p:cNvSpPr>
            <a:spLocks noChangeArrowheads="1"/>
          </p:cNvSpPr>
          <p:nvPr/>
        </p:nvSpPr>
        <p:spPr bwMode="auto">
          <a:xfrm>
            <a:off x="3131243" y="1328146"/>
            <a:ext cx="3158287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ru-RU" altLang="ru-RU" sz="1100" b="1" dirty="0">
                <a:solidFill>
                  <a:schemeClr val="tx1"/>
                </a:solidFill>
              </a:rPr>
              <a:t>Объект «Реконструкция изолированных помещений №№ 1,2,5 по ул. </a:t>
            </a:r>
            <a:r>
              <a:rPr lang="ru-RU" altLang="ru-RU" sz="1100" b="1" dirty="0" err="1">
                <a:solidFill>
                  <a:schemeClr val="tx1"/>
                </a:solidFill>
              </a:rPr>
              <a:t>Гаспадарчей</a:t>
            </a:r>
            <a:r>
              <a:rPr lang="ru-RU" altLang="ru-RU" sz="1100" b="1" dirty="0">
                <a:solidFill>
                  <a:schemeClr val="tx1"/>
                </a:solidFill>
              </a:rPr>
              <a:t>, 23/4 под производственно-административные помещения»</a:t>
            </a:r>
          </a:p>
        </p:txBody>
      </p:sp>
      <p:pic>
        <p:nvPicPr>
          <p:cNvPr id="62" name="Picture 24" descr="photo_2021-11-05_18-20-14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23528" y="1049712"/>
            <a:ext cx="1195283" cy="812460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3" name="Picture 27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3349" y="1049712"/>
            <a:ext cx="1195283" cy="812460"/>
          </a:xfrm>
          <a:prstGeom prst="rect">
            <a:avLst/>
          </a:prstGeom>
          <a:ln w="6350">
            <a:solidFill>
              <a:schemeClr val="bg1"/>
            </a:solidFill>
            <a:miter lim="800000"/>
            <a:headEnd/>
            <a:tailEnd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7" name="Picture 4"/>
          <p:cNvPicPr>
            <a:picLocks noChangeAspect="1" noChangeArrowheads="1"/>
          </p:cNvPicPr>
          <p:nvPr/>
        </p:nvPicPr>
        <p:blipFill rotWithShape="1">
          <a:blip r:embed="rId11" cstate="screen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742" b="98665" l="1128" r="91855"/>
                    </a14:imgEffect>
                    <a14:imgEffect>
                      <a14:sharpenSoften amount="5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108519" y="51470"/>
            <a:ext cx="1053130" cy="818249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" name="Стрелка вправо 63"/>
          <p:cNvSpPr/>
          <p:nvPr/>
        </p:nvSpPr>
        <p:spPr>
          <a:xfrm>
            <a:off x="6084168" y="1328146"/>
            <a:ext cx="493395" cy="769441"/>
          </a:xfrm>
          <a:prstGeom prst="rightArrow">
            <a:avLst>
              <a:gd name="adj1" fmla="val 72846"/>
              <a:gd name="adj2" fmla="val 69607"/>
            </a:avLst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tx2">
                  <a:lumMod val="40000"/>
                  <a:lumOff val="6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7" name="Picture 18" descr="t26"/>
          <p:cNvPicPr>
            <a:picLocks noChangeAspect="1" noChangeArrowheads="1"/>
          </p:cNvPicPr>
          <p:nvPr/>
        </p:nvPicPr>
        <p:blipFill rotWithShape="1"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173" r="28011" b="16710"/>
          <a:stretch/>
        </p:blipFill>
        <p:spPr bwMode="auto">
          <a:xfrm>
            <a:off x="323528" y="1914518"/>
            <a:ext cx="1120594" cy="831412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" name="Picture 2" descr="https://rgazeta.by/files/image/2018/2018_November/tehnolab05.jpg"/>
          <p:cNvPicPr>
            <a:picLocks noChangeAspect="1" noChangeArrowheads="1"/>
          </p:cNvPicPr>
          <p:nvPr/>
        </p:nvPicPr>
        <p:blipFill rotWithShape="1"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778" t="9239" r="4606" b="9239"/>
          <a:stretch/>
        </p:blipFill>
        <p:spPr bwMode="auto">
          <a:xfrm>
            <a:off x="1499373" y="1922430"/>
            <a:ext cx="1281188" cy="823500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 descr="IMG_7804-2"/>
          <p:cNvPicPr>
            <a:picLocks noChangeAspect="1" noChangeArrowheads="1"/>
          </p:cNvPicPr>
          <p:nvPr/>
        </p:nvPicPr>
        <p:blipFill rotWithShape="1">
          <a:blip r:embed="rId17" cstate="print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1" r="6326"/>
          <a:stretch/>
        </p:blipFill>
        <p:spPr bwMode="auto">
          <a:xfrm>
            <a:off x="323529" y="3809307"/>
            <a:ext cx="1195282" cy="850675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9" name="Прямая соединительная линия 78"/>
          <p:cNvCxnSpPr/>
          <p:nvPr/>
        </p:nvCxnSpPr>
        <p:spPr>
          <a:xfrm>
            <a:off x="3203848" y="985831"/>
            <a:ext cx="4283968" cy="0"/>
          </a:xfrm>
          <a:prstGeom prst="line">
            <a:avLst/>
          </a:prstGeom>
          <a:ln w="635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Прямая соединительная линия 79"/>
          <p:cNvCxnSpPr/>
          <p:nvPr/>
        </p:nvCxnSpPr>
        <p:spPr>
          <a:xfrm>
            <a:off x="3203848" y="2722716"/>
            <a:ext cx="4283968" cy="0"/>
          </a:xfrm>
          <a:prstGeom prst="line">
            <a:avLst/>
          </a:prstGeom>
          <a:ln w="635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Text Box 7"/>
          <p:cNvSpPr txBox="1">
            <a:spLocks noChangeArrowheads="1"/>
          </p:cNvSpPr>
          <p:nvPr/>
        </p:nvSpPr>
        <p:spPr bwMode="gray">
          <a:xfrm>
            <a:off x="7487814" y="3118196"/>
            <a:ext cx="1585973" cy="46166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marL="109538" indent="-109538" algn="just">
              <a:buSzPct val="80000"/>
              <a:buFont typeface="Arial" pitchFamily="34" charset="0"/>
              <a:buChar char="•"/>
              <a:defRPr/>
            </a:pPr>
            <a:r>
              <a:rPr lang="ru-RU" sz="1200" b="1" dirty="0">
                <a:solidFill>
                  <a:schemeClr val="tx1"/>
                </a:solidFill>
              </a:rPr>
              <a:t>ООО «</a:t>
            </a:r>
            <a:r>
              <a:rPr lang="ru-RU" sz="1200" b="1" dirty="0" err="1">
                <a:solidFill>
                  <a:schemeClr val="tx1"/>
                </a:solidFill>
              </a:rPr>
              <a:t>Вибэнд</a:t>
            </a:r>
            <a:r>
              <a:rPr lang="ru-RU" sz="1200" b="1" dirty="0">
                <a:solidFill>
                  <a:schemeClr val="tx1"/>
                </a:solidFill>
              </a:rPr>
              <a:t>» </a:t>
            </a:r>
          </a:p>
          <a:p>
            <a:pPr marL="109538" indent="-109538" algn="just">
              <a:buSzPct val="80000"/>
              <a:buFont typeface="Arial" pitchFamily="34" charset="0"/>
              <a:buChar char="•"/>
              <a:defRPr/>
            </a:pPr>
            <a:r>
              <a:rPr lang="ru-RU" sz="1200" b="1" dirty="0">
                <a:solidFill>
                  <a:schemeClr val="tx1"/>
                </a:solidFill>
              </a:rPr>
              <a:t>ООО «</a:t>
            </a:r>
            <a:r>
              <a:rPr lang="ru-RU" sz="1200" b="1" dirty="0" err="1">
                <a:solidFill>
                  <a:schemeClr val="tx1"/>
                </a:solidFill>
              </a:rPr>
              <a:t>ЭмАйТех</a:t>
            </a:r>
            <a:r>
              <a:rPr lang="ru-RU" sz="1200" b="1" dirty="0">
                <a:solidFill>
                  <a:schemeClr val="tx1"/>
                </a:solidFill>
              </a:rPr>
              <a:t>»</a:t>
            </a:r>
          </a:p>
        </p:txBody>
      </p:sp>
      <p:sp>
        <p:nvSpPr>
          <p:cNvPr id="82" name="Прямоугольник 81"/>
          <p:cNvSpPr/>
          <p:nvPr/>
        </p:nvSpPr>
        <p:spPr>
          <a:xfrm>
            <a:off x="3563887" y="3795886"/>
            <a:ext cx="5509902" cy="9079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1600" dirty="0">
                <a:solidFill>
                  <a:srgbClr val="600000"/>
                </a:solidFill>
                <a:latin typeface="Impact" pitchFamily="34" charset="0"/>
              </a:rPr>
              <a:t>Задача на 2022 год</a:t>
            </a:r>
          </a:p>
          <a:p>
            <a:r>
              <a:rPr lang="ru-RU" sz="1600" b="1" dirty="0"/>
              <a:t>Содействовать созданию не менее </a:t>
            </a:r>
            <a:r>
              <a:rPr lang="ru-RU" sz="1600" b="1" dirty="0" smtClean="0"/>
              <a:t>2 </a:t>
            </a:r>
            <a:r>
              <a:rPr lang="ru-RU" sz="1600" b="1" dirty="0"/>
              <a:t>компаний-резидентов Научно-технологического парка (спин-</a:t>
            </a:r>
            <a:r>
              <a:rPr lang="ru-RU" sz="1600" b="1" dirty="0" err="1"/>
              <a:t>офф</a:t>
            </a:r>
            <a:r>
              <a:rPr lang="ru-RU" sz="1600" b="1" dirty="0"/>
              <a:t> компаний)</a:t>
            </a:r>
          </a:p>
        </p:txBody>
      </p:sp>
      <p:cxnSp>
        <p:nvCxnSpPr>
          <p:cNvPr id="83" name="Прямая соединительная линия 82"/>
          <p:cNvCxnSpPr/>
          <p:nvPr/>
        </p:nvCxnSpPr>
        <p:spPr>
          <a:xfrm>
            <a:off x="3563888" y="4159518"/>
            <a:ext cx="4283968" cy="0"/>
          </a:xfrm>
          <a:prstGeom prst="line">
            <a:avLst/>
          </a:prstGeom>
          <a:ln w="635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4" name="Picture 3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987824" y="3795886"/>
            <a:ext cx="659099" cy="7042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5" name="Text Box 7"/>
          <p:cNvSpPr txBox="1">
            <a:spLocks noChangeArrowheads="1"/>
          </p:cNvSpPr>
          <p:nvPr/>
        </p:nvSpPr>
        <p:spPr bwMode="gray">
          <a:xfrm>
            <a:off x="5104239" y="3118197"/>
            <a:ext cx="2429198" cy="46166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marL="450850" indent="-109538" algn="just">
              <a:buSzPct val="80000"/>
              <a:buFont typeface="Arial" pitchFamily="34" charset="0"/>
              <a:buChar char="•"/>
              <a:defRPr/>
            </a:pPr>
            <a:r>
              <a:rPr lang="ru-RU" sz="1200" b="1" dirty="0">
                <a:solidFill>
                  <a:schemeClr val="tx1"/>
                </a:solidFill>
              </a:rPr>
              <a:t>ИП </a:t>
            </a:r>
            <a:r>
              <a:rPr lang="ru-RU" sz="1200" b="1" dirty="0" err="1">
                <a:solidFill>
                  <a:schemeClr val="tx1"/>
                </a:solidFill>
              </a:rPr>
              <a:t>Ракицкая</a:t>
            </a:r>
            <a:r>
              <a:rPr lang="ru-RU" sz="1200" b="1" dirty="0">
                <a:solidFill>
                  <a:schemeClr val="tx1"/>
                </a:solidFill>
              </a:rPr>
              <a:t> А.В.</a:t>
            </a:r>
          </a:p>
          <a:p>
            <a:pPr marL="450850" indent="-109538" algn="just">
              <a:buSzPct val="80000"/>
              <a:buFont typeface="Arial" pitchFamily="34" charset="0"/>
              <a:buChar char="•"/>
              <a:defRPr/>
            </a:pPr>
            <a:r>
              <a:rPr lang="ru-RU" sz="1200" b="1" dirty="0">
                <a:solidFill>
                  <a:schemeClr val="tx1"/>
                </a:solidFill>
              </a:rPr>
              <a:t>ООО «</a:t>
            </a:r>
            <a:r>
              <a:rPr lang="ru-RU" sz="1200" b="1" dirty="0" err="1">
                <a:solidFill>
                  <a:schemeClr val="tx1"/>
                </a:solidFill>
              </a:rPr>
              <a:t>МеталПромТехно</a:t>
            </a:r>
            <a:r>
              <a:rPr lang="ru-RU" sz="1200" b="1" dirty="0">
                <a:solidFill>
                  <a:schemeClr val="tx1"/>
                </a:solidFill>
              </a:rPr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val="13168276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179512" y="-10045"/>
            <a:ext cx="8784976" cy="493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90000"/>
              </a:lnSpc>
            </a:pPr>
            <a:r>
              <a:rPr lang="ru-RU" sz="2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Смарт-университет</a:t>
            </a: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728406" y="1203598"/>
            <a:ext cx="0" cy="2448272"/>
          </a:xfrm>
          <a:prstGeom prst="line">
            <a:avLst/>
          </a:prstGeom>
          <a:ln w="3175" cap="sq">
            <a:solidFill>
              <a:srgbClr val="4E3E30"/>
            </a:solidFill>
            <a:prstDash val="lg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611560" y="1471601"/>
            <a:ext cx="3744416" cy="25109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6213" indent="-176213">
              <a:lnSpc>
                <a:spcPct val="85000"/>
              </a:lnSpc>
              <a:spcAft>
                <a:spcPts val="500"/>
              </a:spcAft>
              <a:buSzPct val="45000"/>
              <a:buBlip>
                <a:blip r:embed="rId2"/>
              </a:buBlip>
            </a:pPr>
            <a:r>
              <a:rPr lang="ru-RU" dirty="0"/>
              <a:t>Обеспечить опережающее развитие университета</a:t>
            </a:r>
            <a:br>
              <a:rPr lang="ru-RU" dirty="0"/>
            </a:br>
            <a:r>
              <a:rPr lang="ru-RU" dirty="0"/>
              <a:t>на основе внедрения «умной» инфраструктуры, широкого применения систем анализа данных и формирования цифрового мышления обучающихся и сотрудников университета</a:t>
            </a:r>
          </a:p>
          <a:p>
            <a:pPr marL="176213" indent="-176213">
              <a:lnSpc>
                <a:spcPct val="85000"/>
              </a:lnSpc>
              <a:spcAft>
                <a:spcPts val="500"/>
              </a:spcAft>
              <a:buSzPct val="45000"/>
              <a:buBlip>
                <a:blip r:embed="rId2"/>
              </a:buBlip>
            </a:pPr>
            <a:endParaRPr lang="ru-RU" dirty="0"/>
          </a:p>
        </p:txBody>
      </p:sp>
      <p:sp>
        <p:nvSpPr>
          <p:cNvPr id="11" name="Дуга 10"/>
          <p:cNvSpPr/>
          <p:nvPr/>
        </p:nvSpPr>
        <p:spPr>
          <a:xfrm>
            <a:off x="99404" y="751900"/>
            <a:ext cx="720000" cy="648000"/>
          </a:xfrm>
          <a:prstGeom prst="arc">
            <a:avLst>
              <a:gd name="adj1" fmla="val 16200000"/>
              <a:gd name="adj2" fmla="val 5431617"/>
            </a:avLst>
          </a:prstGeom>
          <a:solidFill>
            <a:schemeClr val="bg1"/>
          </a:solidFill>
          <a:ln>
            <a:gradFill flip="none" rotWithShape="1">
              <a:gsLst>
                <a:gs pos="0">
                  <a:schemeClr val="bg1"/>
                </a:gs>
                <a:gs pos="50000">
                  <a:srgbClr val="008000"/>
                </a:gs>
                <a:gs pos="100000">
                  <a:schemeClr val="bg1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792000" y="947504"/>
            <a:ext cx="37444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Impact" pitchFamily="34" charset="0"/>
              </a:rPr>
              <a:t>Цель </a:t>
            </a:r>
            <a:r>
              <a:rPr lang="ru-RU" sz="2000" dirty="0" err="1">
                <a:latin typeface="Impact" pitchFamily="34" charset="0"/>
              </a:rPr>
              <a:t>ГрГУ</a:t>
            </a:r>
            <a:r>
              <a:rPr lang="ru-RU" sz="2000" dirty="0">
                <a:latin typeface="Impact" pitchFamily="34" charset="0"/>
              </a:rPr>
              <a:t> имени Янки Купалы </a:t>
            </a: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320" y="771550"/>
            <a:ext cx="605256" cy="6052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9686644"/>
              </p:ext>
            </p:extLst>
          </p:nvPr>
        </p:nvGraphicFramePr>
        <p:xfrm>
          <a:off x="4427984" y="843558"/>
          <a:ext cx="4464495" cy="365046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9162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48869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792088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792087">
                  <a:extLst>
                    <a:ext uri="{9D8B030D-6E8A-4147-A177-3AD203B41FA5}">
                      <a16:colId xmlns="" xmlns:a16="http://schemas.microsoft.com/office/drawing/2014/main" val="3697094244"/>
                    </a:ext>
                  </a:extLst>
                </a:gridCol>
              </a:tblGrid>
              <a:tr h="36079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000" dirty="0">
                          <a:effectLst/>
                          <a:latin typeface="Impact" pitchFamily="34" charset="0"/>
                        </a:rPr>
                        <a:t>№</a:t>
                      </a:r>
                      <a:endParaRPr lang="ru-RU" sz="1000" dirty="0">
                        <a:effectLst/>
                        <a:latin typeface="Impact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000" dirty="0">
                          <a:effectLst/>
                          <a:latin typeface="Impact" pitchFamily="34" charset="0"/>
                        </a:rPr>
                        <a:t>Показатели достижения цели,</a:t>
                      </a:r>
                      <a:endParaRPr lang="ru-RU" sz="1000" dirty="0">
                        <a:effectLst/>
                        <a:latin typeface="Impact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000" dirty="0">
                          <a:effectLst/>
                          <a:latin typeface="Impact" pitchFamily="34" charset="0"/>
                        </a:rPr>
                        <a:t>ед. измерения</a:t>
                      </a:r>
                      <a:endParaRPr lang="ru-RU" sz="1000" dirty="0">
                        <a:effectLst/>
                        <a:latin typeface="Impact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u="none" strike="noStrike" kern="1200" cap="none" spc="0" normalizeH="0" baseline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Impact" pitchFamily="34" charset="0"/>
                        </a:rPr>
                        <a:t>Факт 2021</a:t>
                      </a:r>
                      <a:endParaRPr kumimoji="0" lang="ru-RU" sz="10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Impact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kern="1200" dirty="0">
                          <a:effectLst/>
                          <a:latin typeface="Impact" pitchFamily="34" charset="0"/>
                        </a:rPr>
                        <a:t>Стратегия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kern="1200" dirty="0">
                          <a:effectLst/>
                          <a:latin typeface="Impact" pitchFamily="34" charset="0"/>
                        </a:rPr>
                        <a:t>2025</a:t>
                      </a:r>
                      <a:endParaRPr lang="ru-RU" sz="1000" b="1" kern="1200" dirty="0">
                        <a:solidFill>
                          <a:schemeClr val="bg1"/>
                        </a:solidFill>
                        <a:effectLst/>
                        <a:latin typeface="Impact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3600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be-BY" sz="1000" kern="1200" dirty="0">
                          <a:effectLst/>
                        </a:rPr>
                        <a:t>2.1.</a:t>
                      </a:r>
                      <a:endParaRPr lang="ru-RU" sz="10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000" kern="1200" dirty="0">
                          <a:effectLst/>
                        </a:rPr>
                        <a:t>Полная реализация образовательных программ на основе информационно-коммуникационных технологий (ИКТ), специальности I и II ступеней получения высшего образования, ед.</a:t>
                      </a:r>
                      <a:endParaRPr lang="ru-RU" sz="10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000" b="1" kern="1200" dirty="0">
                          <a:effectLst/>
                        </a:rPr>
                        <a:t>15</a:t>
                      </a:r>
                      <a:endParaRPr lang="ru-RU" sz="10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000" b="1" kern="1200" dirty="0">
                          <a:effectLst/>
                        </a:rPr>
                        <a:t>19</a:t>
                      </a:r>
                      <a:endParaRPr lang="ru-RU" sz="10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600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be-BY" sz="1000" kern="1200" dirty="0">
                          <a:effectLst/>
                        </a:rPr>
                        <a:t>2.2.</a:t>
                      </a:r>
                      <a:endParaRPr lang="ru-RU" sz="10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000" kern="1200" dirty="0">
                          <a:effectLst/>
                        </a:rPr>
                        <a:t>Доля работников из числа ППС, имеющих сертификат (документальное подтверждение) владения ИКТ</a:t>
                      </a:r>
                      <a:br>
                        <a:rPr lang="ru-RU" sz="1000" kern="1200" dirty="0">
                          <a:effectLst/>
                        </a:rPr>
                      </a:br>
                      <a:r>
                        <a:rPr lang="ru-RU" sz="1000" kern="1200" dirty="0">
                          <a:effectLst/>
                        </a:rPr>
                        <a:t>для реализации и совершенствования профессиональной деятельности, %</a:t>
                      </a:r>
                      <a:endParaRPr lang="ru-RU" sz="10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000" b="1" kern="1200" dirty="0">
                          <a:effectLst/>
                        </a:rPr>
                        <a:t>40</a:t>
                      </a:r>
                      <a:endParaRPr lang="ru-RU" sz="10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000" b="1" kern="1200" dirty="0">
                          <a:effectLst/>
                        </a:rPr>
                        <a:t>75</a:t>
                      </a:r>
                      <a:endParaRPr lang="ru-RU" sz="10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05664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be-BY" sz="1000" kern="1200" dirty="0">
                          <a:effectLst/>
                        </a:rPr>
                        <a:t>2.3.</a:t>
                      </a:r>
                      <a:endParaRPr lang="ru-RU" sz="10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000" kern="1200" dirty="0">
                          <a:effectLst/>
                        </a:rPr>
                        <a:t>Доля административных и иных процедур по обеспечению деятельности университета, которые осуществляются</a:t>
                      </a:r>
                      <a:br>
                        <a:rPr lang="ru-RU" sz="1000" kern="1200" dirty="0">
                          <a:effectLst/>
                        </a:rPr>
                      </a:br>
                      <a:r>
                        <a:rPr lang="ru-RU" sz="1000" kern="1200" dirty="0">
                          <a:effectLst/>
                        </a:rPr>
                        <a:t>в цифровом формате, не менее %.</a:t>
                      </a:r>
                      <a:endParaRPr lang="ru-RU" sz="10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000" kern="1200" dirty="0">
                          <a:effectLst/>
                        </a:rPr>
                        <a:t>УД – </a:t>
                      </a:r>
                      <a:r>
                        <a:rPr lang="ru-RU" sz="1000" b="1" kern="1200" dirty="0">
                          <a:effectLst/>
                        </a:rPr>
                        <a:t>20</a:t>
                      </a: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000" kern="1200" dirty="0">
                          <a:effectLst/>
                        </a:rPr>
                        <a:t>ИНТ – </a:t>
                      </a:r>
                      <a:r>
                        <a:rPr lang="ru-RU" sz="1000" b="1" kern="1200" dirty="0">
                          <a:effectLst/>
                        </a:rPr>
                        <a:t>8</a:t>
                      </a: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000" kern="1200" dirty="0">
                          <a:effectLst/>
                        </a:rPr>
                        <a:t>НИИД – </a:t>
                      </a:r>
                      <a:r>
                        <a:rPr lang="ru-RU" sz="1000" b="1" kern="1200" dirty="0">
                          <a:effectLst/>
                        </a:rPr>
                        <a:t>25</a:t>
                      </a: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000" kern="1200" dirty="0">
                          <a:effectLst/>
                        </a:rPr>
                        <a:t>ВД – </a:t>
                      </a:r>
                      <a:r>
                        <a:rPr lang="ru-RU" sz="1000" b="1" kern="1200" dirty="0">
                          <a:effectLst/>
                        </a:rPr>
                        <a:t>15</a:t>
                      </a:r>
                      <a:endParaRPr lang="ru-RU" sz="10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000" b="1" kern="1200" dirty="0">
                          <a:effectLst/>
                        </a:rPr>
                        <a:t>80</a:t>
                      </a:r>
                      <a:endParaRPr lang="ru-RU" sz="10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61200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be-BY" sz="1000" kern="1200" dirty="0">
                          <a:effectLst/>
                        </a:rPr>
                        <a:t>2.4.</a:t>
                      </a:r>
                      <a:endParaRPr lang="ru-RU" sz="10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000" kern="1200" dirty="0">
                          <a:effectLst/>
                        </a:rPr>
                        <a:t>Доля расходов на развитие цифровой инфраструктуры в общем объеме доходов университета, не менее %</a:t>
                      </a:r>
                      <a:endParaRPr lang="ru-RU" sz="10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000" b="1" kern="1200" dirty="0">
                          <a:effectLst/>
                        </a:rPr>
                        <a:t>5,7</a:t>
                      </a:r>
                      <a:endParaRPr lang="ru-RU" sz="10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000" b="1" kern="1200" dirty="0">
                          <a:effectLst/>
                        </a:rPr>
                        <a:t>10</a:t>
                      </a:r>
                      <a:endParaRPr lang="ru-RU" sz="10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848690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251520" y="-10045"/>
            <a:ext cx="8712968" cy="493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90000"/>
              </a:lnSpc>
            </a:pPr>
            <a:r>
              <a:rPr lang="ru-RU" sz="2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Стратегия цифровой трансформации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860032" y="794318"/>
            <a:ext cx="41044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Impact" pitchFamily="34" charset="0"/>
              </a:rPr>
              <a:t>Проекты</a:t>
            </a: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5058000" y="1394138"/>
            <a:ext cx="0" cy="1476000"/>
          </a:xfrm>
          <a:prstGeom prst="line">
            <a:avLst/>
          </a:prstGeom>
          <a:ln w="3175" cap="sq">
            <a:solidFill>
              <a:srgbClr val="4E3E30"/>
            </a:solidFill>
            <a:prstDash val="lg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4932040" y="1200938"/>
            <a:ext cx="3384376" cy="2125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6213" indent="-176213">
              <a:lnSpc>
                <a:spcPct val="85000"/>
              </a:lnSpc>
              <a:spcAft>
                <a:spcPts val="500"/>
              </a:spcAft>
              <a:buSzPct val="45000"/>
              <a:buBlip>
                <a:blip r:embed="rId2"/>
              </a:buBlip>
            </a:pPr>
            <a:r>
              <a:rPr lang="ru-RU" dirty="0"/>
              <a:t>Цифровое образование</a:t>
            </a:r>
          </a:p>
          <a:p>
            <a:pPr marL="176213" indent="-176213">
              <a:lnSpc>
                <a:spcPct val="85000"/>
              </a:lnSpc>
              <a:spcAft>
                <a:spcPts val="500"/>
              </a:spcAft>
              <a:buSzPct val="45000"/>
              <a:buBlip>
                <a:blip r:embed="rId2"/>
              </a:buBlip>
            </a:pPr>
            <a:r>
              <a:rPr lang="ru-RU" dirty="0"/>
              <a:t>Цифровое портфолио</a:t>
            </a:r>
          </a:p>
          <a:p>
            <a:pPr marL="176213" indent="-176213">
              <a:lnSpc>
                <a:spcPct val="85000"/>
              </a:lnSpc>
              <a:spcAft>
                <a:spcPts val="500"/>
              </a:spcAft>
              <a:buSzPct val="45000"/>
              <a:buBlip>
                <a:blip r:embed="rId2"/>
              </a:buBlip>
            </a:pPr>
            <a:r>
              <a:rPr lang="ru-RU" dirty="0"/>
              <a:t>Мобильный университет</a:t>
            </a:r>
          </a:p>
          <a:p>
            <a:pPr marL="176213" indent="-176213">
              <a:lnSpc>
                <a:spcPct val="85000"/>
              </a:lnSpc>
              <a:spcAft>
                <a:spcPts val="500"/>
              </a:spcAft>
              <a:buSzPct val="45000"/>
              <a:buBlip>
                <a:blip r:embed="rId2"/>
              </a:buBlip>
            </a:pPr>
            <a:r>
              <a:rPr lang="ru-RU" dirty="0"/>
              <a:t>Умный кампус</a:t>
            </a:r>
          </a:p>
          <a:p>
            <a:pPr marL="176213" indent="-176213">
              <a:lnSpc>
                <a:spcPct val="85000"/>
              </a:lnSpc>
              <a:spcAft>
                <a:spcPts val="500"/>
              </a:spcAft>
              <a:buSzPct val="45000"/>
              <a:buBlip>
                <a:blip r:embed="rId2"/>
              </a:buBlip>
            </a:pPr>
            <a:r>
              <a:rPr lang="ru-RU" dirty="0"/>
              <a:t>Цифровая безопасность</a:t>
            </a:r>
          </a:p>
          <a:p>
            <a:pPr marL="176213" indent="-176213">
              <a:lnSpc>
                <a:spcPct val="85000"/>
              </a:lnSpc>
              <a:spcAft>
                <a:spcPts val="500"/>
              </a:spcAft>
              <a:buSzPct val="45000"/>
              <a:buBlip>
                <a:blip r:embed="rId2"/>
              </a:buBlip>
            </a:pPr>
            <a:r>
              <a:rPr lang="ru-RU" dirty="0"/>
              <a:t>Цифровые компетенции</a:t>
            </a:r>
          </a:p>
          <a:p>
            <a:pPr marL="176213" indent="-176213">
              <a:lnSpc>
                <a:spcPct val="85000"/>
              </a:lnSpc>
              <a:spcAft>
                <a:spcPts val="500"/>
              </a:spcAft>
              <a:buSzPct val="45000"/>
              <a:buBlip>
                <a:blip r:embed="rId2"/>
              </a:buBlip>
            </a:pPr>
            <a:endParaRPr lang="ru-RU" dirty="0"/>
          </a:p>
        </p:txBody>
      </p:sp>
      <p:grpSp>
        <p:nvGrpSpPr>
          <p:cNvPr id="6" name="Группа 5"/>
          <p:cNvGrpSpPr/>
          <p:nvPr/>
        </p:nvGrpSpPr>
        <p:grpSpPr>
          <a:xfrm>
            <a:off x="375699" y="782734"/>
            <a:ext cx="3908269" cy="2581104"/>
            <a:chOff x="179512" y="615950"/>
            <a:chExt cx="3908269" cy="2581104"/>
          </a:xfrm>
        </p:grpSpPr>
        <p:pic>
          <p:nvPicPr>
            <p:cNvPr id="33" name="Picture 1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08593">
              <a:off x="3059832" y="815417"/>
              <a:ext cx="881901" cy="1239854"/>
            </a:xfrm>
            <a:prstGeom prst="rect">
              <a:avLst/>
            </a:prstGeom>
            <a:ln w="6350">
              <a:solidFill>
                <a:schemeClr val="bg1"/>
              </a:solidFill>
              <a:miter lim="800000"/>
              <a:headEnd/>
              <a:tailEnd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32" name="Picture 15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45"/>
            <a:stretch/>
          </p:blipFill>
          <p:spPr bwMode="auto">
            <a:xfrm rot="21318651">
              <a:off x="1635695" y="1957200"/>
              <a:ext cx="870859" cy="1239854"/>
            </a:xfrm>
            <a:prstGeom prst="rect">
              <a:avLst/>
            </a:prstGeom>
            <a:ln w="6350">
              <a:solidFill>
                <a:schemeClr val="bg1"/>
              </a:solidFill>
              <a:miter lim="800000"/>
              <a:headEnd/>
              <a:tailEnd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31" name="Picture 15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45"/>
            <a:stretch/>
          </p:blipFill>
          <p:spPr bwMode="auto">
            <a:xfrm>
              <a:off x="1324877" y="1491630"/>
              <a:ext cx="870859" cy="1239854"/>
            </a:xfrm>
            <a:prstGeom prst="rect">
              <a:avLst/>
            </a:prstGeom>
            <a:ln w="6350">
              <a:solidFill>
                <a:schemeClr val="bg1"/>
              </a:solidFill>
              <a:miter lim="800000"/>
              <a:headEnd/>
              <a:tailEnd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30" name="Picture 1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0841365">
              <a:off x="467544" y="1603323"/>
              <a:ext cx="881901" cy="1239854"/>
            </a:xfrm>
            <a:prstGeom prst="rect">
              <a:avLst/>
            </a:prstGeom>
            <a:ln w="6350">
              <a:solidFill>
                <a:schemeClr val="bg1"/>
              </a:solidFill>
              <a:miter lim="800000"/>
              <a:headEnd/>
              <a:tailEnd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14357" name="Picture 21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994542">
              <a:off x="3218627" y="1733862"/>
              <a:ext cx="869154" cy="1239853"/>
            </a:xfrm>
            <a:prstGeom prst="rect">
              <a:avLst/>
            </a:prstGeom>
            <a:ln w="6350">
              <a:solidFill>
                <a:schemeClr val="bg1"/>
              </a:solidFill>
              <a:miter lim="800000"/>
              <a:headEnd/>
              <a:tailEnd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29" name="Picture 1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56725">
              <a:off x="2479924" y="952224"/>
              <a:ext cx="881901" cy="1239854"/>
            </a:xfrm>
            <a:prstGeom prst="rect">
              <a:avLst/>
            </a:prstGeom>
            <a:ln w="6350">
              <a:solidFill>
                <a:schemeClr val="bg1"/>
              </a:solidFill>
              <a:miter lim="800000"/>
              <a:headEnd/>
              <a:tailEnd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28" name="Picture 1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331895">
              <a:off x="1555431" y="782947"/>
              <a:ext cx="881901" cy="1239854"/>
            </a:xfrm>
            <a:prstGeom prst="rect">
              <a:avLst/>
            </a:prstGeom>
            <a:ln w="6350">
              <a:solidFill>
                <a:schemeClr val="bg1"/>
              </a:solidFill>
              <a:miter lim="800000"/>
              <a:headEnd/>
              <a:tailEnd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14341" name="Picture 5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5616" y="615951"/>
              <a:ext cx="879631" cy="1235720"/>
            </a:xfrm>
            <a:prstGeom prst="rect">
              <a:avLst/>
            </a:prstGeom>
            <a:ln w="6350">
              <a:solidFill>
                <a:schemeClr val="bg1"/>
              </a:solidFill>
              <a:miter lim="800000"/>
              <a:headEnd/>
              <a:tailEnd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14343" name="Picture 7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2" y="615950"/>
              <a:ext cx="875783" cy="1235720"/>
            </a:xfrm>
            <a:prstGeom prst="rect">
              <a:avLst/>
            </a:prstGeom>
            <a:ln w="6350">
              <a:solidFill>
                <a:schemeClr val="bg1"/>
              </a:solidFill>
              <a:miter lim="800000"/>
              <a:headEnd/>
              <a:tailEnd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14345" name="Picture 9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51720" y="615951"/>
              <a:ext cx="870859" cy="1235719"/>
            </a:xfrm>
            <a:prstGeom prst="rect">
              <a:avLst/>
            </a:prstGeom>
            <a:ln w="6350">
              <a:solidFill>
                <a:schemeClr val="bg1"/>
              </a:solidFill>
              <a:miter lim="800000"/>
              <a:headEnd/>
              <a:tailEnd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14347" name="Picture 11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87824" y="615951"/>
              <a:ext cx="872861" cy="1235719"/>
            </a:xfrm>
            <a:prstGeom prst="rect">
              <a:avLst/>
            </a:prstGeom>
            <a:ln w="6350">
              <a:solidFill>
                <a:schemeClr val="bg1"/>
              </a:solidFill>
              <a:miter lim="800000"/>
              <a:headEnd/>
              <a:tailEnd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14349" name="Picture 1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2" y="1925035"/>
              <a:ext cx="881901" cy="1239854"/>
            </a:xfrm>
            <a:prstGeom prst="rect">
              <a:avLst/>
            </a:prstGeom>
            <a:ln w="6350">
              <a:solidFill>
                <a:schemeClr val="bg1"/>
              </a:solidFill>
              <a:miter lim="800000"/>
              <a:headEnd/>
              <a:tailEnd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14351" name="Picture 15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45"/>
            <a:stretch/>
          </p:blipFill>
          <p:spPr bwMode="auto">
            <a:xfrm>
              <a:off x="1115615" y="1925036"/>
              <a:ext cx="870859" cy="1239854"/>
            </a:xfrm>
            <a:prstGeom prst="rect">
              <a:avLst/>
            </a:prstGeom>
            <a:ln w="6350">
              <a:solidFill>
                <a:schemeClr val="bg1"/>
              </a:solidFill>
              <a:miter lim="800000"/>
              <a:headEnd/>
              <a:tailEnd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14353" name="Picture 17"/>
            <p:cNvPicPr>
              <a:picLocks noChangeAspect="1" noChangeArrowheads="1"/>
            </p:cNvPicPr>
            <p:nvPr/>
          </p:nvPicPr>
          <p:blipFill>
            <a:blip r:embed="rId17" cstate="print">
              <a:extLst>
                <a:ext uri="{BEBA8EAE-BF5A-486C-A8C5-ECC9F3942E4B}">
                  <a14:imgProps xmlns:a14="http://schemas.microsoft.com/office/drawing/2010/main">
                    <a14:imgLayer r:embed="rId18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54231" y="1931543"/>
              <a:ext cx="868348" cy="1239853"/>
            </a:xfrm>
            <a:prstGeom prst="rect">
              <a:avLst/>
            </a:prstGeom>
            <a:ln w="6350">
              <a:solidFill>
                <a:schemeClr val="bg1"/>
              </a:solidFill>
              <a:miter lim="800000"/>
              <a:headEnd/>
              <a:tailEnd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14355" name="Picture 19"/>
            <p:cNvPicPr>
              <a:picLocks noChangeAspect="1" noChangeArrowheads="1"/>
            </p:cNvPicPr>
            <p:nvPr/>
          </p:nvPicPr>
          <p:blipFill>
            <a:blip r:embed="rId19" cstate="print">
              <a:extLst>
                <a:ext uri="{BEBA8EAE-BF5A-486C-A8C5-ECC9F3942E4B}">
                  <a14:imgProps xmlns:a14="http://schemas.microsoft.com/office/drawing/2010/main">
                    <a14:imgLayer r:embed="rId20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86619" y="1931543"/>
              <a:ext cx="874242" cy="1239853"/>
            </a:xfrm>
            <a:prstGeom prst="rect">
              <a:avLst/>
            </a:prstGeom>
            <a:ln w="6350">
              <a:solidFill>
                <a:schemeClr val="bg1"/>
              </a:solidFill>
              <a:miter lim="800000"/>
              <a:headEnd/>
              <a:tailEnd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</p:grpSp>
      <p:sp>
        <p:nvSpPr>
          <p:cNvPr id="35" name="Прямоугольник 34"/>
          <p:cNvSpPr/>
          <p:nvPr/>
        </p:nvSpPr>
        <p:spPr>
          <a:xfrm>
            <a:off x="1619671" y="3768213"/>
            <a:ext cx="69658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rgbClr val="600000"/>
                </a:solidFill>
                <a:latin typeface="Impact" pitchFamily="34" charset="0"/>
              </a:rPr>
              <a:t>Задача на 2022 год</a:t>
            </a:r>
          </a:p>
          <a:p>
            <a:r>
              <a:rPr lang="ru-RU" sz="1600" b="1" dirty="0"/>
              <a:t>Освоение новых педагогических подходов и методик, позволяющих эффективно использовать ЦУМК. Внедрение систем «умная аудитория».</a:t>
            </a:r>
          </a:p>
        </p:txBody>
      </p:sp>
      <p:cxnSp>
        <p:nvCxnSpPr>
          <p:cNvPr id="36" name="Прямая соединительная линия 35"/>
          <p:cNvCxnSpPr/>
          <p:nvPr/>
        </p:nvCxnSpPr>
        <p:spPr>
          <a:xfrm>
            <a:off x="1619672" y="4087510"/>
            <a:ext cx="4283968" cy="0"/>
          </a:xfrm>
          <a:prstGeom prst="line">
            <a:avLst/>
          </a:prstGeom>
          <a:ln w="635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7" name="Picture 3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43608" y="3723878"/>
            <a:ext cx="659099" cy="7042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35901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0137599"/>
              </p:ext>
            </p:extLst>
          </p:nvPr>
        </p:nvGraphicFramePr>
        <p:xfrm>
          <a:off x="4368650" y="901569"/>
          <a:ext cx="4595838" cy="3470381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5223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7360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77491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732697">
                  <a:extLst>
                    <a:ext uri="{9D8B030D-6E8A-4147-A177-3AD203B41FA5}">
                      <a16:colId xmlns="" xmlns:a16="http://schemas.microsoft.com/office/drawing/2014/main" val="1506121446"/>
                    </a:ext>
                  </a:extLst>
                </a:gridCol>
              </a:tblGrid>
              <a:tr h="41038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000" dirty="0">
                          <a:effectLst/>
                          <a:latin typeface="Impact" pitchFamily="34" charset="0"/>
                        </a:rPr>
                        <a:t>№</a:t>
                      </a:r>
                      <a:endParaRPr lang="ru-RU" sz="1000" dirty="0">
                        <a:effectLst/>
                        <a:latin typeface="Impact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>
                    <a:solidFill>
                      <a:srgbClr val="E2C4A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000" dirty="0">
                          <a:effectLst/>
                          <a:latin typeface="Impact" pitchFamily="34" charset="0"/>
                        </a:rPr>
                        <a:t>Показатели достижения цели,</a:t>
                      </a:r>
                      <a:endParaRPr lang="ru-RU" sz="1000" dirty="0">
                        <a:effectLst/>
                        <a:latin typeface="Impact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000" dirty="0">
                          <a:effectLst/>
                          <a:latin typeface="Impact" pitchFamily="34" charset="0"/>
                        </a:rPr>
                        <a:t>ед. измерения</a:t>
                      </a:r>
                      <a:endParaRPr lang="ru-RU" sz="1000" dirty="0">
                        <a:effectLst/>
                        <a:latin typeface="Impact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>
                    <a:solidFill>
                      <a:srgbClr val="E2C4A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u="none" strike="noStrike" kern="1200" cap="none" spc="0" normalizeH="0" baseline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Impact" pitchFamily="34" charset="0"/>
                        </a:rPr>
                        <a:t>Факт 2021</a:t>
                      </a:r>
                      <a:endParaRPr kumimoji="0" lang="ru-RU" sz="10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Impact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>
                    <a:solidFill>
                      <a:srgbClr val="E2C4A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kern="1200" dirty="0">
                          <a:effectLst/>
                          <a:latin typeface="Impact" pitchFamily="34" charset="0"/>
                        </a:rPr>
                        <a:t>Стратегия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kern="1200" dirty="0">
                          <a:effectLst/>
                          <a:latin typeface="Impact" pitchFamily="34" charset="0"/>
                        </a:rPr>
                        <a:t>2025</a:t>
                      </a:r>
                      <a:endParaRPr lang="ru-RU" sz="1000" b="1" kern="1200" dirty="0">
                        <a:solidFill>
                          <a:schemeClr val="bg1"/>
                        </a:solidFill>
                        <a:effectLst/>
                        <a:latin typeface="Impact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>
                    <a:solidFill>
                      <a:srgbClr val="E2C4A6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1200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be-BY" sz="1000" kern="1200" dirty="0">
                          <a:effectLst/>
                          <a:latin typeface="+mn-lt"/>
                        </a:rPr>
                        <a:t>3.1.</a:t>
                      </a:r>
                      <a:endParaRPr lang="ru-RU" sz="10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000" kern="1200" dirty="0">
                          <a:effectLst/>
                          <a:latin typeface="+mn-lt"/>
                        </a:rPr>
                        <a:t>Открытие новых специальностей I / II ступени получения высшего образования (с учетом </a:t>
                      </a:r>
                      <a:r>
                        <a:rPr lang="ru-RU" sz="1000" kern="1200" spc="-20" baseline="0" dirty="0">
                          <a:effectLst/>
                          <a:latin typeface="+mn-lt"/>
                        </a:rPr>
                        <a:t>направлений и </a:t>
                      </a:r>
                      <a:r>
                        <a:rPr lang="ru-RU" sz="1000" kern="1200" spc="-20" baseline="0" dirty="0" err="1">
                          <a:effectLst/>
                          <a:latin typeface="+mn-lt"/>
                        </a:rPr>
                        <a:t>профилизаций</a:t>
                      </a:r>
                      <a:r>
                        <a:rPr lang="ru-RU" sz="1000" kern="1200" spc="-20" baseline="0" dirty="0">
                          <a:effectLst/>
                          <a:latin typeface="+mn-lt"/>
                        </a:rPr>
                        <a:t> подготовки), ед</a:t>
                      </a:r>
                      <a:r>
                        <a:rPr lang="ru-RU" sz="1000" kern="1200" dirty="0">
                          <a:effectLst/>
                          <a:latin typeface="+mn-lt"/>
                        </a:rPr>
                        <a:t>. </a:t>
                      </a:r>
                      <a:endParaRPr lang="ru-RU" sz="10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000" b="1" kern="1200" dirty="0">
                          <a:effectLst/>
                          <a:latin typeface="+mn-lt"/>
                        </a:rPr>
                        <a:t>2 / 1</a:t>
                      </a:r>
                      <a:endParaRPr lang="ru-RU" sz="10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000" b="1" kern="1200" dirty="0">
                          <a:effectLst/>
                          <a:latin typeface="+mn-lt"/>
                        </a:rPr>
                        <a:t>8 /25</a:t>
                      </a:r>
                      <a:endParaRPr lang="ru-RU" sz="10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61200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be-BY" sz="1000" kern="1200" dirty="0">
                          <a:effectLst/>
                          <a:latin typeface="+mn-lt"/>
                        </a:rPr>
                        <a:t>3.2.</a:t>
                      </a:r>
                      <a:endParaRPr lang="ru-RU" sz="10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000" kern="1200" dirty="0">
                          <a:effectLst/>
                          <a:latin typeface="+mn-lt"/>
                        </a:rPr>
                        <a:t>Доходы от реализации новых образовательных и иных продуктов (товаров и услуг), в течение 12 месяцев после внедрения,  тыс. руб.</a:t>
                      </a:r>
                      <a:endParaRPr lang="ru-RU" sz="10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000" b="1" kern="1200" dirty="0">
                          <a:effectLst/>
                          <a:latin typeface="+mn-lt"/>
                        </a:rPr>
                        <a:t>56,18</a:t>
                      </a:r>
                      <a:endParaRPr lang="ru-RU" sz="1000" b="1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000" b="1" kern="1200" dirty="0">
                          <a:effectLst/>
                          <a:latin typeface="+mn-lt"/>
                        </a:rPr>
                        <a:t>380</a:t>
                      </a:r>
                      <a:endParaRPr lang="ru-RU" sz="10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9200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be-BY" sz="1000" kern="1200" dirty="0">
                          <a:effectLst/>
                          <a:latin typeface="+mn-lt"/>
                        </a:rPr>
                        <a:t>3.3.</a:t>
                      </a:r>
                      <a:endParaRPr lang="ru-RU" sz="10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000" kern="1200" dirty="0">
                          <a:effectLst/>
                          <a:latin typeface="+mn-lt"/>
                        </a:rPr>
                        <a:t>Доля доходов от научно-исследовательской и инновационной деятельности / иной деятельности в общем объеме доходов университета, не менее % </a:t>
                      </a:r>
                      <a:endParaRPr lang="ru-RU" sz="10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000" b="1" kern="1200" dirty="0">
                          <a:effectLst/>
                          <a:latin typeface="+mn-lt"/>
                        </a:rPr>
                        <a:t>2,6 / 8,0</a:t>
                      </a:r>
                      <a:endParaRPr lang="ru-RU" sz="10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000" b="1" kern="1200" dirty="0">
                          <a:effectLst/>
                          <a:latin typeface="+mn-lt"/>
                        </a:rPr>
                        <a:t>5 / 11</a:t>
                      </a:r>
                      <a:endParaRPr lang="ru-RU" sz="10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be-BY" sz="1000" kern="1200" dirty="0">
                          <a:effectLst/>
                          <a:latin typeface="+mn-lt"/>
                        </a:rPr>
                        <a:t>3.4.</a:t>
                      </a:r>
                      <a:endParaRPr lang="ru-RU" sz="10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000" kern="1200" dirty="0">
                          <a:effectLst/>
                          <a:latin typeface="+mn-lt"/>
                        </a:rPr>
                        <a:t>Экспорт продукции (товаров, услуг),</a:t>
                      </a:r>
                      <a:br>
                        <a:rPr lang="ru-RU" sz="1000" kern="1200" dirty="0">
                          <a:effectLst/>
                          <a:latin typeface="+mn-lt"/>
                        </a:rPr>
                      </a:br>
                      <a:r>
                        <a:rPr lang="ru-RU" sz="1000" kern="1200" dirty="0">
                          <a:effectLst/>
                          <a:latin typeface="+mn-lt"/>
                        </a:rPr>
                        <a:t>тыс. долл. США</a:t>
                      </a:r>
                      <a:endParaRPr lang="ru-RU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000" b="1" kern="1200" dirty="0">
                          <a:effectLst/>
                          <a:latin typeface="+mn-lt"/>
                        </a:rPr>
                        <a:t>3 264,8</a:t>
                      </a:r>
                      <a:endParaRPr lang="ru-RU" sz="1000" b="1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000" b="1" kern="1200" dirty="0">
                          <a:effectLst/>
                          <a:latin typeface="+mn-lt"/>
                        </a:rPr>
                        <a:t>3 100</a:t>
                      </a:r>
                      <a:endParaRPr lang="ru-RU" sz="10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61200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be-BY" sz="1000" kern="1200" dirty="0">
                          <a:effectLst/>
                          <a:latin typeface="+mn-lt"/>
                        </a:rPr>
                        <a:t>3.5.</a:t>
                      </a:r>
                      <a:endParaRPr lang="ru-RU" sz="10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000" kern="1200" dirty="0">
                          <a:effectLst/>
                          <a:latin typeface="+mn-lt"/>
                        </a:rPr>
                        <a:t>Удовлетворенность потребителей:</a:t>
                      </a:r>
                      <a:br>
                        <a:rPr lang="ru-RU" sz="1000" kern="1200" dirty="0">
                          <a:effectLst/>
                          <a:latin typeface="+mn-lt"/>
                        </a:rPr>
                      </a:br>
                      <a:r>
                        <a:rPr lang="ru-RU" sz="1000" kern="1200" dirty="0">
                          <a:effectLst/>
                          <a:latin typeface="+mn-lt"/>
                        </a:rPr>
                        <a:t>молодых специалистов / нанимателей, средний балл по 5-ой шкале</a:t>
                      </a:r>
                      <a:endParaRPr lang="ru-RU" sz="10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000" b="1" kern="1200" dirty="0">
                          <a:effectLst/>
                          <a:latin typeface="+mn-lt"/>
                        </a:rPr>
                        <a:t>3,88 / 3,83</a:t>
                      </a:r>
                      <a:endParaRPr lang="ru-RU" sz="10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000" b="1" kern="1200" dirty="0">
                          <a:effectLst/>
                          <a:latin typeface="+mn-lt"/>
                        </a:rPr>
                        <a:t>4 / 4</a:t>
                      </a:r>
                      <a:endParaRPr lang="ru-RU" sz="10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5" name="Заголовок 1"/>
          <p:cNvSpPr txBox="1">
            <a:spLocks/>
          </p:cNvSpPr>
          <p:nvPr/>
        </p:nvSpPr>
        <p:spPr>
          <a:xfrm>
            <a:off x="179512" y="-10045"/>
            <a:ext cx="8784976" cy="493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90000"/>
              </a:lnSpc>
            </a:pPr>
            <a:r>
              <a:rPr lang="ru-RU" sz="2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Университет устойчивого развития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728406" y="1203598"/>
            <a:ext cx="0" cy="2448272"/>
          </a:xfrm>
          <a:prstGeom prst="line">
            <a:avLst/>
          </a:prstGeom>
          <a:ln w="3175" cap="sq">
            <a:solidFill>
              <a:srgbClr val="4E3E30"/>
            </a:solidFill>
            <a:prstDash val="lg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611560" y="1471601"/>
            <a:ext cx="3456384" cy="25109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6213" indent="-176213">
              <a:lnSpc>
                <a:spcPct val="85000"/>
              </a:lnSpc>
              <a:spcAft>
                <a:spcPts val="500"/>
              </a:spcAft>
              <a:buSzPct val="45000"/>
              <a:buBlip>
                <a:blip r:embed="rId3"/>
              </a:buBlip>
            </a:pPr>
            <a:r>
              <a:rPr lang="ru-RU" dirty="0"/>
              <a:t>Обеспечить устойчивое развитие университета посредством</a:t>
            </a:r>
            <a:br>
              <a:rPr lang="ru-RU" dirty="0"/>
            </a:br>
            <a:r>
              <a:rPr lang="ru-RU" dirty="0"/>
              <a:t>диверсификации</a:t>
            </a:r>
            <a:br>
              <a:rPr lang="ru-RU" dirty="0"/>
            </a:br>
            <a:r>
              <a:rPr lang="ru-RU" dirty="0"/>
              <a:t>деятельности и</a:t>
            </a:r>
            <a:br>
              <a:rPr lang="ru-RU" dirty="0"/>
            </a:br>
            <a:r>
              <a:rPr lang="ru-RU" dirty="0"/>
              <a:t>доходов, развития инклюзивной и</a:t>
            </a:r>
            <a:br>
              <a:rPr lang="ru-RU" dirty="0"/>
            </a:br>
            <a:r>
              <a:rPr lang="ru-RU" dirty="0" err="1"/>
              <a:t>природосообразной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среды</a:t>
            </a:r>
          </a:p>
          <a:p>
            <a:pPr>
              <a:lnSpc>
                <a:spcPct val="85000"/>
              </a:lnSpc>
              <a:spcAft>
                <a:spcPts val="500"/>
              </a:spcAft>
              <a:buSzPct val="45000"/>
            </a:pPr>
            <a:endParaRPr lang="ru-RU" dirty="0"/>
          </a:p>
        </p:txBody>
      </p:sp>
      <p:sp>
        <p:nvSpPr>
          <p:cNvPr id="9" name="Дуга 8"/>
          <p:cNvSpPr/>
          <p:nvPr/>
        </p:nvSpPr>
        <p:spPr>
          <a:xfrm>
            <a:off x="99404" y="751900"/>
            <a:ext cx="720000" cy="648000"/>
          </a:xfrm>
          <a:prstGeom prst="arc">
            <a:avLst>
              <a:gd name="adj1" fmla="val 16200000"/>
              <a:gd name="adj2" fmla="val 5431617"/>
            </a:avLst>
          </a:prstGeom>
          <a:solidFill>
            <a:schemeClr val="bg1"/>
          </a:solidFill>
          <a:ln>
            <a:gradFill flip="none" rotWithShape="1">
              <a:gsLst>
                <a:gs pos="0">
                  <a:schemeClr val="bg1"/>
                </a:gs>
                <a:gs pos="50000">
                  <a:srgbClr val="663300"/>
                </a:gs>
                <a:gs pos="100000">
                  <a:schemeClr val="bg1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792000" y="947504"/>
            <a:ext cx="37444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Impact" pitchFamily="34" charset="0"/>
              </a:rPr>
              <a:t>Цель </a:t>
            </a:r>
            <a:r>
              <a:rPr lang="ru-RU" sz="2000" dirty="0" err="1">
                <a:latin typeface="Impact" pitchFamily="34" charset="0"/>
              </a:rPr>
              <a:t>ГрГУ</a:t>
            </a:r>
            <a:r>
              <a:rPr lang="ru-RU" sz="2000" dirty="0">
                <a:latin typeface="Impact" pitchFamily="34" charset="0"/>
              </a:rPr>
              <a:t> имени Янки Купалы </a:t>
            </a: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404" y="761941"/>
            <a:ext cx="648000" cy="6279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7874369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12383</TotalTime>
  <Words>1227</Words>
  <Application>Microsoft Office PowerPoint</Application>
  <PresentationFormat>Экран (16:9)</PresentationFormat>
  <Paragraphs>327</Paragraphs>
  <Slides>17</Slides>
  <Notes>10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17</vt:i4>
      </vt:variant>
    </vt:vector>
  </HeadingPairs>
  <TitlesOfParts>
    <vt:vector size="20" baseType="lpstr">
      <vt:lpstr>Тема Office</vt:lpstr>
      <vt:lpstr>1_Тема Office</vt:lpstr>
      <vt:lpstr>2_Тема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МАКАРОВА АННА ВАЛЕРЬЕВНА</dc:creator>
  <cp:lastModifiedBy>СКЕРСЬ МАРИЯ АНТОНОВНА</cp:lastModifiedBy>
  <cp:revision>488</cp:revision>
  <cp:lastPrinted>2022-03-30T09:29:34Z</cp:lastPrinted>
  <dcterms:created xsi:type="dcterms:W3CDTF">2020-10-21T11:33:37Z</dcterms:created>
  <dcterms:modified xsi:type="dcterms:W3CDTF">2022-06-14T13:51:28Z</dcterms:modified>
</cp:coreProperties>
</file>