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7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9C1"/>
    <a:srgbClr val="478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84" autoAdjust="0"/>
    <p:restoredTop sz="94660"/>
  </p:normalViewPr>
  <p:slideViewPr>
    <p:cSldViewPr>
      <p:cViewPr varScale="1">
        <p:scale>
          <a:sx n="89" d="100"/>
          <a:sy n="89" d="100"/>
        </p:scale>
        <p:origin x="-1717" y="-7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F255E-D332-4420-8241-D17A84FE9BF4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3029B-9D69-4FF6-BFAF-880DA20395F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186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26A78-9408-45E3-9698-DC871A2D6D04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E2A18-3DFA-435F-BBC3-72F257C8C02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1421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0BBBB-FBCA-40F3-9BAC-7C525E6E4592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2107-DD29-4612-97B4-BE2C84CC70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881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8B09-AF43-4F32-95FC-41C1DDEC415C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2B762-3D3D-4FAC-B84B-31926727599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216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8BA45-8CC5-4600-A792-91EFEB5B5FB4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BB55C-5CA1-4699-8913-7F4D19BF838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46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AB2F9-F81D-4246-AFDA-AD0682A4A72F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9C36F-F399-4DD0-B1C1-0FC3E9B0062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327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B690D-2BB6-46A8-9D12-43563D524883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89A10-CDF6-4552-85A3-852506842B3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0940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A24C9-E1F3-4FF7-AF52-EE25001FEEEE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22EA-41E6-4843-BCA1-1BB9EE99DD4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1313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365A1-8B36-416E-86C9-11A1940B2442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F2DE-1C63-4FE4-BCB5-07F59BC6403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08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1A921-F6DD-47B6-A074-8FA3465EFBD7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D52B4-407A-4B9F-ACE4-25112D153D9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927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4C4C1-25A3-4941-97FC-88C05A5387E5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9E905-2982-480D-93FF-3003763DD1D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190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3B2DD4-EBD8-4DD0-9F29-58AFC394B387}" type="datetimeFigureOut">
              <a:rPr lang="fr-FR"/>
              <a:pPr>
                <a:defRPr/>
              </a:pPr>
              <a:t>14/06/2022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C88E19-3308-4933-AC7C-FA9FBE1AD49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3933056"/>
            <a:ext cx="8712968" cy="2046089"/>
          </a:xfrm>
        </p:spPr>
        <p:txBody>
          <a:bodyPr/>
          <a:lstStyle/>
          <a:p>
            <a:r>
              <a:rPr lang="ru-RU" sz="4000" dirty="0"/>
              <a:t>Развитие профессиональной компетентности работников университета</a:t>
            </a:r>
            <a:r>
              <a:rPr lang="ru-RU" sz="2800" b="1" dirty="0" smtClean="0">
                <a:latin typeface="Calibri" pitchFamily="34" charset="0"/>
              </a:rPr>
              <a:t/>
            </a:r>
            <a:br>
              <a:rPr lang="ru-RU" sz="2800" b="1" dirty="0" smtClean="0">
                <a:latin typeface="Calibri" pitchFamily="34" charset="0"/>
              </a:rPr>
            </a:br>
            <a:endParaRPr lang="ru-RU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497198" y="116632"/>
            <a:ext cx="56175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i="1" dirty="0"/>
              <a:t>Материалы ЕДИ, июнь 2022 г.</a:t>
            </a:r>
            <a:endParaRPr lang="ru-RU" sz="1600" dirty="0"/>
          </a:p>
          <a:p>
            <a:pPr algn="r"/>
            <a:r>
              <a:rPr lang="ru-RU" sz="1600" i="1" dirty="0"/>
              <a:t>Подготовлено отделом управления персоналом</a:t>
            </a:r>
            <a:endParaRPr lang="ru-RU" sz="1600" dirty="0"/>
          </a:p>
          <a:p>
            <a:pPr algn="r"/>
            <a:r>
              <a:rPr lang="ru-RU" sz="1600" i="1" dirty="0"/>
              <a:t> центра кадровой и правовой работы</a:t>
            </a:r>
            <a:endParaRPr lang="ru-RU" sz="1600" dirty="0"/>
          </a:p>
          <a:p>
            <a:endParaRPr lang="ru-RU" sz="16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88640"/>
            <a:ext cx="64624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4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0444" y="2096854"/>
            <a:ext cx="799288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       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Непрерывное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профессиональное образование работников университета (повышение квалификации, переподготовка, стажировка), направленное на их профессиональное совершенствование, освоение новых методов, технологий и элементов профессиональной деятельности, а также формирование профессиональных навыков обеспечивается в соответствии с Комплексным планом непрерывного профессионального образования руководящих работников и специалистов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ГрГУ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им. Янки Купалы.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algn="just"/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Всего в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202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1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году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прошли обучение по образовательным программам повышения квалификации, стажировки, переподготовки - 3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81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чел. (из них профессорско-преподавательский состав –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2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13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чел.).</a:t>
            </a:r>
          </a:p>
          <a:p>
            <a:pPr algn="just"/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Из числа лиц, 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прошедших обучение, прошли повышение квалификации– 326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чел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.,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algn="just"/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стажировку –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55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чел. (в Республике Беларусь –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44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чел., за рубежом –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11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чел.).</a:t>
            </a:r>
          </a:p>
          <a:p>
            <a:pPr algn="just"/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87062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1340768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just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just">
              <a:buNone/>
            </a:pPr>
            <a:endParaRPr lang="ru-RU" sz="4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           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Профессиональное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развитие лиц, состоящих в кадровом резерве, включает их участие в образовательных программах повышения квалификации, стажировок, переподготовки, тренингах с целью изучения передового опыта работы,  приобретения теоретических управленческих и специальных знаний, практических умений и навыков руководства на уровне современных требований, совершенствование профессиональных компетенций.  </a:t>
            </a:r>
          </a:p>
        </p:txBody>
      </p:sp>
    </p:spTree>
    <p:extLst>
      <p:ext uri="{BB962C8B-B14F-4D97-AF65-F5344CB8AC3E}">
        <p14:creationId xmlns:p14="http://schemas.microsoft.com/office/powerpoint/2010/main" val="263722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908720"/>
            <a:ext cx="828092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just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          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В рамках  Плана мероприятий по работе с кадровым резервом на 2021 год обучено 39 чел. Из них прошли повышение квалификации 28 чел; стажировку – 11 чел., в том числе в Республике Беларусь – 7 чел., за рубежом – 4 чел. В настоящее время 1 чел. из числа резерва руководящих кадров проходит переподготовку в Институте государственной службы Академии управления при Президенте Республики Беларусь по образовательной программе  ”Государственное управление социальной сферой Работники на системной основе повышают свой профессиональный уровень посредством участия в научных конференциях, форумах,  обучающих  курсах;  привлекаются  к  участию  в проектной деятельности, разработке проектов локальных правовых актов, к участию в работе университетских комиссий; выполняют управленческие функции при временном замещении руководящих должностей. </a:t>
            </a:r>
          </a:p>
        </p:txBody>
      </p:sp>
    </p:spTree>
    <p:extLst>
      <p:ext uri="{BB962C8B-B14F-4D97-AF65-F5344CB8AC3E}">
        <p14:creationId xmlns:p14="http://schemas.microsoft.com/office/powerpoint/2010/main" val="159060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88640"/>
            <a:ext cx="64624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4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268760"/>
            <a:ext cx="849694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            </a:t>
            </a:r>
            <a:endParaRPr lang="en-US" sz="2000" dirty="0" smtClean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algn="just"/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          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Профессиональное развитие работников, включенных в кадровый резерв университета, а также иных руководителей, осуществляется посредством обучения в Школе руководителя. В 2021 году вручены сертификаты о прохождении обучения в Школе руководителя 22 участникам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С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целью передачи профессионального опыта молодым специалистам организовываются мастер-классы высококвалифицированным профессорско-преподавательским составом кафедр. Молодые специалисты принимают участие в форумах, конференциях, семинарах. Для оказания помощи в профессиональной и социально-психологической адаптации молодых специалистов (овладение профессиональными навыками и умениями, формирование профессионально необходимых качеств личности, развитие устойчивого положительного отношения к своей профессии) закрепляются наставники из числа высококвалифицированных специалистов университета. Проводятся социально-психологические тренинги, стажировки молодых специалистов из числа ППС на должностях преподавателей-стажёров. В 2021 году для молодых специалистов проведен семинар «Доступ к электронным библиотекам и базам данных» (на базе научной библиотеки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ГрГУ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им. Янки Купалы), тренинг «Современные технологии эффективной коммуникации».</a:t>
            </a:r>
          </a:p>
        </p:txBody>
      </p:sp>
    </p:spTree>
    <p:extLst>
      <p:ext uri="{BB962C8B-B14F-4D97-AF65-F5344CB8AC3E}">
        <p14:creationId xmlns:p14="http://schemas.microsoft.com/office/powerpoint/2010/main" val="16714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88640"/>
            <a:ext cx="64624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sz="4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109728" indent="0" algn="ctr">
              <a:buNone/>
            </a:pPr>
            <a:r>
              <a:rPr lang="ru-RU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 ЗА ВНИМАНИЕ</a:t>
            </a:r>
            <a:r>
              <a:rPr 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!</a:t>
            </a:r>
            <a:endParaRPr lang="ru-RU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304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67544" y="1844824"/>
            <a:ext cx="8507288" cy="4425827"/>
          </a:xfrm>
        </p:spPr>
        <p:txBody>
          <a:bodyPr>
            <a:spAutoFit/>
          </a:bodyPr>
          <a:lstStyle/>
          <a:p>
            <a:pPr marL="0" indent="457200">
              <a:buNone/>
            </a:pPr>
            <a:endParaRPr lang="ru-RU" sz="2400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  <a:cs typeface="Angsana New" pitchFamily="18" charset="-34"/>
            </a:endParaRPr>
          </a:p>
          <a:p>
            <a:pPr marL="0" indent="457200" algn="just">
              <a:buNone/>
            </a:pP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 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Важнейшим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фактором обеспечения качества высшего образования является совершенствование профессионального мастерства работников университета. Основой этого процесса выступает непрерывное профессиональное образование, цель которого состоит в том, чтобы способствовать развитию профессиональной компетентности работников, формированию инновационных подходов к ее 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реализации.</a:t>
            </a:r>
            <a:endParaRPr lang="fr-FR" sz="28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  <a:cs typeface="Angsana New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116632"/>
            <a:ext cx="6264696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  <a:cs typeface="Angsana New" pitchFamily="18" charset="-34"/>
            </a:endParaRPr>
          </a:p>
          <a:p>
            <a:pPr indent="457200"/>
            <a:r>
              <a:rPr lang="ru-RU" sz="2400" b="1" dirty="0">
                <a:solidFill>
                  <a:srgbClr val="2D69C1"/>
                </a:solidFill>
                <a:latin typeface="+mn-lt"/>
              </a:rPr>
              <a:t>Непрерывное профессиональное образование руководящих работников и специалистов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–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образование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руководящих работников и специалистов, направленное на их профессиональное совершенствование, освоение новых методов, технологий и элементов профессиональной деятельности, формирование профессиональных навыков, а также присвоение новой квалификации на уровнях высшего и среднего специального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образования  (п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.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2.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Положения о непрерывном профессиональном образовании руководящих работников и специалистов,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утв. Постановлением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Совета Министров Республики Беларусь от 15.07.2011 №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954) </a:t>
            </a:r>
            <a:endParaRPr lang="en-US" sz="1900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  <a:cs typeface="Angsana New" pitchFamily="18" charset="-34"/>
            </a:endParaRPr>
          </a:p>
          <a:p>
            <a:pPr indent="457200"/>
            <a:endParaRPr lang="ru-RU" sz="1900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  <a:cs typeface="Angsana New" pitchFamily="18" charset="-34"/>
            </a:endParaRPr>
          </a:p>
          <a:p>
            <a:pPr indent="457200"/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Профессиональное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обучение преподавателей носит непрерывный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характер, осуществляется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на протяжении всей трудовой деятельности </a:t>
            </a:r>
            <a:r>
              <a:rPr lang="ru-RU" sz="19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и </a:t>
            </a: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ngsana New" pitchFamily="18" charset="-34"/>
              </a:rPr>
              <a:t>реализуется через освоение содержания следующих образовательных программ дополнительного образования взрослых: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61433" y="476672"/>
            <a:ext cx="62646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2D69C1"/>
                </a:solidFill>
                <a:latin typeface="+mn-lt"/>
              </a:rPr>
              <a:t>1</a:t>
            </a:r>
            <a:r>
              <a:rPr lang="ru-RU" sz="2400" b="1" dirty="0">
                <a:solidFill>
                  <a:srgbClr val="2D69C1"/>
                </a:solidFill>
                <a:latin typeface="+mn-lt"/>
              </a:rPr>
              <a:t>. Образовательная программа повышения квалификации руководящих работников и специалистов </a:t>
            </a:r>
            <a:r>
              <a:rPr lang="ru-RU" sz="2400" dirty="0">
                <a:solidFill>
                  <a:srgbClr val="2D69C1"/>
                </a:solidFill>
                <a:latin typeface="+mn-lt"/>
              </a:rPr>
              <a:t>–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направлена на профессиональное совершенствование работников.</a:t>
            </a:r>
          </a:p>
          <a:p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Повышение квалификации проводится по мере необходимости, но не реже 1 раза в 5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лет.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Слушателям, освоившим содержание образовательной программы повышения квалификации руководящих работников и специалистов и прошедшим итоговую аттестацию, выдается документ об образовании – свидетельство о повышении квалификации установленного образца.</a:t>
            </a:r>
          </a:p>
        </p:txBody>
      </p:sp>
    </p:spTree>
    <p:extLst>
      <p:ext uri="{BB962C8B-B14F-4D97-AF65-F5344CB8AC3E}">
        <p14:creationId xmlns:p14="http://schemas.microsoft.com/office/powerpoint/2010/main" val="298457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699792" y="0"/>
            <a:ext cx="6444208" cy="642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2400" b="1" dirty="0">
                <a:solidFill>
                  <a:srgbClr val="2D69C1"/>
                </a:solidFill>
              </a:rPr>
              <a:t>2. Образовательная программа переподготовки </a:t>
            </a:r>
            <a:endParaRPr lang="en-US" sz="2400" b="1" dirty="0">
              <a:solidFill>
                <a:srgbClr val="2D69C1"/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2D69C1"/>
                </a:solidFill>
              </a:rPr>
              <a:t>руководящих работников и специалистов, имеющих высшее образование,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– направлена на присвоение новой квалификации на уровне высшего образования.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Слушателям, освоившим содержание образовательной программы переподготовки руководящих работников и специалистов, имеющих высшее образование, и прошедшим итоговую аттестацию, выдается документ об образовании – диплом о переподготовке на уровне высшего образования установленного образца.</a:t>
            </a:r>
          </a:p>
        </p:txBody>
      </p:sp>
    </p:spTree>
    <p:extLst>
      <p:ext uri="{BB962C8B-B14F-4D97-AF65-F5344CB8AC3E}">
        <p14:creationId xmlns:p14="http://schemas.microsoft.com/office/powerpoint/2010/main" val="39180457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59832" y="548680"/>
            <a:ext cx="5796136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2D69C1"/>
                </a:solidFill>
              </a:rPr>
              <a:t>3. Образовательная программа стажировки </a:t>
            </a:r>
            <a:endParaRPr lang="en-US" sz="2400" b="1" dirty="0">
              <a:solidFill>
                <a:srgbClr val="2D69C1"/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2D69C1"/>
                </a:solidFill>
              </a:rPr>
              <a:t>руководящих работников и специалистов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–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обеспечивает освоение новых методов, технологий и элементов профессиональной деятельности.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Слушателям, освоившим содержание образовательной программы стажировки руководящих работников и специалистов и прошедшим итоговую аттестацию, выдается документ об обучении – свидетельство о стажировке руководящих работников и специалистов установленного образца.</a:t>
            </a:r>
          </a:p>
        </p:txBody>
      </p:sp>
    </p:spTree>
    <p:extLst>
      <p:ext uri="{BB962C8B-B14F-4D97-AF65-F5344CB8AC3E}">
        <p14:creationId xmlns:p14="http://schemas.microsoft.com/office/powerpoint/2010/main" val="21697040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59832" y="116632"/>
            <a:ext cx="5400600" cy="660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300" b="1" dirty="0">
                <a:solidFill>
                  <a:srgbClr val="2D69C1"/>
                </a:solidFill>
              </a:rPr>
              <a:t>4. Образовательная программа обучения в организациях – </a:t>
            </a:r>
            <a:r>
              <a:rPr lang="ru-RU" sz="2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обеспечивает освоение новых методов, технологий и элементов профессиональной деятельности. Учебные занятия, направленные на формирование профессиональных навыков, могут быть организованы в форме лекций, семинаров, практических, лабораторных, практических выездных занятий, деловых и ролевых игр, круглых столов, инструктажей и другого.</a:t>
            </a:r>
            <a:endParaRPr lang="en-US" sz="2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ru-RU" sz="2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sz="2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Слушателям, освоившим содержание образовательной программы обучения в организациях, документы об образовании (документы об обучении) не выдаются.</a:t>
            </a:r>
          </a:p>
        </p:txBody>
      </p:sp>
    </p:spTree>
    <p:extLst>
      <p:ext uri="{BB962C8B-B14F-4D97-AF65-F5344CB8AC3E}">
        <p14:creationId xmlns:p14="http://schemas.microsoft.com/office/powerpoint/2010/main" val="94705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915816" y="1124744"/>
            <a:ext cx="595100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100" b="1" dirty="0">
                <a:solidFill>
                  <a:srgbClr val="2D69C1"/>
                </a:solidFill>
                <a:latin typeface="+mn-lt"/>
                <a:ea typeface="+mn-ea"/>
                <a:cs typeface="+mn-cs"/>
              </a:rPr>
              <a:t>5. Образовательная программа обучающих курсов </a:t>
            </a:r>
            <a:r>
              <a:rPr lang="en-US" sz="2100" b="1" dirty="0">
                <a:solidFill>
                  <a:srgbClr val="2D69C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b="1" dirty="0">
                <a:solidFill>
                  <a:srgbClr val="2D69C1"/>
                </a:solidFill>
                <a:latin typeface="+mn-lt"/>
                <a:ea typeface="+mn-ea"/>
                <a:cs typeface="+mn-cs"/>
              </a:rPr>
            </a:br>
            <a:r>
              <a:rPr lang="ru-RU" sz="2100" b="1" dirty="0">
                <a:solidFill>
                  <a:srgbClr val="2D69C1"/>
                </a:solidFill>
                <a:latin typeface="+mn-lt"/>
                <a:ea typeface="+mn-ea"/>
                <a:cs typeface="+mn-cs"/>
              </a:rPr>
              <a:t>(лекториев, тематических семинаров, практикумов, тренингов, офицерских курсов и иных видов обучающих курсов) </a:t>
            </a:r>
            <a:r>
              <a:rPr lang="ru-RU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– направлена на удовлетворение познавательных потребностей в определенной сфере профессиональной деятельности или области знаний. Основной формой образовательного процесса при реализации образовательной программы обучающих курсов является учебное занятие – лекция, практическое, лабораторное занятие, деловая, ролевая игра, круглый стол и иное занятие.</a:t>
            </a:r>
            <a:r>
              <a:rPr lang="en-US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Документом, подтверждающим освоение слушателем содержания образовательной программы обучающих курсов, является справка об обучении установленного образца.</a:t>
            </a:r>
            <a:br>
              <a:rPr lang="ru-RU" sz="2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</a:br>
            <a:endParaRPr lang="ru-RU" sz="21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3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95536" y="1844824"/>
            <a:ext cx="8640960" cy="4824536"/>
          </a:xfrm>
        </p:spPr>
        <p:txBody>
          <a:bodyPr>
            <a:noAutofit/>
          </a:bodyPr>
          <a:lstStyle/>
          <a:p>
            <a:pPr marL="0" indent="457200">
              <a:buNone/>
            </a:pP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Одним из факторов развития профессиональной компетентности работников выступает систематическое самостоятельное обучение (самообразование), которое осуществляется в целях реализации индивидуальных потребностей в повышении профессиональной подготовки.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Самообразование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осуществляется путем самостоятельного изучения специальной профессиональной литературы, а так же ознакомления с передовым опытом в сфере профессиональных интересов.</a:t>
            </a:r>
          </a:p>
          <a:p>
            <a:pPr marL="0" indent="457200">
              <a:buNone/>
            </a:pP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помощь тем, кто повышает свою квалификацию самостоятельно, могут проводиться консультации руководителями и специалистами, профессорско-преподавательским составом в пределах их компетенции, в том числе в организованных формах (лекции, семинары и т.п.). Самообразование осуществляется также в процессе подготовки и издания научной и учебно-методической литературы.</a:t>
            </a:r>
          </a:p>
          <a:p>
            <a:pPr marL="0" indent="457200">
              <a:buNone/>
            </a:pP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Самообразование осуществляется в тесной взаимосвязи с другими формами профессиональной подготовки.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5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7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170</Template>
  <TotalTime>208</TotalTime>
  <Words>979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170</vt:lpstr>
      <vt:lpstr>Развитие профессиональной компетентности работников университета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НЕПРЕРЫВНОЕ  ПРОФЕССИОНАЛЬНОЕ ОБУЧЕНИЕ КАК ФАКТОР РАЗВИТИЯ ПРОФЕССИОНАЛЬНОЙ КОМПЕТЕНТНОСТИ  ПРЕПОДАВАТЕЛЯ ВЫСШЕЙ ШКОЛЫ</dc:title>
  <dc:creator>Нахильницкий Валерий</dc:creator>
  <cp:lastModifiedBy>СКЕРСЬ МАРИЯ АНТОНОВНА</cp:lastModifiedBy>
  <cp:revision>20</cp:revision>
  <dcterms:created xsi:type="dcterms:W3CDTF">2017-01-11T17:17:11Z</dcterms:created>
  <dcterms:modified xsi:type="dcterms:W3CDTF">2022-06-14T13:54:38Z</dcterms:modified>
</cp:coreProperties>
</file>