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33" r:id="rId2"/>
  </p:sldMasterIdLst>
  <p:notesMasterIdLst>
    <p:notesMasterId r:id="rId18"/>
  </p:notesMasterIdLst>
  <p:handoutMasterIdLst>
    <p:handoutMasterId r:id="rId19"/>
  </p:handoutMasterIdLst>
  <p:sldIdLst>
    <p:sldId id="267" r:id="rId3"/>
    <p:sldId id="322" r:id="rId4"/>
    <p:sldId id="359" r:id="rId5"/>
    <p:sldId id="341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55" r:id="rId14"/>
    <p:sldId id="357" r:id="rId15"/>
    <p:sldId id="352" r:id="rId16"/>
    <p:sldId id="321" r:id="rId17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3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СТРОВСКАЯ ИННА ВЯЧЕСЛАВОВНА" initials="ОИ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3" autoAdjust="0"/>
    <p:restoredTop sz="96433" autoAdjust="0"/>
  </p:normalViewPr>
  <p:slideViewPr>
    <p:cSldViewPr snapToGrid="0">
      <p:cViewPr varScale="1">
        <p:scale>
          <a:sx n="93" d="100"/>
          <a:sy n="93" d="100"/>
        </p:scale>
        <p:origin x="-13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6"/>
        <p:guide orient="horz" pos="3131"/>
        <p:guide pos="2141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image" Target="../media/image10.pn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image" Target="../media/image10.pn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4921AD-ED23-4BBA-9877-7E88F6774BD7}" type="doc">
      <dgm:prSet loTypeId="urn:microsoft.com/office/officeart/2008/layout/PictureStrips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2FFE7B-CBF2-4A8B-8E33-82BC68A1AB9E}">
      <dgm:prSet custT="1"/>
      <dgm:spPr/>
      <dgm:t>
        <a:bodyPr/>
        <a:lstStyle/>
        <a:p>
          <a:pPr algn="just" rtl="0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Указ Президента Республики Беларусь №181 от 16.04.2012  «Об организации деятельности студенческих отрядов на территории Республики Беларусь»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531CAC-1A26-49B7-A429-9EB30474910D}" type="parTrans" cxnId="{979C5EDE-D323-483C-807D-00A0314406C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102B0E-D0D3-4A7A-8FC4-3C81BC739800}" type="sibTrans" cxnId="{979C5EDE-D323-483C-807D-00A0314406CA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0A9CA8-7165-4962-8B7D-2BC8D544FDDA}">
      <dgm:prSet custT="1"/>
      <dgm:spPr/>
      <dgm:t>
        <a:bodyPr/>
        <a:lstStyle/>
        <a:p>
          <a:pPr algn="just" rtl="0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Положение о порядке организации и финансирования временной трудовой занятости молодёжи, обучающейся в учреждениях образования, в свободное от учёбы время», утверждённое постановлением Совета Министров Республики Беларусь 23.06.2010 № 958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A115FC-02B6-4CEE-A891-80C3A9FC7A5B}" type="parTrans" cxnId="{97791A54-765B-4BFE-9A68-20B28B1B623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237EF5-8DA0-4DF7-BE95-A916B3558A80}" type="sibTrans" cxnId="{97791A54-765B-4BFE-9A68-20B28B1B6235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EEC2B7-4CE4-44FD-B63E-963EAF1C8C87}">
      <dgm:prSet custT="1"/>
      <dgm:spPr/>
      <dgm:t>
        <a:bodyPr/>
        <a:lstStyle/>
        <a:p>
          <a:pPr algn="just" rtl="0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Инструкция «О порядке организации деятельности студенческого отряда», утверждённая постановлением Министерства образования Республики Беларусь 07.06.2012 № 60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5D4B2B-38F1-4EBA-B2AF-661E9C868242}" type="parTrans" cxnId="{AED18963-7095-4F47-82D3-B2815B1282E6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C1755A-7F43-4426-8797-B5123FBCDDC1}" type="sibTrans" cxnId="{AED18963-7095-4F47-82D3-B2815B1282E6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6BA7E0-2007-4B2B-8E78-6CED9C37DC6B}" type="pres">
      <dgm:prSet presAssocID="{5B4921AD-ED23-4BBA-9877-7E88F6774BD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204492D-AF6F-44B9-9858-D1C68EAF2B23}" type="pres">
      <dgm:prSet presAssocID="{5D2FFE7B-CBF2-4A8B-8E33-82BC68A1AB9E}" presName="composite" presStyleCnt="0"/>
      <dgm:spPr/>
    </dgm:pt>
    <dgm:pt modelId="{E68C4826-64E6-4B1E-94B4-B3DD2B89A173}" type="pres">
      <dgm:prSet presAssocID="{5D2FFE7B-CBF2-4A8B-8E33-82BC68A1AB9E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F804F-8F54-4586-B7FD-ADC363B394A9}" type="pres">
      <dgm:prSet presAssocID="{5D2FFE7B-CBF2-4A8B-8E33-82BC68A1AB9E}" presName="rect2" presStyleLbl="fgImgPlace1" presStyleIdx="0" presStyleCnt="3" custLinFactNeighborX="-2251" custLinFactNeighborY="156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904BED6D-ADE4-4A9E-9486-20E15853C86E}" type="pres">
      <dgm:prSet presAssocID="{0F102B0E-D0D3-4A7A-8FC4-3C81BC739800}" presName="sibTrans" presStyleCnt="0"/>
      <dgm:spPr/>
    </dgm:pt>
    <dgm:pt modelId="{CF16E0F1-7197-4779-A32F-2361EEEF2668}" type="pres">
      <dgm:prSet presAssocID="{F30A9CA8-7165-4962-8B7D-2BC8D544FDDA}" presName="composite" presStyleCnt="0"/>
      <dgm:spPr/>
    </dgm:pt>
    <dgm:pt modelId="{62EA11AF-1329-434A-836B-AB7BBA6313D4}" type="pres">
      <dgm:prSet presAssocID="{F30A9CA8-7165-4962-8B7D-2BC8D544FDDA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A851E-5AD8-4975-9904-EA85331D73C7}" type="pres">
      <dgm:prSet presAssocID="{F30A9CA8-7165-4962-8B7D-2BC8D544FDDA}" presName="rect2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CA31CC5C-9ADB-4EA2-A745-E0821E171DA5}" type="pres">
      <dgm:prSet presAssocID="{C4237EF5-8DA0-4DF7-BE95-A916B3558A80}" presName="sibTrans" presStyleCnt="0"/>
      <dgm:spPr/>
    </dgm:pt>
    <dgm:pt modelId="{9DF3649F-3A81-4056-99D3-BC9E7A0E6D5F}" type="pres">
      <dgm:prSet presAssocID="{08EEC2B7-4CE4-44FD-B63E-963EAF1C8C87}" presName="composite" presStyleCnt="0"/>
      <dgm:spPr/>
    </dgm:pt>
    <dgm:pt modelId="{60701BA3-4832-46B1-BDA2-6E1B18965BB1}" type="pres">
      <dgm:prSet presAssocID="{08EEC2B7-4CE4-44FD-B63E-963EAF1C8C87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06BBC3-B935-4DE2-85F6-BE9D2A1F7806}" type="pres">
      <dgm:prSet presAssocID="{08EEC2B7-4CE4-44FD-B63E-963EAF1C8C87}" presName="rect2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</dgm:pt>
  </dgm:ptLst>
  <dgm:cxnLst>
    <dgm:cxn modelId="{AED18963-7095-4F47-82D3-B2815B1282E6}" srcId="{5B4921AD-ED23-4BBA-9877-7E88F6774BD7}" destId="{08EEC2B7-4CE4-44FD-B63E-963EAF1C8C87}" srcOrd="2" destOrd="0" parTransId="{005D4B2B-38F1-4EBA-B2AF-661E9C868242}" sibTransId="{01C1755A-7F43-4426-8797-B5123FBCDDC1}"/>
    <dgm:cxn modelId="{979C5EDE-D323-483C-807D-00A0314406CA}" srcId="{5B4921AD-ED23-4BBA-9877-7E88F6774BD7}" destId="{5D2FFE7B-CBF2-4A8B-8E33-82BC68A1AB9E}" srcOrd="0" destOrd="0" parTransId="{12531CAC-1A26-49B7-A429-9EB30474910D}" sibTransId="{0F102B0E-D0D3-4A7A-8FC4-3C81BC739800}"/>
    <dgm:cxn modelId="{3B4ED4A6-3980-4B0A-847C-A9C1F13073AB}" type="presOf" srcId="{08EEC2B7-4CE4-44FD-B63E-963EAF1C8C87}" destId="{60701BA3-4832-46B1-BDA2-6E1B18965BB1}" srcOrd="0" destOrd="0" presId="urn:microsoft.com/office/officeart/2008/layout/PictureStrips"/>
    <dgm:cxn modelId="{ABA17674-4679-41C3-87F6-49A7A80A2CEC}" type="presOf" srcId="{5D2FFE7B-CBF2-4A8B-8E33-82BC68A1AB9E}" destId="{E68C4826-64E6-4B1E-94B4-B3DD2B89A173}" srcOrd="0" destOrd="0" presId="urn:microsoft.com/office/officeart/2008/layout/PictureStrips"/>
    <dgm:cxn modelId="{954A35CB-BFCB-4ECD-8E28-972F648AFAE4}" type="presOf" srcId="{F30A9CA8-7165-4962-8B7D-2BC8D544FDDA}" destId="{62EA11AF-1329-434A-836B-AB7BBA6313D4}" srcOrd="0" destOrd="0" presId="urn:microsoft.com/office/officeart/2008/layout/PictureStrips"/>
    <dgm:cxn modelId="{025C2D1F-0C2C-4B9A-930C-B9B80BDF1A55}" type="presOf" srcId="{5B4921AD-ED23-4BBA-9877-7E88F6774BD7}" destId="{7C6BA7E0-2007-4B2B-8E78-6CED9C37DC6B}" srcOrd="0" destOrd="0" presId="urn:microsoft.com/office/officeart/2008/layout/PictureStrips"/>
    <dgm:cxn modelId="{97791A54-765B-4BFE-9A68-20B28B1B6235}" srcId="{5B4921AD-ED23-4BBA-9877-7E88F6774BD7}" destId="{F30A9CA8-7165-4962-8B7D-2BC8D544FDDA}" srcOrd="1" destOrd="0" parTransId="{5DA115FC-02B6-4CEE-A891-80C3A9FC7A5B}" sibTransId="{C4237EF5-8DA0-4DF7-BE95-A916B3558A80}"/>
    <dgm:cxn modelId="{C6D0D394-01AB-456D-A992-FDA0187BAFBF}" type="presParOf" srcId="{7C6BA7E0-2007-4B2B-8E78-6CED9C37DC6B}" destId="{D204492D-AF6F-44B9-9858-D1C68EAF2B23}" srcOrd="0" destOrd="0" presId="urn:microsoft.com/office/officeart/2008/layout/PictureStrips"/>
    <dgm:cxn modelId="{3759840C-3DD1-4C39-9465-BCFF9037A597}" type="presParOf" srcId="{D204492D-AF6F-44B9-9858-D1C68EAF2B23}" destId="{E68C4826-64E6-4B1E-94B4-B3DD2B89A173}" srcOrd="0" destOrd="0" presId="urn:microsoft.com/office/officeart/2008/layout/PictureStrips"/>
    <dgm:cxn modelId="{32E3E202-6DF0-401D-8E1D-21A3AFF59F59}" type="presParOf" srcId="{D204492D-AF6F-44B9-9858-D1C68EAF2B23}" destId="{251F804F-8F54-4586-B7FD-ADC363B394A9}" srcOrd="1" destOrd="0" presId="urn:microsoft.com/office/officeart/2008/layout/PictureStrips"/>
    <dgm:cxn modelId="{1333846C-7CD9-4E67-A40F-B1B7641FF12D}" type="presParOf" srcId="{7C6BA7E0-2007-4B2B-8E78-6CED9C37DC6B}" destId="{904BED6D-ADE4-4A9E-9486-20E15853C86E}" srcOrd="1" destOrd="0" presId="urn:microsoft.com/office/officeart/2008/layout/PictureStrips"/>
    <dgm:cxn modelId="{0A040796-3583-42E3-8654-2E32E7D6E674}" type="presParOf" srcId="{7C6BA7E0-2007-4B2B-8E78-6CED9C37DC6B}" destId="{CF16E0F1-7197-4779-A32F-2361EEEF2668}" srcOrd="2" destOrd="0" presId="urn:microsoft.com/office/officeart/2008/layout/PictureStrips"/>
    <dgm:cxn modelId="{C136BD03-614A-4F88-A6F5-1BDFF7B65B82}" type="presParOf" srcId="{CF16E0F1-7197-4779-A32F-2361EEEF2668}" destId="{62EA11AF-1329-434A-836B-AB7BBA6313D4}" srcOrd="0" destOrd="0" presId="urn:microsoft.com/office/officeart/2008/layout/PictureStrips"/>
    <dgm:cxn modelId="{1FCF45DE-3820-4C43-A17E-BC43B6B46927}" type="presParOf" srcId="{CF16E0F1-7197-4779-A32F-2361EEEF2668}" destId="{EE9A851E-5AD8-4975-9904-EA85331D73C7}" srcOrd="1" destOrd="0" presId="urn:microsoft.com/office/officeart/2008/layout/PictureStrips"/>
    <dgm:cxn modelId="{92E5990B-04B7-4A2F-B37C-94DDEF62B79D}" type="presParOf" srcId="{7C6BA7E0-2007-4B2B-8E78-6CED9C37DC6B}" destId="{CA31CC5C-9ADB-4EA2-A745-E0821E171DA5}" srcOrd="3" destOrd="0" presId="urn:microsoft.com/office/officeart/2008/layout/PictureStrips"/>
    <dgm:cxn modelId="{2F360349-A5E5-4933-9B8C-E2D46C9A3ACC}" type="presParOf" srcId="{7C6BA7E0-2007-4B2B-8E78-6CED9C37DC6B}" destId="{9DF3649F-3A81-4056-99D3-BC9E7A0E6D5F}" srcOrd="4" destOrd="0" presId="urn:microsoft.com/office/officeart/2008/layout/PictureStrips"/>
    <dgm:cxn modelId="{E73D1F30-4B89-410A-935E-547F95D2EF8B}" type="presParOf" srcId="{9DF3649F-3A81-4056-99D3-BC9E7A0E6D5F}" destId="{60701BA3-4832-46B1-BDA2-6E1B18965BB1}" srcOrd="0" destOrd="0" presId="urn:microsoft.com/office/officeart/2008/layout/PictureStrips"/>
    <dgm:cxn modelId="{0DDF01D9-BFE6-4647-8668-0C68B53CD455}" type="presParOf" srcId="{9DF3649F-3A81-4056-99D3-BC9E7A0E6D5F}" destId="{CC06BBC3-B935-4DE2-85F6-BE9D2A1F7806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9A5E2D-8294-4C85-92BC-F5E5B03C230E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AB658E5-F2E4-4F7B-A968-F1CF84067F3B}">
      <dgm:prSet/>
      <dgm:spPr/>
      <dgm:t>
        <a:bodyPr/>
        <a:lstStyle/>
        <a:p>
          <a:pPr algn="ctr" rtl="0"/>
          <a:r>
            <a:rPr lang="ru-RU" b="1" dirty="0" smtClean="0"/>
            <a:t>ЭКОЛОГИЧЕСКОЕ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области охраны окружающей среды</a:t>
          </a:r>
          <a:endParaRPr lang="ru-RU" dirty="0"/>
        </a:p>
      </dgm:t>
    </dgm:pt>
    <dgm:pt modelId="{EFC6C023-7790-495B-BAB3-9D0F8604CA8E}" type="parTrans" cxnId="{F0EA21EB-BD45-4CBB-ADB7-95F71EE5C1BD}">
      <dgm:prSet/>
      <dgm:spPr/>
      <dgm:t>
        <a:bodyPr/>
        <a:lstStyle/>
        <a:p>
          <a:endParaRPr lang="ru-RU"/>
        </a:p>
      </dgm:t>
    </dgm:pt>
    <dgm:pt modelId="{634DBB30-E505-4949-93B5-9DFF0395BAD4}" type="sibTrans" cxnId="{F0EA21EB-BD45-4CBB-ADB7-95F71EE5C1BD}">
      <dgm:prSet/>
      <dgm:spPr/>
      <dgm:t>
        <a:bodyPr/>
        <a:lstStyle/>
        <a:p>
          <a:endParaRPr lang="ru-RU"/>
        </a:p>
      </dgm:t>
    </dgm:pt>
    <dgm:pt modelId="{330FAC1D-6821-406F-A5E6-1F35DCDDBE8E}">
      <dgm:prSet/>
      <dgm:spPr/>
      <dgm:t>
        <a:bodyPr/>
        <a:lstStyle/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b="1" dirty="0" smtClean="0"/>
            <a:t>СТРОИТЕЛЬНЫЕ ОТРЯДЫ</a:t>
          </a:r>
        </a:p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и учебных корпусов</a:t>
          </a:r>
          <a:endParaRPr lang="ru-RU" dirty="0"/>
        </a:p>
      </dgm:t>
    </dgm:pt>
    <dgm:pt modelId="{C6E95427-5237-48AA-B9EF-B47626C4499D}" type="parTrans" cxnId="{BF4E3315-DF62-4620-A76A-D5B32DD86FD1}">
      <dgm:prSet/>
      <dgm:spPr/>
      <dgm:t>
        <a:bodyPr/>
        <a:lstStyle/>
        <a:p>
          <a:endParaRPr lang="ru-RU"/>
        </a:p>
      </dgm:t>
    </dgm:pt>
    <dgm:pt modelId="{A8615933-8AD9-4207-A6A9-1E9A83477A14}" type="sibTrans" cxnId="{BF4E3315-DF62-4620-A76A-D5B32DD86FD1}">
      <dgm:prSet/>
      <dgm:spPr/>
      <dgm:t>
        <a:bodyPr/>
        <a:lstStyle/>
        <a:p>
          <a:endParaRPr lang="ru-RU"/>
        </a:p>
      </dgm:t>
    </dgm:pt>
    <dgm:pt modelId="{A0DE3318-720C-4638-8F4A-625B4B42156D}">
      <dgm:prSet/>
      <dgm:spPr/>
      <dgm:t>
        <a:bodyPr/>
        <a:lstStyle/>
        <a:p>
          <a:pPr algn="ctr" rtl="0"/>
          <a:r>
            <a:rPr lang="ru-RU" b="1" dirty="0" smtClean="0"/>
            <a:t>СЕРВИСНЫЕ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b="1" dirty="0"/>
        </a:p>
      </dgm:t>
    </dgm:pt>
    <dgm:pt modelId="{DF59E2FD-1C74-4943-BCC6-9BA1DE689BFD}" type="parTrans" cxnId="{609A8628-F35D-4A3B-BBBF-E5831257E796}">
      <dgm:prSet/>
      <dgm:spPr/>
      <dgm:t>
        <a:bodyPr/>
        <a:lstStyle/>
        <a:p>
          <a:endParaRPr lang="ru-RU"/>
        </a:p>
      </dgm:t>
    </dgm:pt>
    <dgm:pt modelId="{BB68DACF-208F-4AE7-9BFA-9EDE2CD5DAC1}" type="sibTrans" cxnId="{609A8628-F35D-4A3B-BBBF-E5831257E796}">
      <dgm:prSet/>
      <dgm:spPr/>
      <dgm:t>
        <a:bodyPr/>
        <a:lstStyle/>
        <a:p>
          <a:endParaRPr lang="ru-RU"/>
        </a:p>
      </dgm:t>
    </dgm:pt>
    <dgm:pt modelId="{F8CE24D7-1661-4346-A32A-C40579EBAA8C}">
      <dgm:prSet/>
      <dgm:spPr/>
      <dgm:t>
        <a:bodyPr/>
        <a:lstStyle/>
        <a:p>
          <a:pPr algn="ctr" rtl="0"/>
          <a:r>
            <a:rPr lang="ru-RU" b="1" dirty="0" smtClean="0"/>
            <a:t>ПЕДАГОГИЧЕСКИЕ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b="1" dirty="0" smtClean="0"/>
        </a:p>
      </dgm:t>
    </dgm:pt>
    <dgm:pt modelId="{1F7F4A62-FF52-4C26-8A5F-FEDD972D9D7D}" type="parTrans" cxnId="{54952655-C675-4302-80D9-02D9BDDF2EE7}">
      <dgm:prSet/>
      <dgm:spPr/>
      <dgm:t>
        <a:bodyPr/>
        <a:lstStyle/>
        <a:p>
          <a:endParaRPr lang="ru-RU"/>
        </a:p>
      </dgm:t>
    </dgm:pt>
    <dgm:pt modelId="{9E2775DC-DE66-4EEA-9102-D09DC215D800}" type="sibTrans" cxnId="{54952655-C675-4302-80D9-02D9BDDF2EE7}">
      <dgm:prSet/>
      <dgm:spPr/>
      <dgm:t>
        <a:bodyPr/>
        <a:lstStyle/>
        <a:p>
          <a:endParaRPr lang="ru-RU"/>
        </a:p>
      </dgm:t>
    </dgm:pt>
    <dgm:pt modelId="{8D9B0B5A-2BCE-4C99-A811-74F75ED1FC57}">
      <dgm:prSet/>
      <dgm:spPr/>
      <dgm:t>
        <a:bodyPr/>
        <a:lstStyle/>
        <a:p>
          <a:pPr algn="ctr"/>
          <a:r>
            <a:rPr lang="ru-RU" b="1" dirty="0" smtClean="0"/>
            <a:t>ПРОИЗВОДСТВЕННЫЕ ОТРЯДЫ</a:t>
          </a:r>
        </a:p>
        <a:p>
          <a:pPr algn="l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dirty="0"/>
        </a:p>
      </dgm:t>
    </dgm:pt>
    <dgm:pt modelId="{A27DBCDC-1278-4BC3-8111-73FE5C77B45B}" type="parTrans" cxnId="{0831CCFB-C72D-489B-9A52-77249D8680A3}">
      <dgm:prSet/>
      <dgm:spPr/>
      <dgm:t>
        <a:bodyPr/>
        <a:lstStyle/>
        <a:p>
          <a:endParaRPr lang="ru-RU"/>
        </a:p>
      </dgm:t>
    </dgm:pt>
    <dgm:pt modelId="{E44B1137-84D1-4E13-9EE2-6A8BB61150F4}" type="sibTrans" cxnId="{0831CCFB-C72D-489B-9A52-77249D8680A3}">
      <dgm:prSet/>
      <dgm:spPr/>
      <dgm:t>
        <a:bodyPr/>
        <a:lstStyle/>
        <a:p>
          <a:endParaRPr lang="ru-RU"/>
        </a:p>
      </dgm:t>
    </dgm:pt>
    <dgm:pt modelId="{E956A907-ADAC-4033-9B12-7A0C137D1BDC}">
      <dgm:prSet/>
      <dgm:spPr/>
      <dgm:t>
        <a:bodyPr/>
        <a:lstStyle/>
        <a:p>
          <a:pPr algn="ctr"/>
          <a:r>
            <a:rPr lang="ru-RU" b="1" dirty="0" smtClean="0"/>
            <a:t>СЕЛЬСКОХОЗЯЙСТВЕННЫЕ ОТРЯДЫ</a:t>
          </a:r>
          <a:r>
            <a:rPr lang="ru-RU" dirty="0" smtClean="0">
              <a:latin typeface="Arial" pitchFamily="34" charset="0"/>
              <a:cs typeface="Arial" pitchFamily="34" charset="0"/>
            </a:rPr>
            <a:t> </a:t>
          </a:r>
        </a:p>
        <a:p>
          <a:pPr algn="ctr"/>
          <a:r>
            <a:rPr lang="ru-RU" dirty="0" smtClean="0">
              <a:latin typeface="Arial" pitchFamily="34" charset="0"/>
              <a:cs typeface="Arial" pitchFamily="34" charset="0"/>
            </a:rPr>
            <a:t>работа по уборке урожая</a:t>
          </a:r>
          <a:endParaRPr lang="ru-RU" dirty="0"/>
        </a:p>
      </dgm:t>
    </dgm:pt>
    <dgm:pt modelId="{B0503E00-FE65-4151-ADC1-C3D3BA13D021}" type="parTrans" cxnId="{0FBC38D5-0C5F-4500-B281-DF7C7B091F74}">
      <dgm:prSet/>
      <dgm:spPr/>
      <dgm:t>
        <a:bodyPr/>
        <a:lstStyle/>
        <a:p>
          <a:endParaRPr lang="ru-RU"/>
        </a:p>
      </dgm:t>
    </dgm:pt>
    <dgm:pt modelId="{A6DF9416-59FD-4196-8E13-9C2098F5107D}" type="sibTrans" cxnId="{0FBC38D5-0C5F-4500-B281-DF7C7B091F74}">
      <dgm:prSet/>
      <dgm:spPr/>
      <dgm:t>
        <a:bodyPr/>
        <a:lstStyle/>
        <a:p>
          <a:endParaRPr lang="ru-RU"/>
        </a:p>
      </dgm:t>
    </dgm:pt>
    <dgm:pt modelId="{F34D2F78-ED8A-4EDE-9CBE-692467BD4C19}" type="pres">
      <dgm:prSet presAssocID="{499A5E2D-8294-4C85-92BC-F5E5B03C23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645D6D-AE7A-4030-B657-15C001349A8D}" type="pres">
      <dgm:prSet presAssocID="{330FAC1D-6821-406F-A5E6-1F35DCDDBE8E}" presName="composite" presStyleCnt="0"/>
      <dgm:spPr/>
    </dgm:pt>
    <dgm:pt modelId="{2689B561-9FC0-4F97-8973-7E17BBDF06B2}" type="pres">
      <dgm:prSet presAssocID="{330FAC1D-6821-406F-A5E6-1F35DCDDBE8E}" presName="rect1" presStyleLbl="tr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A4E94-E27E-4055-8EFF-122C34188518}" type="pres">
      <dgm:prSet presAssocID="{330FAC1D-6821-406F-A5E6-1F35DCDDBE8E}" presName="rect2" presStyleLbl="fgImgPlace1" presStyleIdx="0" presStyleCnt="6" custLinFactNeighborX="2356" custLinFactNeighborY="201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ru-RU"/>
        </a:p>
      </dgm:t>
    </dgm:pt>
    <dgm:pt modelId="{7FB5BCE8-9879-4287-B01D-E4A0F47BFB56}" type="pres">
      <dgm:prSet presAssocID="{A8615933-8AD9-4207-A6A9-1E9A83477A14}" presName="sibTrans" presStyleCnt="0"/>
      <dgm:spPr/>
    </dgm:pt>
    <dgm:pt modelId="{FCB5D90F-1F15-45E2-9FEB-445121E9A9F4}" type="pres">
      <dgm:prSet presAssocID="{F8CE24D7-1661-4346-A32A-C40579EBAA8C}" presName="composite" presStyleCnt="0"/>
      <dgm:spPr/>
    </dgm:pt>
    <dgm:pt modelId="{8C7425EA-7315-44AB-812F-433502C1EED0}" type="pres">
      <dgm:prSet presAssocID="{F8CE24D7-1661-4346-A32A-C40579EBAA8C}" presName="rect1" presStyleLbl="tr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23441-CD00-4CFD-80A5-3F8EE10F1D66}" type="pres">
      <dgm:prSet presAssocID="{F8CE24D7-1661-4346-A32A-C40579EBAA8C}" presName="rect2" presStyleLbl="fg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69E96D96-A6CB-445F-894B-5C3C0B339993}" type="pres">
      <dgm:prSet presAssocID="{9E2775DC-DE66-4EEA-9102-D09DC215D800}" presName="sibTrans" presStyleCnt="0"/>
      <dgm:spPr/>
    </dgm:pt>
    <dgm:pt modelId="{54622453-9C3A-4F04-8D42-C4A1650E16F7}" type="pres">
      <dgm:prSet presAssocID="{A0DE3318-720C-4638-8F4A-625B4B42156D}" presName="composite" presStyleCnt="0"/>
      <dgm:spPr/>
    </dgm:pt>
    <dgm:pt modelId="{904B729D-2880-4539-9E5F-49265F6AFDE9}" type="pres">
      <dgm:prSet presAssocID="{A0DE3318-720C-4638-8F4A-625B4B42156D}" presName="rect1" presStyleLbl="tr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3FFE0-1E63-41F1-84E5-D4A35D49FE3C}" type="pres">
      <dgm:prSet presAssocID="{A0DE3318-720C-4638-8F4A-625B4B42156D}" presName="rect2" presStyleLbl="fgImgPlac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ru-RU"/>
        </a:p>
      </dgm:t>
    </dgm:pt>
    <dgm:pt modelId="{1F51D0A0-0F8C-40BD-BE11-07FB0896F098}" type="pres">
      <dgm:prSet presAssocID="{BB68DACF-208F-4AE7-9BFA-9EDE2CD5DAC1}" presName="sibTrans" presStyleCnt="0"/>
      <dgm:spPr/>
    </dgm:pt>
    <dgm:pt modelId="{28F0E6AE-1C21-409E-B954-2B8E060E90A8}" type="pres">
      <dgm:prSet presAssocID="{AAB658E5-F2E4-4F7B-A968-F1CF84067F3B}" presName="composite" presStyleCnt="0"/>
      <dgm:spPr/>
    </dgm:pt>
    <dgm:pt modelId="{C6E55342-41D7-4676-B23F-D69AF0C08082}" type="pres">
      <dgm:prSet presAssocID="{AAB658E5-F2E4-4F7B-A968-F1CF84067F3B}" presName="rect1" presStyleLbl="tr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0E521B-8C5E-41FE-A185-61CC19196A31}" type="pres">
      <dgm:prSet presAssocID="{AAB658E5-F2E4-4F7B-A968-F1CF84067F3B}" presName="rect2" presStyleLbl="fgImgPlace1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BD593ECC-88ED-4106-ABAE-54D42CF7D89F}" type="pres">
      <dgm:prSet presAssocID="{634DBB30-E505-4949-93B5-9DFF0395BAD4}" presName="sibTrans" presStyleCnt="0"/>
      <dgm:spPr/>
    </dgm:pt>
    <dgm:pt modelId="{D096B00C-4E26-4736-819D-7091D48BED6A}" type="pres">
      <dgm:prSet presAssocID="{8D9B0B5A-2BCE-4C99-A811-74F75ED1FC57}" presName="composite" presStyleCnt="0"/>
      <dgm:spPr/>
    </dgm:pt>
    <dgm:pt modelId="{86E98019-3EA8-4FE7-93EA-6C69A1E6B283}" type="pres">
      <dgm:prSet presAssocID="{8D9B0B5A-2BCE-4C99-A811-74F75ED1FC57}" presName="rect1" presStyleLbl="tr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3C9BA-34B7-4D53-AC3A-CF1FA2DC061D}" type="pres">
      <dgm:prSet presAssocID="{8D9B0B5A-2BCE-4C99-A811-74F75ED1FC57}" presName="rect2" presStyleLbl="fgImgPlac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A71C9136-F939-4BAF-B7EA-07A2901F0CDC}" type="pres">
      <dgm:prSet presAssocID="{E44B1137-84D1-4E13-9EE2-6A8BB61150F4}" presName="sibTrans" presStyleCnt="0"/>
      <dgm:spPr/>
    </dgm:pt>
    <dgm:pt modelId="{65A8FAC1-3351-457B-BA72-882520B16720}" type="pres">
      <dgm:prSet presAssocID="{E956A907-ADAC-4033-9B12-7A0C137D1BDC}" presName="composite" presStyleCnt="0"/>
      <dgm:spPr/>
    </dgm:pt>
    <dgm:pt modelId="{E80A4908-D698-4F8D-A4CD-A587F250138E}" type="pres">
      <dgm:prSet presAssocID="{E956A907-ADAC-4033-9B12-7A0C137D1BDC}" presName="rect1" presStyleLbl="tr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FCE4F2-AE94-4C3F-A472-5D3CAF7FD44E}" type="pres">
      <dgm:prSet presAssocID="{E956A907-ADAC-4033-9B12-7A0C137D1BDC}" presName="rect2" presStyleLbl="fg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</dgm:ptLst>
  <dgm:cxnLst>
    <dgm:cxn modelId="{0FBC38D5-0C5F-4500-B281-DF7C7B091F74}" srcId="{499A5E2D-8294-4C85-92BC-F5E5B03C230E}" destId="{E956A907-ADAC-4033-9B12-7A0C137D1BDC}" srcOrd="5" destOrd="0" parTransId="{B0503E00-FE65-4151-ADC1-C3D3BA13D021}" sibTransId="{A6DF9416-59FD-4196-8E13-9C2098F5107D}"/>
    <dgm:cxn modelId="{F0EA21EB-BD45-4CBB-ADB7-95F71EE5C1BD}" srcId="{499A5E2D-8294-4C85-92BC-F5E5B03C230E}" destId="{AAB658E5-F2E4-4F7B-A968-F1CF84067F3B}" srcOrd="3" destOrd="0" parTransId="{EFC6C023-7790-495B-BAB3-9D0F8604CA8E}" sibTransId="{634DBB30-E505-4949-93B5-9DFF0395BAD4}"/>
    <dgm:cxn modelId="{E7400BC9-A1E4-404C-A00E-8DBDC0D6BEFD}" type="presOf" srcId="{F8CE24D7-1661-4346-A32A-C40579EBAA8C}" destId="{8C7425EA-7315-44AB-812F-433502C1EED0}" srcOrd="0" destOrd="0" presId="urn:microsoft.com/office/officeart/2008/layout/PictureStrips"/>
    <dgm:cxn modelId="{609A8628-F35D-4A3B-BBBF-E5831257E796}" srcId="{499A5E2D-8294-4C85-92BC-F5E5B03C230E}" destId="{A0DE3318-720C-4638-8F4A-625B4B42156D}" srcOrd="2" destOrd="0" parTransId="{DF59E2FD-1C74-4943-BCC6-9BA1DE689BFD}" sibTransId="{BB68DACF-208F-4AE7-9BFA-9EDE2CD5DAC1}"/>
    <dgm:cxn modelId="{BA6316F6-FBE2-4D3F-94BF-FDB696A806A3}" type="presOf" srcId="{8D9B0B5A-2BCE-4C99-A811-74F75ED1FC57}" destId="{86E98019-3EA8-4FE7-93EA-6C69A1E6B283}" srcOrd="0" destOrd="0" presId="urn:microsoft.com/office/officeart/2008/layout/PictureStrips"/>
    <dgm:cxn modelId="{0831CCFB-C72D-489B-9A52-77249D8680A3}" srcId="{499A5E2D-8294-4C85-92BC-F5E5B03C230E}" destId="{8D9B0B5A-2BCE-4C99-A811-74F75ED1FC57}" srcOrd="4" destOrd="0" parTransId="{A27DBCDC-1278-4BC3-8111-73FE5C77B45B}" sibTransId="{E44B1137-84D1-4E13-9EE2-6A8BB61150F4}"/>
    <dgm:cxn modelId="{54952655-C675-4302-80D9-02D9BDDF2EE7}" srcId="{499A5E2D-8294-4C85-92BC-F5E5B03C230E}" destId="{F8CE24D7-1661-4346-A32A-C40579EBAA8C}" srcOrd="1" destOrd="0" parTransId="{1F7F4A62-FF52-4C26-8A5F-FEDD972D9D7D}" sibTransId="{9E2775DC-DE66-4EEA-9102-D09DC215D800}"/>
    <dgm:cxn modelId="{D7A4FEAF-09C4-465F-9427-2A3538121BCA}" type="presOf" srcId="{330FAC1D-6821-406F-A5E6-1F35DCDDBE8E}" destId="{2689B561-9FC0-4F97-8973-7E17BBDF06B2}" srcOrd="0" destOrd="0" presId="urn:microsoft.com/office/officeart/2008/layout/PictureStrips"/>
    <dgm:cxn modelId="{C49BAC4B-CD26-47AE-82C5-4DA6B5655757}" type="presOf" srcId="{AAB658E5-F2E4-4F7B-A968-F1CF84067F3B}" destId="{C6E55342-41D7-4676-B23F-D69AF0C08082}" srcOrd="0" destOrd="0" presId="urn:microsoft.com/office/officeart/2008/layout/PictureStrips"/>
    <dgm:cxn modelId="{DF73BCB7-80A1-462E-9FCE-EFE403E6A2E5}" type="presOf" srcId="{499A5E2D-8294-4C85-92BC-F5E5B03C230E}" destId="{F34D2F78-ED8A-4EDE-9CBE-692467BD4C19}" srcOrd="0" destOrd="0" presId="urn:microsoft.com/office/officeart/2008/layout/PictureStrips"/>
    <dgm:cxn modelId="{A003C1B4-975C-467F-B2D9-A5D423D87A90}" type="presOf" srcId="{A0DE3318-720C-4638-8F4A-625B4B42156D}" destId="{904B729D-2880-4539-9E5F-49265F6AFDE9}" srcOrd="0" destOrd="0" presId="urn:microsoft.com/office/officeart/2008/layout/PictureStrips"/>
    <dgm:cxn modelId="{1A8515B4-5901-4058-B22E-564CC2FC9B2B}" type="presOf" srcId="{E956A907-ADAC-4033-9B12-7A0C137D1BDC}" destId="{E80A4908-D698-4F8D-A4CD-A587F250138E}" srcOrd="0" destOrd="0" presId="urn:microsoft.com/office/officeart/2008/layout/PictureStrips"/>
    <dgm:cxn modelId="{BF4E3315-DF62-4620-A76A-D5B32DD86FD1}" srcId="{499A5E2D-8294-4C85-92BC-F5E5B03C230E}" destId="{330FAC1D-6821-406F-A5E6-1F35DCDDBE8E}" srcOrd="0" destOrd="0" parTransId="{C6E95427-5237-48AA-B9EF-B47626C4499D}" sibTransId="{A8615933-8AD9-4207-A6A9-1E9A83477A14}"/>
    <dgm:cxn modelId="{6E1B1F9F-171A-4FB3-8476-D07A7D120333}" type="presParOf" srcId="{F34D2F78-ED8A-4EDE-9CBE-692467BD4C19}" destId="{F7645D6D-AE7A-4030-B657-15C001349A8D}" srcOrd="0" destOrd="0" presId="urn:microsoft.com/office/officeart/2008/layout/PictureStrips"/>
    <dgm:cxn modelId="{A13ECB0E-AB44-4BA2-B616-19139CFF68E4}" type="presParOf" srcId="{F7645D6D-AE7A-4030-B657-15C001349A8D}" destId="{2689B561-9FC0-4F97-8973-7E17BBDF06B2}" srcOrd="0" destOrd="0" presId="urn:microsoft.com/office/officeart/2008/layout/PictureStrips"/>
    <dgm:cxn modelId="{02E21527-2100-43B5-9FAB-6E46D6BF53B2}" type="presParOf" srcId="{F7645D6D-AE7A-4030-B657-15C001349A8D}" destId="{3A1A4E94-E27E-4055-8EFF-122C34188518}" srcOrd="1" destOrd="0" presId="urn:microsoft.com/office/officeart/2008/layout/PictureStrips"/>
    <dgm:cxn modelId="{B0614F9C-0EC5-4CE8-A0B8-FDC714A50036}" type="presParOf" srcId="{F34D2F78-ED8A-4EDE-9CBE-692467BD4C19}" destId="{7FB5BCE8-9879-4287-B01D-E4A0F47BFB56}" srcOrd="1" destOrd="0" presId="urn:microsoft.com/office/officeart/2008/layout/PictureStrips"/>
    <dgm:cxn modelId="{CBF97DB8-567A-4195-9BF3-9F15F6732635}" type="presParOf" srcId="{F34D2F78-ED8A-4EDE-9CBE-692467BD4C19}" destId="{FCB5D90F-1F15-45E2-9FEB-445121E9A9F4}" srcOrd="2" destOrd="0" presId="urn:microsoft.com/office/officeart/2008/layout/PictureStrips"/>
    <dgm:cxn modelId="{873D0B8E-6F77-4DF9-988F-439B54C8AE0D}" type="presParOf" srcId="{FCB5D90F-1F15-45E2-9FEB-445121E9A9F4}" destId="{8C7425EA-7315-44AB-812F-433502C1EED0}" srcOrd="0" destOrd="0" presId="urn:microsoft.com/office/officeart/2008/layout/PictureStrips"/>
    <dgm:cxn modelId="{FE8ACA24-1460-479C-A7E9-AEBC8019C7A0}" type="presParOf" srcId="{FCB5D90F-1F15-45E2-9FEB-445121E9A9F4}" destId="{45A23441-CD00-4CFD-80A5-3F8EE10F1D66}" srcOrd="1" destOrd="0" presId="urn:microsoft.com/office/officeart/2008/layout/PictureStrips"/>
    <dgm:cxn modelId="{23358ADA-6B3A-40FC-8F00-E22E09081BCE}" type="presParOf" srcId="{F34D2F78-ED8A-4EDE-9CBE-692467BD4C19}" destId="{69E96D96-A6CB-445F-894B-5C3C0B339993}" srcOrd="3" destOrd="0" presId="urn:microsoft.com/office/officeart/2008/layout/PictureStrips"/>
    <dgm:cxn modelId="{D67B95A1-06F1-49CB-B7CC-AE799B590083}" type="presParOf" srcId="{F34D2F78-ED8A-4EDE-9CBE-692467BD4C19}" destId="{54622453-9C3A-4F04-8D42-C4A1650E16F7}" srcOrd="4" destOrd="0" presId="urn:microsoft.com/office/officeart/2008/layout/PictureStrips"/>
    <dgm:cxn modelId="{9639CA91-6333-4657-8402-039E1647AE5E}" type="presParOf" srcId="{54622453-9C3A-4F04-8D42-C4A1650E16F7}" destId="{904B729D-2880-4539-9E5F-49265F6AFDE9}" srcOrd="0" destOrd="0" presId="urn:microsoft.com/office/officeart/2008/layout/PictureStrips"/>
    <dgm:cxn modelId="{FAC531D8-2458-4AC2-AE07-1F6D070ADF3F}" type="presParOf" srcId="{54622453-9C3A-4F04-8D42-C4A1650E16F7}" destId="{5F83FFE0-1E63-41F1-84E5-D4A35D49FE3C}" srcOrd="1" destOrd="0" presId="urn:microsoft.com/office/officeart/2008/layout/PictureStrips"/>
    <dgm:cxn modelId="{263C3878-5956-4C1A-AC27-A49CAA268C4D}" type="presParOf" srcId="{F34D2F78-ED8A-4EDE-9CBE-692467BD4C19}" destId="{1F51D0A0-0F8C-40BD-BE11-07FB0896F098}" srcOrd="5" destOrd="0" presId="urn:microsoft.com/office/officeart/2008/layout/PictureStrips"/>
    <dgm:cxn modelId="{F92EE9B7-7B1F-494F-BC96-BB0067248C82}" type="presParOf" srcId="{F34D2F78-ED8A-4EDE-9CBE-692467BD4C19}" destId="{28F0E6AE-1C21-409E-B954-2B8E060E90A8}" srcOrd="6" destOrd="0" presId="urn:microsoft.com/office/officeart/2008/layout/PictureStrips"/>
    <dgm:cxn modelId="{719C38D0-C9E2-45A3-A3A2-73739E748E16}" type="presParOf" srcId="{28F0E6AE-1C21-409E-B954-2B8E060E90A8}" destId="{C6E55342-41D7-4676-B23F-D69AF0C08082}" srcOrd="0" destOrd="0" presId="urn:microsoft.com/office/officeart/2008/layout/PictureStrips"/>
    <dgm:cxn modelId="{09789047-CBE2-4175-B4B4-6107C6F977DC}" type="presParOf" srcId="{28F0E6AE-1C21-409E-B954-2B8E060E90A8}" destId="{030E521B-8C5E-41FE-A185-61CC19196A31}" srcOrd="1" destOrd="0" presId="urn:microsoft.com/office/officeart/2008/layout/PictureStrips"/>
    <dgm:cxn modelId="{4B2A27B5-80D6-403F-918A-AB45378D5CB9}" type="presParOf" srcId="{F34D2F78-ED8A-4EDE-9CBE-692467BD4C19}" destId="{BD593ECC-88ED-4106-ABAE-54D42CF7D89F}" srcOrd="7" destOrd="0" presId="urn:microsoft.com/office/officeart/2008/layout/PictureStrips"/>
    <dgm:cxn modelId="{84467468-8293-4CF3-A6FB-51D26AF2BF4D}" type="presParOf" srcId="{F34D2F78-ED8A-4EDE-9CBE-692467BD4C19}" destId="{D096B00C-4E26-4736-819D-7091D48BED6A}" srcOrd="8" destOrd="0" presId="urn:microsoft.com/office/officeart/2008/layout/PictureStrips"/>
    <dgm:cxn modelId="{F83A3CEB-D9BF-4FD4-96D6-E7218F6FDF4E}" type="presParOf" srcId="{D096B00C-4E26-4736-819D-7091D48BED6A}" destId="{86E98019-3EA8-4FE7-93EA-6C69A1E6B283}" srcOrd="0" destOrd="0" presId="urn:microsoft.com/office/officeart/2008/layout/PictureStrips"/>
    <dgm:cxn modelId="{7DC8A728-46AB-4B6B-BA2C-608EED547EFE}" type="presParOf" srcId="{D096B00C-4E26-4736-819D-7091D48BED6A}" destId="{CC43C9BA-34B7-4D53-AC3A-CF1FA2DC061D}" srcOrd="1" destOrd="0" presId="urn:microsoft.com/office/officeart/2008/layout/PictureStrips"/>
    <dgm:cxn modelId="{6457AA30-3774-4CA0-BBEB-BF434FC88536}" type="presParOf" srcId="{F34D2F78-ED8A-4EDE-9CBE-692467BD4C19}" destId="{A71C9136-F939-4BAF-B7EA-07A2901F0CDC}" srcOrd="9" destOrd="0" presId="urn:microsoft.com/office/officeart/2008/layout/PictureStrips"/>
    <dgm:cxn modelId="{D545875C-2F40-4E45-9DDB-E5998F70B4A4}" type="presParOf" srcId="{F34D2F78-ED8A-4EDE-9CBE-692467BD4C19}" destId="{65A8FAC1-3351-457B-BA72-882520B16720}" srcOrd="10" destOrd="0" presId="urn:microsoft.com/office/officeart/2008/layout/PictureStrips"/>
    <dgm:cxn modelId="{97D76FC1-52B8-4209-A0FD-AE974176F5AE}" type="presParOf" srcId="{65A8FAC1-3351-457B-BA72-882520B16720}" destId="{E80A4908-D698-4F8D-A4CD-A587F250138E}" srcOrd="0" destOrd="0" presId="urn:microsoft.com/office/officeart/2008/layout/PictureStrips"/>
    <dgm:cxn modelId="{D8EF1191-8BDE-4709-899E-D636F6D34DD2}" type="presParOf" srcId="{65A8FAC1-3351-457B-BA72-882520B16720}" destId="{92FCE4F2-AE94-4C3F-A472-5D3CAF7FD44E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8C4826-64E6-4B1E-94B4-B3DD2B89A173}">
      <dsp:nvSpPr>
        <dsp:cNvPr id="0" name=""/>
        <dsp:cNvSpPr/>
      </dsp:nvSpPr>
      <dsp:spPr>
        <a:xfrm>
          <a:off x="2415489" y="295951"/>
          <a:ext cx="4286443" cy="133951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7297" tIns="53340" rIns="53340" bIns="5334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Указ Президента Республики Беларусь №181 от 16.04.2012  «Об организации деятельности студенческих отрядов на территории Республики Беларусь»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5489" y="295951"/>
        <a:ext cx="4286443" cy="1339513"/>
      </dsp:txXfrm>
    </dsp:sp>
    <dsp:sp modelId="{251F804F-8F54-4586-B7FD-ADC363B394A9}">
      <dsp:nvSpPr>
        <dsp:cNvPr id="0" name=""/>
        <dsp:cNvSpPr/>
      </dsp:nvSpPr>
      <dsp:spPr>
        <a:xfrm>
          <a:off x="2215780" y="124407"/>
          <a:ext cx="937659" cy="140648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2EA11AF-1329-434A-836B-AB7BBA6313D4}">
      <dsp:nvSpPr>
        <dsp:cNvPr id="0" name=""/>
        <dsp:cNvSpPr/>
      </dsp:nvSpPr>
      <dsp:spPr>
        <a:xfrm>
          <a:off x="2415489" y="1982250"/>
          <a:ext cx="4286443" cy="133951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7297" tIns="53340" rIns="53340" bIns="5334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Положение о порядке организации и финансирования временной трудовой занятости молодёжи, обучающейся в учреждениях образования, в свободное от учёбы время», утверждённое постановлением Совета Министров Республики Беларусь 23.06.2010 № 958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5489" y="1982250"/>
        <a:ext cx="4286443" cy="1339513"/>
      </dsp:txXfrm>
    </dsp:sp>
    <dsp:sp modelId="{EE9A851E-5AD8-4975-9904-EA85331D73C7}">
      <dsp:nvSpPr>
        <dsp:cNvPr id="0" name=""/>
        <dsp:cNvSpPr/>
      </dsp:nvSpPr>
      <dsp:spPr>
        <a:xfrm>
          <a:off x="2236887" y="1788765"/>
          <a:ext cx="937659" cy="1406489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0701BA3-4832-46B1-BDA2-6E1B18965BB1}">
      <dsp:nvSpPr>
        <dsp:cNvPr id="0" name=""/>
        <dsp:cNvSpPr/>
      </dsp:nvSpPr>
      <dsp:spPr>
        <a:xfrm>
          <a:off x="2415489" y="3668549"/>
          <a:ext cx="4286443" cy="133951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07297" tIns="53340" rIns="53340" bIns="5334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Инструкция «О порядке организации деятельности студенческого отряда», утверждённая постановлением Министерства образования Республики Беларусь 07.06.2012 № 60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15489" y="3668549"/>
        <a:ext cx="4286443" cy="1339513"/>
      </dsp:txXfrm>
    </dsp:sp>
    <dsp:sp modelId="{CC06BBC3-B935-4DE2-85F6-BE9D2A1F7806}">
      <dsp:nvSpPr>
        <dsp:cNvPr id="0" name=""/>
        <dsp:cNvSpPr/>
      </dsp:nvSpPr>
      <dsp:spPr>
        <a:xfrm>
          <a:off x="2236887" y="3475063"/>
          <a:ext cx="937659" cy="1406489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89B561-9FC0-4F97-8973-7E17BBDF06B2}">
      <dsp:nvSpPr>
        <dsp:cNvPr id="0" name=""/>
        <dsp:cNvSpPr/>
      </dsp:nvSpPr>
      <dsp:spPr>
        <a:xfrm>
          <a:off x="536622" y="220227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СТРОИТЕЛЬНЫЕ ОТРЯДЫ</a:t>
          </a:r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и учебных корпусов</a:t>
          </a:r>
          <a:endParaRPr lang="ru-RU" sz="1300" kern="1200" dirty="0"/>
        </a:p>
      </dsp:txBody>
      <dsp:txXfrm>
        <a:off x="536622" y="220227"/>
        <a:ext cx="3547384" cy="1108557"/>
      </dsp:txXfrm>
    </dsp:sp>
    <dsp:sp modelId="{3A1A4E94-E27E-4055-8EFF-122C34188518}">
      <dsp:nvSpPr>
        <dsp:cNvPr id="0" name=""/>
        <dsp:cNvSpPr/>
      </dsp:nvSpPr>
      <dsp:spPr>
        <a:xfrm>
          <a:off x="407096" y="83522"/>
          <a:ext cx="775990" cy="11639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C7425EA-7315-44AB-812F-433502C1EED0}">
      <dsp:nvSpPr>
        <dsp:cNvPr id="0" name=""/>
        <dsp:cNvSpPr/>
      </dsp:nvSpPr>
      <dsp:spPr>
        <a:xfrm>
          <a:off x="4416729" y="220227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ПЕДАГОГИЧЕСКИЕ ОТРЯДЫ</a:t>
          </a:r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sz="1300" b="1" kern="1200" dirty="0" smtClean="0"/>
        </a:p>
      </dsp:txBody>
      <dsp:txXfrm>
        <a:off x="4416729" y="220227"/>
        <a:ext cx="3547384" cy="1108557"/>
      </dsp:txXfrm>
    </dsp:sp>
    <dsp:sp modelId="{45A23441-CD00-4CFD-80A5-3F8EE10F1D66}">
      <dsp:nvSpPr>
        <dsp:cNvPr id="0" name=""/>
        <dsp:cNvSpPr/>
      </dsp:nvSpPr>
      <dsp:spPr>
        <a:xfrm>
          <a:off x="4268921" y="60102"/>
          <a:ext cx="775990" cy="1163985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04B729D-2880-4539-9E5F-49265F6AFDE9}">
      <dsp:nvSpPr>
        <dsp:cNvPr id="0" name=""/>
        <dsp:cNvSpPr/>
      </dsp:nvSpPr>
      <dsp:spPr>
        <a:xfrm>
          <a:off x="536622" y="1615778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СЕРВИСНЫЕ ОТРЯДЫ</a:t>
          </a:r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sz="1300" b="1" kern="1200" dirty="0"/>
        </a:p>
      </dsp:txBody>
      <dsp:txXfrm>
        <a:off x="536622" y="1615778"/>
        <a:ext cx="3547384" cy="1108557"/>
      </dsp:txXfrm>
    </dsp:sp>
    <dsp:sp modelId="{5F83FFE0-1E63-41F1-84E5-D4A35D49FE3C}">
      <dsp:nvSpPr>
        <dsp:cNvPr id="0" name=""/>
        <dsp:cNvSpPr/>
      </dsp:nvSpPr>
      <dsp:spPr>
        <a:xfrm>
          <a:off x="388814" y="1455653"/>
          <a:ext cx="775990" cy="116398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6E55342-41D7-4676-B23F-D69AF0C08082}">
      <dsp:nvSpPr>
        <dsp:cNvPr id="0" name=""/>
        <dsp:cNvSpPr/>
      </dsp:nvSpPr>
      <dsp:spPr>
        <a:xfrm>
          <a:off x="4416729" y="1615778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ЭКОЛОГИЧЕСКОЕ ОТРЯДЫ</a:t>
          </a:r>
        </a:p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rgbClr val="000000"/>
              </a:solidFill>
              <a:latin typeface="Arial" charset="0"/>
            </a:rPr>
            <a:t>работа в области охраны окружающей среды</a:t>
          </a:r>
          <a:endParaRPr lang="ru-RU" sz="1300" kern="1200" dirty="0"/>
        </a:p>
      </dsp:txBody>
      <dsp:txXfrm>
        <a:off x="4416729" y="1615778"/>
        <a:ext cx="3547384" cy="1108557"/>
      </dsp:txXfrm>
    </dsp:sp>
    <dsp:sp modelId="{030E521B-8C5E-41FE-A185-61CC19196A31}">
      <dsp:nvSpPr>
        <dsp:cNvPr id="0" name=""/>
        <dsp:cNvSpPr/>
      </dsp:nvSpPr>
      <dsp:spPr>
        <a:xfrm>
          <a:off x="4268921" y="1455653"/>
          <a:ext cx="775990" cy="1163985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6E98019-3EA8-4FE7-93EA-6C69A1E6B283}">
      <dsp:nvSpPr>
        <dsp:cNvPr id="0" name=""/>
        <dsp:cNvSpPr/>
      </dsp:nvSpPr>
      <dsp:spPr>
        <a:xfrm>
          <a:off x="536622" y="3011329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ПРОИЗВОДСТВЕННЫЕ ОТРЯДЫ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sz="1300" kern="1200" dirty="0"/>
        </a:p>
      </dsp:txBody>
      <dsp:txXfrm>
        <a:off x="536622" y="3011329"/>
        <a:ext cx="3547384" cy="1108557"/>
      </dsp:txXfrm>
    </dsp:sp>
    <dsp:sp modelId="{CC43C9BA-34B7-4D53-AC3A-CF1FA2DC061D}">
      <dsp:nvSpPr>
        <dsp:cNvPr id="0" name=""/>
        <dsp:cNvSpPr/>
      </dsp:nvSpPr>
      <dsp:spPr>
        <a:xfrm>
          <a:off x="388814" y="2851204"/>
          <a:ext cx="775990" cy="1163985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80A4908-D698-4F8D-A4CD-A587F250138E}">
      <dsp:nvSpPr>
        <dsp:cNvPr id="0" name=""/>
        <dsp:cNvSpPr/>
      </dsp:nvSpPr>
      <dsp:spPr>
        <a:xfrm>
          <a:off x="4416729" y="3011329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СЕЛЬСКОХОЗЯЙСТВЕННЫЕ ОТРЯДЫ</a:t>
          </a:r>
          <a:r>
            <a:rPr lang="ru-RU" sz="1300" kern="1200" dirty="0" smtClean="0">
              <a:latin typeface="Arial" pitchFamily="34" charset="0"/>
              <a:cs typeface="Arial" pitchFamily="34" charset="0"/>
            </a:rPr>
            <a:t>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" pitchFamily="34" charset="0"/>
              <a:cs typeface="Arial" pitchFamily="34" charset="0"/>
            </a:rPr>
            <a:t>работа по уборке урожая</a:t>
          </a:r>
          <a:endParaRPr lang="ru-RU" sz="1300" kern="1200" dirty="0"/>
        </a:p>
      </dsp:txBody>
      <dsp:txXfrm>
        <a:off x="4416729" y="3011329"/>
        <a:ext cx="3547384" cy="1108557"/>
      </dsp:txXfrm>
    </dsp:sp>
    <dsp:sp modelId="{92FCE4F2-AE94-4C3F-A472-5D3CAF7FD44E}">
      <dsp:nvSpPr>
        <dsp:cNvPr id="0" name=""/>
        <dsp:cNvSpPr/>
      </dsp:nvSpPr>
      <dsp:spPr>
        <a:xfrm>
          <a:off x="4268921" y="2851204"/>
          <a:ext cx="775990" cy="1163985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2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B0D9A-42D3-468A-8B6B-9BCB0786DEBF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1A589-07B4-4E2E-9D75-33E81BAD2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288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2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C59E6-39EE-4F6C-A803-B629934CAF4D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85253"/>
            <a:ext cx="5409562" cy="391404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FF656-EA55-4BE5-BE5C-271E2E057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87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5350" y="746125"/>
            <a:ext cx="497046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6BEB-971B-444F-A0E7-BB0D98838D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69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617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887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5C79C-8D9A-4250-8FCA-96A1A52D00C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59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165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111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74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698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980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551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362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97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6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6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6"/>
            <a:ext cx="8316174" cy="56331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0157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2864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997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217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862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502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5863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36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208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8640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4735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1524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0690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6"/>
            <a:ext cx="8316174" cy="56331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611618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33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74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13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51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86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37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34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gif"/><Relationship Id="rId4" Type="http://schemas.openxmlformats.org/officeDocument/2006/relationships/diagramLayout" Target="../diagrams/layout1.xml"/><Relationship Id="rId9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92618" y="2009280"/>
            <a:ext cx="6620272" cy="15121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Занятость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студентов в летний период и создание условий для трудоустройства </a:t>
            </a:r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3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внеучебное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время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5632" y="5513437"/>
            <a:ext cx="64483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b="1" i="1" dirty="0" smtClean="0"/>
              <a:t>«Материалы ЕДИ, март 2022 г.»</a:t>
            </a:r>
          </a:p>
          <a:p>
            <a:pPr algn="r"/>
            <a:r>
              <a:rPr lang="ru-RU" sz="1600" i="1" dirty="0" smtClean="0"/>
              <a:t>Подготовлено управлением воспитательной работы с молодёжью </a:t>
            </a:r>
          </a:p>
          <a:p>
            <a:pPr algn="r"/>
            <a:r>
              <a:rPr lang="ru-RU" sz="1600" i="1" dirty="0" smtClean="0"/>
              <a:t>УО «Гродненский государственный университет имени Янки Купалы»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29863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221" y="415194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Информация о наличии мест для трудоустройства студентов 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ДЕТСКИХ ОЗДОРОВИТЕЛЬНЫХ ЛАГЕРЯХ (ДОЛ) </a:t>
            </a: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2022 </a:t>
            </a:r>
            <a:r>
              <a:rPr lang="ru-RU" sz="2000" b="1" dirty="0">
                <a:solidFill>
                  <a:srgbClr val="0070C0"/>
                </a:solidFill>
              </a:rPr>
              <a:t>году</a:t>
            </a:r>
            <a: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443" y="722102"/>
            <a:ext cx="8229600" cy="512161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ДОЛ «</a:t>
            </a:r>
            <a:r>
              <a:rPr lang="ru-RU" b="1" dirty="0" err="1">
                <a:solidFill>
                  <a:srgbClr val="C00000"/>
                </a:solidFill>
              </a:rPr>
              <a:t>Купалинка</a:t>
            </a:r>
            <a:r>
              <a:rPr lang="ru-RU" b="1" dirty="0">
                <a:solidFill>
                  <a:srgbClr val="C00000"/>
                </a:solidFill>
              </a:rPr>
              <a:t>»</a:t>
            </a:r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 Гродно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</a:rPr>
              <a:t>,</a:t>
            </a:r>
            <a:endParaRPr lang="ru-RU" dirty="0">
              <a:solidFill>
                <a:schemeClr val="tx2"/>
              </a:solidFill>
              <a:latin typeface="HelveticaNeueCyr-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</a:rPr>
              <a:t>ул. Санаторная, 20</a:t>
            </a:r>
            <a:endParaRPr lang="ru-RU" dirty="0">
              <a:solidFill>
                <a:schemeClr val="tx2"/>
              </a:solidFill>
              <a:latin typeface="HelveticaNeueCyr-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  <a:p>
            <a:pPr marL="0" indent="0">
              <a:buNone/>
            </a:pPr>
            <a:endParaRPr lang="ru-RU" sz="1000" dirty="0" smtClean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715266"/>
              </p:ext>
            </p:extLst>
          </p:nvPr>
        </p:nvGraphicFramePr>
        <p:xfrm>
          <a:off x="2517818" y="1177254"/>
          <a:ext cx="6297769" cy="3155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03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791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682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822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Виды работ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Требуемое </a:t>
                      </a:r>
                      <a:r>
                        <a:rPr lang="ru-RU" sz="1600" dirty="0" smtClean="0">
                          <a:effectLst/>
                        </a:rPr>
                        <a:t>кол-во работников</a:t>
                      </a:r>
                      <a:endParaRPr lang="ru-RU" sz="1600" dirty="0">
                        <a:effectLst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Сроки работ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2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Воспитатель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21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07.06-25.06.2022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20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Официант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20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Воспитатель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28.06-16.07.2022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362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Официант 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20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Воспитатель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19.07-06.08.2022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362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Официант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20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Воспитатель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21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09.08-27.08.2022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3627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Уборщик помещений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967" y="4546118"/>
            <a:ext cx="3303348" cy="219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81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221" y="415194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Информация о наличии мест для трудоустройства студентов 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ДЕТСКИХ ОЗДОРОВИТЕЛЬНЫХ ЛАГЕРЯХ (ДОЛ) </a:t>
            </a: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2022 </a:t>
            </a:r>
            <a:r>
              <a:rPr lang="ru-RU" sz="2000" b="1" dirty="0">
                <a:solidFill>
                  <a:srgbClr val="0070C0"/>
                </a:solidFill>
              </a:rPr>
              <a:t>году</a:t>
            </a:r>
            <a: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4552"/>
            <a:ext cx="8229600" cy="5121615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ОЛ «</a:t>
            </a:r>
            <a:r>
              <a:rPr lang="ru-RU" b="1" dirty="0" err="1" smtClean="0">
                <a:solidFill>
                  <a:srgbClr val="C00000"/>
                </a:solidFill>
              </a:rPr>
              <a:t>Озеры</a:t>
            </a:r>
            <a:r>
              <a:rPr lang="ru-RU" b="1" dirty="0" smtClean="0">
                <a:solidFill>
                  <a:srgbClr val="C00000"/>
                </a:solidFill>
              </a:rPr>
              <a:t>»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rgbClr val="0070C0"/>
                </a:solidFill>
              </a:rPr>
              <a:t>Транспортное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rgbClr val="0070C0"/>
                </a:solidFill>
              </a:rPr>
              <a:t>республиканское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rgbClr val="0070C0"/>
                </a:solidFill>
              </a:rPr>
              <a:t>унитарное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rgbClr val="0070C0"/>
                </a:solidFill>
              </a:rPr>
              <a:t>предприятие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rgbClr val="0070C0"/>
                </a:solidFill>
              </a:rPr>
              <a:t>«</a:t>
            </a:r>
            <a:r>
              <a:rPr lang="ru-RU" sz="2300" b="1" dirty="0" err="1">
                <a:solidFill>
                  <a:srgbClr val="0070C0"/>
                </a:solidFill>
              </a:rPr>
              <a:t>Барановичское</a:t>
            </a:r>
            <a:r>
              <a:rPr lang="ru-RU" sz="2300" b="1" dirty="0">
                <a:solidFill>
                  <a:srgbClr val="0070C0"/>
                </a:solidFill>
              </a:rPr>
              <a:t> </a:t>
            </a:r>
            <a:endParaRPr lang="ru-RU" sz="2300" b="1" dirty="0" smtClean="0">
              <a:solidFill>
                <a:srgbClr val="0070C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rgbClr val="0070C0"/>
                </a:solidFill>
              </a:rPr>
              <a:t>отделение </a:t>
            </a:r>
            <a:r>
              <a:rPr lang="ru-RU" sz="2300" b="1" dirty="0">
                <a:solidFill>
                  <a:srgbClr val="0070C0"/>
                </a:solidFill>
              </a:rPr>
              <a:t>Белорусской </a:t>
            </a:r>
            <a:endParaRPr lang="ru-RU" sz="2300" b="1" dirty="0" smtClean="0">
              <a:solidFill>
                <a:srgbClr val="0070C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rgbClr val="0070C0"/>
                </a:solidFill>
              </a:rPr>
              <a:t>железной </a:t>
            </a:r>
            <a:r>
              <a:rPr lang="ru-RU" sz="2300" b="1" dirty="0">
                <a:solidFill>
                  <a:srgbClr val="0070C0"/>
                </a:solidFill>
              </a:rPr>
              <a:t>дороги</a:t>
            </a:r>
            <a:r>
              <a:rPr lang="ru-RU" sz="2300" b="1" dirty="0" smtClean="0">
                <a:solidFill>
                  <a:srgbClr val="0070C0"/>
                </a:solidFill>
              </a:rPr>
              <a:t>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Вакансии «воспитатель»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solidFill>
                  <a:srgbClr val="C00000"/>
                </a:solidFill>
              </a:rPr>
              <a:t> </a:t>
            </a:r>
            <a:endParaRPr lang="ru-RU" sz="18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sz="1000" dirty="0" smtClean="0"/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tx2"/>
                </a:solidFill>
              </a:rPr>
              <a:t>Гродненский </a:t>
            </a:r>
            <a:r>
              <a:rPr lang="ru-RU" b="1" dirty="0">
                <a:solidFill>
                  <a:schemeClr val="tx2"/>
                </a:solidFill>
              </a:rPr>
              <a:t>р-н, </a:t>
            </a:r>
            <a:endParaRPr lang="ru-RU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2"/>
                </a:solidFill>
              </a:rPr>
              <a:t>Озерский </a:t>
            </a:r>
            <a:r>
              <a:rPr lang="ru-RU" b="1" dirty="0">
                <a:solidFill>
                  <a:schemeClr val="tx2"/>
                </a:solidFill>
              </a:rPr>
              <a:t>с/с, </a:t>
            </a:r>
            <a:endParaRPr lang="ru-RU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err="1" smtClean="0">
                <a:solidFill>
                  <a:schemeClr val="tx2"/>
                </a:solidFill>
              </a:rPr>
              <a:t>агрогородок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 err="1" smtClean="0">
                <a:solidFill>
                  <a:schemeClr val="tx2"/>
                </a:solidFill>
              </a:rPr>
              <a:t>Озёры</a:t>
            </a:r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118776"/>
              </p:ext>
            </p:extLst>
          </p:nvPr>
        </p:nvGraphicFramePr>
        <p:xfrm>
          <a:off x="4043966" y="1004551"/>
          <a:ext cx="4417454" cy="2034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8727">
                  <a:extLst>
                    <a:ext uri="{9D8B030D-6E8A-4147-A177-3AD203B41FA5}">
                      <a16:colId xmlns:a16="http://schemas.microsoft.com/office/drawing/2014/main" xmlns="" val="1170662284"/>
                    </a:ext>
                  </a:extLst>
                </a:gridCol>
                <a:gridCol w="2208727">
                  <a:extLst>
                    <a:ext uri="{9D8B030D-6E8A-4147-A177-3AD203B41FA5}">
                      <a16:colId xmlns:a16="http://schemas.microsoft.com/office/drawing/2014/main" xmlns="" val="3668913278"/>
                    </a:ext>
                  </a:extLst>
                </a:gridCol>
              </a:tblGrid>
              <a:tr h="408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Требуемое </a:t>
                      </a:r>
                      <a:r>
                        <a:rPr lang="ru-RU" sz="1200" dirty="0" smtClean="0">
                          <a:effectLst/>
                        </a:rPr>
                        <a:t>кол-во работников</a:t>
                      </a:r>
                      <a:endParaRPr lang="ru-RU" sz="1200" dirty="0">
                        <a:effectLst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Сроки работ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0613659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06.06-24.06.2022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3570542260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25.06-13.07.2022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2824118419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14.07-01.08.2022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7405168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18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02.08-20.08.2022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40123962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072" y="3662045"/>
            <a:ext cx="4277347" cy="295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68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4628915"/>
              </p:ext>
            </p:extLst>
          </p:nvPr>
        </p:nvGraphicFramePr>
        <p:xfrm>
          <a:off x="270455" y="938487"/>
          <a:ext cx="8474299" cy="186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2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8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628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69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772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072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 п/п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организации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Виды работ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Кол-во человек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Сроки работы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568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 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Административно-хозяйственное управление (университет)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Строительно-ремонтные </a:t>
                      </a:r>
                      <a:r>
                        <a:rPr lang="ru-RU" sz="1600" dirty="0" smtClean="0">
                          <a:effectLst/>
                        </a:rPr>
                        <a:t>работы в учебных корпусах и общежитиях университета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108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383838"/>
                          </a:solidFill>
                          <a:effectLst/>
                          <a:latin typeface="arial" panose="020B0604020202020204" pitchFamily="34" charset="0"/>
                        </a:rPr>
                        <a:t>с 04.07.2022 по 19.08.2022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26685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154546"/>
            <a:ext cx="8229600" cy="95381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</a:rPr>
              <a:t>Информация о наличии мест для трудоустройства студентов </a:t>
            </a:r>
            <a:br>
              <a:rPr lang="ru-RU" sz="1800" b="1" dirty="0" smtClean="0">
                <a:solidFill>
                  <a:srgbClr val="0070C0"/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>по выполнению ремонтных и </a:t>
            </a:r>
            <a:r>
              <a:rPr lang="ru-RU" sz="1800" b="1" dirty="0" smtClean="0">
                <a:solidFill>
                  <a:srgbClr val="FF0000"/>
                </a:solidFill>
              </a:rPr>
              <a:t>строительных работ </a:t>
            </a:r>
            <a:r>
              <a:rPr lang="ru-RU" sz="1800" b="1" dirty="0" smtClean="0">
                <a:solidFill>
                  <a:srgbClr val="0070C0"/>
                </a:solidFill>
              </a:rPr>
              <a:t>в 2022 году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0454" y="2838847"/>
            <a:ext cx="84742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Информация о наличии мест для трудоустройства студентов  </a:t>
            </a:r>
            <a:endParaRPr lang="ru-RU" b="1" dirty="0" smtClean="0">
              <a:solidFill>
                <a:srgbClr val="0070C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другие учреждения и предприятия в </a:t>
            </a:r>
            <a:r>
              <a:rPr lang="ru-RU" b="1" dirty="0" smtClean="0">
                <a:solidFill>
                  <a:srgbClr val="FF0000"/>
                </a:solidFill>
              </a:rPr>
              <a:t>2022 </a:t>
            </a:r>
            <a:r>
              <a:rPr lang="ru-RU" b="1" dirty="0">
                <a:solidFill>
                  <a:srgbClr val="FF0000"/>
                </a:solidFill>
              </a:rPr>
              <a:t>году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6389140"/>
              </p:ext>
            </p:extLst>
          </p:nvPr>
        </p:nvGraphicFramePr>
        <p:xfrm>
          <a:off x="334850" y="3485180"/>
          <a:ext cx="8474299" cy="3298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2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8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628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69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772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157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 п/п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организации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Виды работ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Кол-во человек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Сроки работы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3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1.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 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ОАО "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БелТАПАЗ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"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уборка территории, посадка туй, покраска бордюров.</a:t>
                      </a: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 девушек 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 парней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01.06.-31.07.2022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2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СПК "Пограничный"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уборка и сортировка продукции (яблоки)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01.09.-30.11.2022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2450194620"/>
                  </a:ext>
                </a:extLst>
              </a:tr>
              <a:tr h="693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ООО "Гродненский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камнеобрабатываю-щий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завод"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обработка камня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01.06.-31.08.2022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586149824"/>
                  </a:ext>
                </a:extLst>
              </a:tr>
              <a:tr h="7872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Минский тракторный завод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Сборка, обработка деталей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укладка-упаковка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01.07. – 31.08.2022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873336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122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716" y="231820"/>
            <a:ext cx="8229600" cy="52899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Информация </a:t>
            </a:r>
            <a:r>
              <a:rPr lang="ru-RU" sz="2000" b="1" dirty="0">
                <a:solidFill>
                  <a:srgbClr val="0070C0"/>
                </a:solidFill>
              </a:rPr>
              <a:t>о наличии мест для трудоустройства студентов  </a:t>
            </a:r>
            <a:r>
              <a:rPr lang="ru-RU" sz="2000" b="1" dirty="0">
                <a:solidFill>
                  <a:srgbClr val="FF0000"/>
                </a:solidFill>
              </a:rPr>
              <a:t>в </a:t>
            </a:r>
            <a:r>
              <a:rPr lang="ru-RU" sz="2000" b="1" dirty="0" smtClean="0">
                <a:solidFill>
                  <a:srgbClr val="FF0000"/>
                </a:solidFill>
              </a:rPr>
              <a:t>другие учреждения и предприятия в 2022 году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0324979"/>
              </p:ext>
            </p:extLst>
          </p:nvPr>
        </p:nvGraphicFramePr>
        <p:xfrm>
          <a:off x="283335" y="809056"/>
          <a:ext cx="8680361" cy="60654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30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79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707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914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870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887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№ п/п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Наименование организации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Виды работ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Кол-во </a:t>
                      </a:r>
                      <a:r>
                        <a:rPr lang="ru-RU" sz="1400" dirty="0" smtClean="0">
                          <a:effectLst/>
                          <a:latin typeface="+mj-lt"/>
                        </a:rPr>
                        <a:t>человек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Сроки работы</a:t>
                      </a:r>
                      <a:endParaRPr lang="ru-RU" sz="14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27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1.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ЗАО «Атлант»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Сборка бытовой техники, укладка-упаковка продукции,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погрузо-разгрузочные работы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30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01.06. – 31.08.2022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(может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быть на один месяц)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7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ОАО «Молочный мир»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Укладчик-упаковщик мороженого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;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грузчик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01.06. – 31.08.2022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2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3.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МокаАгро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» </a:t>
                      </a:r>
                      <a:endParaRPr lang="ru-RU" sz="16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филиал 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«ФИРМА МОКА» ООО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Уборка ягод вишни и малины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30 человек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15.07. – 31.08.2022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33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4.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ГУРСП «</a:t>
                      </a:r>
                      <a:r>
                        <a:rPr lang="ru-RU" sz="1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Гроднозеленстрой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Кошение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5– юноши 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май – сентябрь 2022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(по отдельному графику)</a:t>
                      </a: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27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5.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КУП</a:t>
                      </a:r>
                      <a:r>
                        <a:rPr lang="ru-RU" sz="16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«</a:t>
                      </a:r>
                      <a:r>
                        <a:rPr lang="ru-RU" sz="1600" baseline="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Гроднооблкино</a:t>
                      </a:r>
                      <a:r>
                        <a:rPr lang="ru-RU" sz="16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-видеопрокат»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Бармен, официант,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администратор,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мойщик посуды,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дежурный по залу кинотеатра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 кинотеатрах города Гродно «Космос», «Восток», «Красная звезда», «Октябрь», молодежный центр «Гродно»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 юношей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13  девушек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 мая по сентябрь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(по отдельному графику)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7639" marR="57639" marT="0" marB="0"/>
                </a:tc>
                <a:extLst>
                  <a:ext uri="{0D108BD9-81ED-4DB2-BD59-A6C34878D82A}">
                    <a16:rowId xmlns:a16="http://schemas.microsoft.com/office/drawing/2014/main" xmlns="" val="193777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68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356" y="4108367"/>
            <a:ext cx="7239855" cy="2125008"/>
          </a:xfrm>
        </p:spPr>
        <p:txBody>
          <a:bodyPr>
            <a:noAutofit/>
          </a:bodyPr>
          <a:lstStyle/>
          <a:p>
            <a:pPr lvl="0" algn="r" fontAlgn="base"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ИЛИ!!!!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 принимаются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главном корпусе 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ГрГУ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имени Янки Купалы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адресу: ул. Ожешко, 22, ауд. 229 и ауд.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308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Контактные телефоны: 39 72 09 или 73 19 50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ÐÐ°ÑÑÐ¸Ð½ÐºÐ¸ Ð¿Ð¾ Ð·Ð°Ð¿ÑÐ¾ÑÑ ÑÐµÐ»Ð¾Ð²ÐµÑÐºÐ¸ Ð´Ð»Ñ Ð¿ÑÐµÐ·ÐµÐ½ÑÐ°ÑÐ¸Ð¸ Ð³Ð¸Ñ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014" y="379237"/>
            <a:ext cx="1011847" cy="168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97" y="22929"/>
            <a:ext cx="5782614" cy="408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7" y="2328100"/>
            <a:ext cx="3204810" cy="452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140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F56DA-76B7-49AB-A4CC-04801CF65C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597" y="5966029"/>
            <a:ext cx="6312603" cy="58477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endParaRPr lang="ru-RU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3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6632"/>
            <a:ext cx="8229600" cy="511959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ДОКУМЕНТЫ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492624"/>
              </p:ext>
            </p:extLst>
          </p:nvPr>
        </p:nvGraphicFramePr>
        <p:xfrm>
          <a:off x="107504" y="982766"/>
          <a:ext cx="8938820" cy="5110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3763" y="4110551"/>
            <a:ext cx="2088232" cy="26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ÐÐ°ÑÑÐ¸Ð½ÐºÐ¸ Ð¿Ð¾ Ð·Ð°Ð¿ÑÐ¾ÑÑ ÑÐµÐ»Ð¾Ð²ÐµÑÐºÐ¸ Ð³Ð¸Ñ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51892" y="1309497"/>
            <a:ext cx="1992108" cy="232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45" y="2173652"/>
            <a:ext cx="1904280" cy="226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231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332"/>
            <a:ext cx="7546032" cy="511959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СТУДЕНЧЕСКИХ ОТРЯДОВ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bmaster.com.ua/cont/img/polezninform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231" y="5186341"/>
            <a:ext cx="1426836" cy="174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6582" y="817418"/>
            <a:ext cx="817109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Временная трудовая занятость молодежи организуется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для </a:t>
            </a:r>
            <a:r>
              <a:rPr lang="ru-RU" sz="2000" b="1" dirty="0">
                <a:solidFill>
                  <a:srgbClr val="002060"/>
                </a:solidFill>
              </a:rPr>
              <a:t>приобщения молодежи к общественно полезному труду и получению трудовых навыков, адаптации к трудовой деятельности и подготовке к самостоятельному выходу на рынок труда, а также для улучшения материального благосостояния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defRPr/>
            </a:pPr>
            <a:endParaRPr lang="ru-RU" sz="2000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</a:rPr>
              <a:t>Студенческий отряд </a:t>
            </a:r>
            <a:r>
              <a:rPr lang="ru-RU" sz="2000" b="1" dirty="0">
                <a:solidFill>
                  <a:srgbClr val="002060"/>
                </a:solidFill>
              </a:rPr>
              <a:t>– это добровольное объединение молодых граждан, получающих общее среднее, профессионально-техническое, среднее специальное или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высшее образование</a:t>
            </a:r>
            <a:r>
              <a:rPr lang="ru-RU" sz="2000" b="1" dirty="0">
                <a:solidFill>
                  <a:srgbClr val="002060"/>
                </a:solidFill>
              </a:rPr>
              <a:t>, а также других категорий молодых граждан,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изъявивших желание в свободное от учебы </a:t>
            </a:r>
            <a:r>
              <a:rPr lang="ru-RU" sz="2000" b="1" dirty="0">
                <a:solidFill>
                  <a:srgbClr val="4BACC6">
                    <a:lumMod val="50000"/>
                  </a:srgbClr>
                </a:solidFill>
              </a:rPr>
              <a:t>и работы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время</a:t>
            </a:r>
            <a:r>
              <a:rPr lang="ru-RU" sz="2000" b="1" dirty="0">
                <a:solidFill>
                  <a:srgbClr val="002060"/>
                </a:solidFill>
              </a:rPr>
              <a:t>, как правило, в период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с 1 мая по 30 сентября</a:t>
            </a:r>
            <a:r>
              <a:rPr lang="ru-RU" sz="2000" b="1" dirty="0">
                <a:solidFill>
                  <a:srgbClr val="002060"/>
                </a:solidFill>
              </a:rPr>
              <a:t>, осуществлять трудовую деятельность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>
              <a:defRPr/>
            </a:pPr>
            <a:endParaRPr lang="ru-RU" sz="20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Количество</a:t>
            </a:r>
            <a:r>
              <a:rPr lang="ru-RU" sz="2000" b="1" dirty="0" smtClean="0">
                <a:solidFill>
                  <a:srgbClr val="002060"/>
                </a:solidFill>
              </a:rPr>
              <a:t> участников студенческого отряда  – </a:t>
            </a:r>
            <a:r>
              <a:rPr lang="ru-RU" sz="2000" b="1" dirty="0" smtClean="0">
                <a:solidFill>
                  <a:srgbClr val="FF0000"/>
                </a:solidFill>
              </a:rPr>
              <a:t>не менее 5 человек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Срок</a:t>
            </a:r>
            <a:r>
              <a:rPr lang="ru-RU" sz="2000" b="1" dirty="0" smtClean="0">
                <a:solidFill>
                  <a:srgbClr val="002060"/>
                </a:solidFill>
              </a:rPr>
              <a:t> трудовой деятельности - </a:t>
            </a:r>
            <a:r>
              <a:rPr lang="ru-RU" sz="2000" b="1" dirty="0" smtClean="0">
                <a:solidFill>
                  <a:srgbClr val="FF0000"/>
                </a:solidFill>
              </a:rPr>
              <a:t>не </a:t>
            </a:r>
            <a:r>
              <a:rPr lang="ru-RU" sz="2000" b="1" dirty="0">
                <a:solidFill>
                  <a:srgbClr val="FF0000"/>
                </a:solidFill>
              </a:rPr>
              <a:t>менее 10 дней</a:t>
            </a: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57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 СТУДЕНЧЕСКИХ ОТРЯДОВ</a:t>
            </a:r>
          </a:p>
        </p:txBody>
      </p:sp>
      <p:graphicFrame>
        <p:nvGraphicFramePr>
          <p:cNvPr id="9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88684"/>
              </p:ext>
            </p:extLst>
          </p:nvPr>
        </p:nvGraphicFramePr>
        <p:xfrm>
          <a:off x="395536" y="756038"/>
          <a:ext cx="8352928" cy="4179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098" name="Picture 2" descr="ÐÐ°ÑÑÐ¸Ð½ÐºÐ¸ Ð¿Ð¾ Ð·Ð°Ð¿ÑÐ¾ÑÑ ÑÐµÐ»Ð¾Ð²ÐµÑÐºÐ¸ Ð³Ð¸Ñ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941168"/>
            <a:ext cx="3521124" cy="176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2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221" y="415194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Информация о наличии мест для трудоустройства студентов 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ДЕТСКИХ ОЗДОРОВИТЕЛЬНЫХ ЛАГЕРЯХ (ДОЛ) </a:t>
            </a: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2022 </a:t>
            </a:r>
            <a:r>
              <a:rPr lang="ru-RU" sz="2000" b="1" dirty="0">
                <a:solidFill>
                  <a:srgbClr val="0070C0"/>
                </a:solidFill>
              </a:rPr>
              <a:t>году</a:t>
            </a:r>
            <a: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4552"/>
            <a:ext cx="8229600" cy="512161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ДОЛ «Юность»</a:t>
            </a:r>
            <a:endParaRPr lang="en-US" b="1" dirty="0" smtClean="0">
              <a:solidFill>
                <a:srgbClr val="C00000"/>
              </a:solidFill>
            </a:endParaRPr>
          </a:p>
          <a:p>
            <a:pPr marL="400050" lvl="1" indent="0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Вакансии </a:t>
            </a:r>
          </a:p>
          <a:p>
            <a:pPr marL="400050" lvl="1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«воспитатель»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800" dirty="0" smtClean="0"/>
          </a:p>
          <a:p>
            <a:r>
              <a:rPr lang="ru-RU" b="1" dirty="0" smtClean="0">
                <a:solidFill>
                  <a:schemeClr val="tx2"/>
                </a:solidFill>
              </a:rPr>
              <a:t>Город </a:t>
            </a:r>
            <a:r>
              <a:rPr lang="ru-RU" b="1" dirty="0">
                <a:solidFill>
                  <a:schemeClr val="tx2"/>
                </a:solidFill>
              </a:rPr>
              <a:t>Гродно, деревня Пышки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318005"/>
              </p:ext>
            </p:extLst>
          </p:nvPr>
        </p:nvGraphicFramePr>
        <p:xfrm>
          <a:off x="4246418" y="1004551"/>
          <a:ext cx="4215002" cy="1988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7501">
                  <a:extLst>
                    <a:ext uri="{9D8B030D-6E8A-4147-A177-3AD203B41FA5}">
                      <a16:colId xmlns:a16="http://schemas.microsoft.com/office/drawing/2014/main" xmlns="" val="1170662284"/>
                    </a:ext>
                  </a:extLst>
                </a:gridCol>
                <a:gridCol w="2107501">
                  <a:extLst>
                    <a:ext uri="{9D8B030D-6E8A-4147-A177-3AD203B41FA5}">
                      <a16:colId xmlns:a16="http://schemas.microsoft.com/office/drawing/2014/main" xmlns="" val="3668913278"/>
                    </a:ext>
                  </a:extLst>
                </a:gridCol>
              </a:tblGrid>
              <a:tr h="332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Требуемое </a:t>
                      </a:r>
                      <a:r>
                        <a:rPr lang="ru-RU" sz="1200" dirty="0" smtClean="0">
                          <a:effectLst/>
                        </a:rPr>
                        <a:t>кол-во работников</a:t>
                      </a:r>
                      <a:endParaRPr lang="ru-RU" sz="1200" dirty="0">
                        <a:effectLst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Сроки работ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0613659"/>
                  </a:ext>
                </a:extLst>
              </a:tr>
              <a:tr h="331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04.06-21.06.2022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3570542260"/>
                  </a:ext>
                </a:extLst>
              </a:tr>
              <a:tr h="331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25.06-12.07.2022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673447478"/>
                  </a:ext>
                </a:extLst>
              </a:tr>
              <a:tr h="331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15.07- 02.08.2022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2824118419"/>
                  </a:ext>
                </a:extLst>
              </a:tr>
              <a:tr h="3310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05.08-14.08.2022</a:t>
                      </a:r>
                      <a:endParaRPr lang="ru-RU" sz="16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7405168"/>
                  </a:ext>
                </a:extLst>
              </a:tr>
              <a:tr h="3310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17.08-26.08.2022</a:t>
                      </a: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40123962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6418" y="3580443"/>
            <a:ext cx="3818586" cy="254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221" y="415194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Информация о наличии мест для трудоустройства студентов 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ДЕТСКИХ ОЗДОРОВИТЕЛЬНЫХ ЛАГЕРЯХ (ДОЛ) </a:t>
            </a: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2022 </a:t>
            </a:r>
            <a:r>
              <a:rPr lang="ru-RU" sz="2000" b="1" dirty="0">
                <a:solidFill>
                  <a:srgbClr val="0070C0"/>
                </a:solidFill>
              </a:rPr>
              <a:t>году</a:t>
            </a:r>
            <a: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4552"/>
            <a:ext cx="8229600" cy="512161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b="1" dirty="0">
                <a:solidFill>
                  <a:srgbClr val="C00000"/>
                </a:solidFill>
              </a:rPr>
              <a:t>ДОЛ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</a:rPr>
              <a:t>Сузорье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</a:p>
          <a:p>
            <a:pPr marL="0" indent="0">
              <a:buNone/>
            </a:pPr>
            <a:endParaRPr lang="ru-RU" sz="1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tx2"/>
                </a:solidFill>
              </a:rPr>
              <a:t>Гродненский район, </a:t>
            </a:r>
            <a:endParaRPr lang="ru-RU" sz="18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err="1" smtClean="0">
                <a:solidFill>
                  <a:schemeClr val="tx2"/>
                </a:solidFill>
              </a:rPr>
              <a:t>Поречский</a:t>
            </a:r>
            <a:r>
              <a:rPr lang="ru-RU" sz="1800" b="1" dirty="0" smtClean="0">
                <a:solidFill>
                  <a:schemeClr val="tx2"/>
                </a:solidFill>
              </a:rPr>
              <a:t> </a:t>
            </a:r>
            <a:r>
              <a:rPr lang="ru-RU" sz="1800" b="1" dirty="0">
                <a:solidFill>
                  <a:schemeClr val="tx2"/>
                </a:solidFill>
              </a:rPr>
              <a:t>с/с, 18, </a:t>
            </a:r>
            <a:endParaRPr lang="ru-RU" sz="18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/>
                </a:solidFill>
              </a:rPr>
              <a:t>в </a:t>
            </a:r>
            <a:r>
              <a:rPr lang="ru-RU" sz="1800" b="1" dirty="0">
                <a:solidFill>
                  <a:schemeClr val="tx2"/>
                </a:solidFill>
              </a:rPr>
              <a:t>районе </a:t>
            </a:r>
            <a:endParaRPr lang="ru-RU" sz="18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err="1" smtClean="0">
                <a:solidFill>
                  <a:schemeClr val="tx2"/>
                </a:solidFill>
              </a:rPr>
              <a:t>агрогородка</a:t>
            </a:r>
            <a:r>
              <a:rPr lang="ru-RU" sz="1800" b="1" dirty="0" smtClean="0">
                <a:solidFill>
                  <a:schemeClr val="tx2"/>
                </a:solidFill>
              </a:rPr>
              <a:t> Поречье</a:t>
            </a:r>
            <a:endParaRPr lang="ru-RU" sz="1800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306440"/>
              </p:ext>
            </p:extLst>
          </p:nvPr>
        </p:nvGraphicFramePr>
        <p:xfrm>
          <a:off x="3149357" y="735547"/>
          <a:ext cx="5894752" cy="5659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3298">
                  <a:extLst>
                    <a:ext uri="{9D8B030D-6E8A-4147-A177-3AD203B41FA5}">
                      <a16:colId xmlns:a16="http://schemas.microsoft.com/office/drawing/2014/main" xmlns="" val="3864501822"/>
                    </a:ext>
                  </a:extLst>
                </a:gridCol>
                <a:gridCol w="1368624">
                  <a:extLst>
                    <a:ext uri="{9D8B030D-6E8A-4147-A177-3AD203B41FA5}">
                      <a16:colId xmlns:a16="http://schemas.microsoft.com/office/drawing/2014/main" xmlns="" val="1170662284"/>
                    </a:ext>
                  </a:extLst>
                </a:gridCol>
                <a:gridCol w="2022830">
                  <a:extLst>
                    <a:ext uri="{9D8B030D-6E8A-4147-A177-3AD203B41FA5}">
                      <a16:colId xmlns:a16="http://schemas.microsoft.com/office/drawing/2014/main" xmlns="" val="3668913278"/>
                    </a:ext>
                  </a:extLst>
                </a:gridCol>
              </a:tblGrid>
              <a:tr h="408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Вакансии</a:t>
                      </a:r>
                      <a:endParaRPr lang="ru-RU" sz="1600" dirty="0">
                        <a:effectLst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Требуемое </a:t>
                      </a:r>
                      <a:r>
                        <a:rPr lang="ru-RU" sz="1200" dirty="0" smtClean="0">
                          <a:effectLst/>
                        </a:rPr>
                        <a:t>кол-во работников</a:t>
                      </a:r>
                      <a:endParaRPr lang="ru-RU" sz="1200" dirty="0">
                        <a:effectLst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Сроки работ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0613659"/>
                  </a:ext>
                </a:extLst>
              </a:tr>
              <a:tr h="265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Воспитатель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</a:t>
                      </a:r>
                      <a:r>
                        <a:rPr lang="ru-RU" sz="1400" dirty="0" smtClean="0">
                          <a:effectLst/>
                          <a:latin typeface="+mn-lt"/>
                        </a:rPr>
                        <a:t>5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</a:rPr>
                        <a:t>06.06-25.06.2022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3570542260"/>
                  </a:ext>
                </a:extLst>
              </a:tr>
              <a:tr h="249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Инструктор по спорту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006701906"/>
                  </a:ext>
                </a:extLst>
              </a:tr>
              <a:tr h="2210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Официанты 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631572396"/>
                  </a:ext>
                </a:extLst>
              </a:tr>
              <a:tr h="220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Инспектор по кадрам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548622930"/>
                  </a:ext>
                </a:extLst>
              </a:tr>
              <a:tr h="244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Воспитатель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30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marL="34322" marR="34322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</a:rPr>
                        <a:t>28.06-16.07.2022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2824118419"/>
                  </a:ext>
                </a:extLst>
              </a:tr>
              <a:tr h="2355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Инструктор по спорту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2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7405168"/>
                  </a:ext>
                </a:extLst>
              </a:tr>
              <a:tr h="2078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Официанты 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4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40123962"/>
                  </a:ext>
                </a:extLst>
              </a:tr>
              <a:tr h="226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Инспектор по кадрам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86217326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Воспитатель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19.07-06.08.2022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3625773218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Инструктор по спорту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422228837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Официанты 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096235376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                  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Инспектор по кадрам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164927543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                     Воспитатель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09.08-27.08.2022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933285676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             Инструктор по спорту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2936061320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       Официанты 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965184760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               Инспектор по кадрам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1486773187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14824">
            <a:off x="245127" y="4052920"/>
            <a:ext cx="3506731" cy="233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6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221" y="415194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Информация о наличии мест для трудоустройства студентов 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ДЕТСКИХ ОЗДОРОВИТЕЛЬНЫХ ЛАГЕРЯХ (ДОЛ) </a:t>
            </a: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2022 </a:t>
            </a:r>
            <a:r>
              <a:rPr lang="ru-RU" sz="2000" b="1" dirty="0">
                <a:solidFill>
                  <a:srgbClr val="0070C0"/>
                </a:solidFill>
              </a:rPr>
              <a:t>году</a:t>
            </a:r>
            <a: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4552"/>
            <a:ext cx="8229600" cy="512161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ДОЛ «Дружба»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ОАО </a:t>
            </a:r>
            <a:r>
              <a:rPr lang="ru-RU" sz="1800" b="1" dirty="0">
                <a:solidFill>
                  <a:srgbClr val="C00000"/>
                </a:solidFill>
              </a:rPr>
              <a:t>«</a:t>
            </a:r>
            <a:r>
              <a:rPr lang="ru-RU" sz="1800" b="1" dirty="0" err="1" smtClean="0">
                <a:solidFill>
                  <a:srgbClr val="C00000"/>
                </a:solidFill>
              </a:rPr>
              <a:t>Гроднопромстрой</a:t>
            </a:r>
            <a:r>
              <a:rPr lang="ru-RU" sz="1800" b="1" dirty="0" smtClean="0">
                <a:solidFill>
                  <a:srgbClr val="C0000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C00000"/>
                </a:solidFill>
              </a:rPr>
              <a:t>Вакансии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</a:rPr>
              <a:t>«воспитатель»</a:t>
            </a:r>
          </a:p>
          <a:p>
            <a:pPr marL="0" indent="0">
              <a:buNone/>
            </a:pPr>
            <a:endParaRPr lang="ru-RU" sz="18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1000" dirty="0" smtClean="0"/>
          </a:p>
          <a:p>
            <a:pPr>
              <a:spcBef>
                <a:spcPts val="0"/>
              </a:spcBef>
            </a:pPr>
            <a:r>
              <a:rPr lang="ru-RU" b="1" dirty="0">
                <a:solidFill>
                  <a:schemeClr val="tx2"/>
                </a:solidFill>
              </a:rPr>
              <a:t>Гродненский р-н,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2"/>
                </a:solidFill>
              </a:rPr>
              <a:t>д</a:t>
            </a:r>
            <a:r>
              <a:rPr lang="ru-RU" b="1" dirty="0">
                <a:solidFill>
                  <a:schemeClr val="tx2"/>
                </a:solidFill>
              </a:rPr>
              <a:t>. </a:t>
            </a:r>
            <a:r>
              <a:rPr lang="ru-RU" b="1" dirty="0" smtClean="0">
                <a:solidFill>
                  <a:schemeClr val="tx2"/>
                </a:solidFill>
              </a:rPr>
              <a:t>Озеры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096627"/>
              </p:ext>
            </p:extLst>
          </p:nvPr>
        </p:nvGraphicFramePr>
        <p:xfrm>
          <a:off x="4043966" y="1004551"/>
          <a:ext cx="4417454" cy="1628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8727">
                  <a:extLst>
                    <a:ext uri="{9D8B030D-6E8A-4147-A177-3AD203B41FA5}">
                      <a16:colId xmlns:a16="http://schemas.microsoft.com/office/drawing/2014/main" xmlns="" val="1170662284"/>
                    </a:ext>
                  </a:extLst>
                </a:gridCol>
                <a:gridCol w="2208727">
                  <a:extLst>
                    <a:ext uri="{9D8B030D-6E8A-4147-A177-3AD203B41FA5}">
                      <a16:colId xmlns:a16="http://schemas.microsoft.com/office/drawing/2014/main" xmlns="" val="3668913278"/>
                    </a:ext>
                  </a:extLst>
                </a:gridCol>
              </a:tblGrid>
              <a:tr h="408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Требуемое </a:t>
                      </a:r>
                      <a:r>
                        <a:rPr lang="ru-RU" sz="1200" dirty="0" smtClean="0">
                          <a:effectLst/>
                        </a:rPr>
                        <a:t>кол-во работников</a:t>
                      </a:r>
                      <a:endParaRPr lang="ru-RU" sz="1200" dirty="0">
                        <a:effectLst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Сроки работ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0613659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04.06-21.06.2022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3570542260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14.07-31.07.2022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7405168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03.08-20.08.2022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40123962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616" y="3321862"/>
            <a:ext cx="4563184" cy="312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07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221" y="415194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Информация о наличии мест для трудоустройства студентов 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ДЕТСКИХ ОЗДОРОВИТЕЛЬНЫХ ЛАГЕРЯХ (ДОЛ) </a:t>
            </a: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2022 </a:t>
            </a:r>
            <a:r>
              <a:rPr lang="ru-RU" sz="2000" b="1" dirty="0">
                <a:solidFill>
                  <a:srgbClr val="0070C0"/>
                </a:solidFill>
              </a:rPr>
              <a:t>году</a:t>
            </a:r>
            <a: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4552"/>
            <a:ext cx="8229600" cy="512161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C00000"/>
                </a:solidFill>
              </a:rPr>
              <a:t>ДОЛ </a:t>
            </a:r>
            <a:r>
              <a:rPr lang="ru-RU" b="1" dirty="0">
                <a:solidFill>
                  <a:srgbClr val="C00000"/>
                </a:solidFill>
              </a:rPr>
              <a:t>«Зорька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</a:rPr>
              <a:t>юбилейная</a:t>
            </a:r>
            <a:r>
              <a:rPr lang="ru-RU" b="1" dirty="0">
                <a:solidFill>
                  <a:srgbClr val="C00000"/>
                </a:solidFill>
              </a:rPr>
              <a:t>»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solidFill>
                  <a:srgbClr val="C00000"/>
                </a:solidFill>
              </a:rPr>
              <a:t> ОУПП «Гродненское </a:t>
            </a:r>
            <a:endParaRPr lang="ru-RU" sz="1800" b="1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городское ЖКХ</a:t>
            </a:r>
            <a:r>
              <a:rPr lang="ru-RU" sz="1800" b="1" dirty="0">
                <a:solidFill>
                  <a:srgbClr val="C00000"/>
                </a:solidFill>
              </a:rPr>
              <a:t>»</a:t>
            </a:r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1000" dirty="0" smtClean="0"/>
          </a:p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chemeClr val="tx2"/>
                </a:solidFill>
              </a:rPr>
              <a:t>Гродненский </a:t>
            </a:r>
            <a:r>
              <a:rPr lang="ru-RU" b="1" dirty="0">
                <a:solidFill>
                  <a:schemeClr val="tx2"/>
                </a:solidFill>
              </a:rPr>
              <a:t>р-н</a:t>
            </a:r>
            <a:r>
              <a:rPr lang="ru-RU" b="1" dirty="0" smtClean="0">
                <a:solidFill>
                  <a:schemeClr val="tx2"/>
                </a:solidFill>
              </a:rPr>
              <a:t>,</a:t>
            </a:r>
            <a:endParaRPr lang="ru-RU" b="1" dirty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err="1">
                <a:solidFill>
                  <a:schemeClr val="tx2"/>
                </a:solidFill>
              </a:rPr>
              <a:t>ур</a:t>
            </a:r>
            <a:r>
              <a:rPr lang="ru-RU" b="1" dirty="0">
                <a:solidFill>
                  <a:schemeClr val="tx2"/>
                </a:solidFill>
              </a:rPr>
              <a:t>. </a:t>
            </a:r>
            <a:r>
              <a:rPr lang="ru-RU" b="1" dirty="0" err="1">
                <a:solidFill>
                  <a:schemeClr val="tx2"/>
                </a:solidFill>
              </a:rPr>
              <a:t>Чеховщизна</a:t>
            </a:r>
            <a:endParaRPr lang="ru-RU" b="1" dirty="0" smtClean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210631"/>
              </p:ext>
            </p:extLst>
          </p:nvPr>
        </p:nvGraphicFramePr>
        <p:xfrm>
          <a:off x="4043966" y="1004551"/>
          <a:ext cx="4417454" cy="2034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8727">
                  <a:extLst>
                    <a:ext uri="{9D8B030D-6E8A-4147-A177-3AD203B41FA5}">
                      <a16:colId xmlns:a16="http://schemas.microsoft.com/office/drawing/2014/main" xmlns="" val="1170662284"/>
                    </a:ext>
                  </a:extLst>
                </a:gridCol>
                <a:gridCol w="2208727">
                  <a:extLst>
                    <a:ext uri="{9D8B030D-6E8A-4147-A177-3AD203B41FA5}">
                      <a16:colId xmlns:a16="http://schemas.microsoft.com/office/drawing/2014/main" xmlns="" val="3668913278"/>
                    </a:ext>
                  </a:extLst>
                </a:gridCol>
              </a:tblGrid>
              <a:tr h="408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Требуемое </a:t>
                      </a:r>
                      <a:r>
                        <a:rPr lang="ru-RU" sz="1200" dirty="0" smtClean="0">
                          <a:effectLst/>
                        </a:rPr>
                        <a:t>кол-во работников</a:t>
                      </a:r>
                      <a:endParaRPr lang="ru-RU" sz="1200" dirty="0">
                        <a:effectLst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Сроки работ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0613659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30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07.06-24.06.2022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3570542260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20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27.06-14.07.2022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2824118419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20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17.07-03.08.2022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7405168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effectLst/>
                        </a:rPr>
                        <a:t>20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06.08-23.08.2022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40123962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346" y="3758542"/>
            <a:ext cx="4417454" cy="286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7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221" y="415194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Информация о наличии мест для трудоустройства студентов 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ДЕТСКИХ ОЗДОРОВИТЕЛЬНЫХ ЛАГЕРЯХ (ДОЛ) </a:t>
            </a:r>
            <a:r>
              <a:rPr lang="ru-RU" sz="2000" b="1" dirty="0">
                <a:solidFill>
                  <a:srgbClr val="0070C0"/>
                </a:solidFill>
              </a:rPr>
              <a:t>в </a:t>
            </a:r>
            <a:r>
              <a:rPr lang="ru-RU" sz="2000" b="1" dirty="0" smtClean="0">
                <a:solidFill>
                  <a:srgbClr val="0070C0"/>
                </a:solidFill>
              </a:rPr>
              <a:t>2022 </a:t>
            </a:r>
            <a:r>
              <a:rPr lang="ru-RU" sz="2000" b="1" dirty="0">
                <a:solidFill>
                  <a:srgbClr val="0070C0"/>
                </a:solidFill>
              </a:rPr>
              <a:t>году</a:t>
            </a:r>
            <a: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0070C0"/>
                </a:solidFill>
                <a:ea typeface="Calibri"/>
                <a:cs typeface="Times New Roman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04552"/>
            <a:ext cx="8229600" cy="512161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b="1" dirty="0">
                <a:solidFill>
                  <a:srgbClr val="C00000"/>
                </a:solidFill>
              </a:rPr>
              <a:t>ДОЛ «Наука-1»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endParaRPr lang="ru-RU" sz="1400" dirty="0"/>
          </a:p>
          <a:p>
            <a:pPr marL="0" indent="0">
              <a:buNone/>
            </a:pP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на базе учреждения образования </a:t>
            </a:r>
            <a:endParaRPr lang="ru-RU" sz="16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«</a:t>
            </a:r>
            <a:r>
              <a:rPr lang="ru-RU" sz="16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Поречская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государственная 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санаторная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школа-интернат Гродненского района</a:t>
            </a:r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endParaRPr lang="ru-RU" sz="1400" b="1" dirty="0">
              <a:solidFill>
                <a:srgbClr val="000080"/>
              </a:solidFill>
              <a:latin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2"/>
                </a:solidFill>
              </a:rPr>
              <a:t>Гродненский район, </a:t>
            </a:r>
            <a:endParaRPr lang="ru-RU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err="1" smtClean="0">
                <a:solidFill>
                  <a:schemeClr val="tx2"/>
                </a:solidFill>
              </a:rPr>
              <a:t>аг</a:t>
            </a:r>
            <a:r>
              <a:rPr lang="ru-RU" b="1" dirty="0">
                <a:solidFill>
                  <a:schemeClr val="tx2"/>
                </a:solidFill>
              </a:rPr>
              <a:t>. Поречье, </a:t>
            </a:r>
            <a:endParaRPr lang="ru-RU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2"/>
                </a:solidFill>
              </a:rPr>
              <a:t>улица </a:t>
            </a:r>
            <a:r>
              <a:rPr lang="ru-RU" b="1" dirty="0">
                <a:solidFill>
                  <a:schemeClr val="tx2"/>
                </a:solidFill>
              </a:rPr>
              <a:t>Полякова, 28 Б</a:t>
            </a:r>
            <a:endParaRPr lang="ru-RU" b="1" dirty="0" smtClean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6659"/>
              </p:ext>
            </p:extLst>
          </p:nvPr>
        </p:nvGraphicFramePr>
        <p:xfrm>
          <a:off x="4043966" y="1004551"/>
          <a:ext cx="4417454" cy="1107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8727">
                  <a:extLst>
                    <a:ext uri="{9D8B030D-6E8A-4147-A177-3AD203B41FA5}">
                      <a16:colId xmlns:a16="http://schemas.microsoft.com/office/drawing/2014/main" xmlns="" val="1170662284"/>
                    </a:ext>
                  </a:extLst>
                </a:gridCol>
                <a:gridCol w="2208727">
                  <a:extLst>
                    <a:ext uri="{9D8B030D-6E8A-4147-A177-3AD203B41FA5}">
                      <a16:colId xmlns:a16="http://schemas.microsoft.com/office/drawing/2014/main" xmlns="" val="3668913278"/>
                    </a:ext>
                  </a:extLst>
                </a:gridCol>
              </a:tblGrid>
              <a:tr h="408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Требуемое </a:t>
                      </a:r>
                      <a:r>
                        <a:rPr lang="ru-RU" sz="2000" dirty="0" smtClean="0">
                          <a:effectLst/>
                        </a:rPr>
                        <a:t>кол-во работников</a:t>
                      </a:r>
                      <a:endParaRPr lang="ru-RU" sz="2000" dirty="0">
                        <a:effectLst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Сроки работ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4220613659"/>
                  </a:ext>
                </a:extLst>
              </a:tr>
              <a:tr h="406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6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12.06-29.06.2022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322" marR="34322" marT="0" marB="0" anchor="ctr"/>
                </a:tc>
                <a:extLst>
                  <a:ext uri="{0D108BD9-81ED-4DB2-BD59-A6C34878D82A}">
                    <a16:rowId xmlns:a16="http://schemas.microsoft.com/office/drawing/2014/main" xmlns="" val="357054226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637" y="4277396"/>
            <a:ext cx="4228754" cy="236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8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</TotalTime>
  <Words>903</Words>
  <Application>Microsoft Office PowerPoint</Application>
  <PresentationFormat>Экран (4:3)</PresentationFormat>
  <Paragraphs>305</Paragraphs>
  <Slides>15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Презентация1</vt:lpstr>
      <vt:lpstr>1_Презентация1</vt:lpstr>
      <vt:lpstr>Занятость студентов в летний период и создание условий для трудоустройства  во внеучебное время</vt:lpstr>
      <vt:lpstr>НОРМАТИВНЫЕ ДОКУМЕНТЫ</vt:lpstr>
      <vt:lpstr>ОРГАНИЗАЦИЯ СТУДЕНЧЕСКИХ ОТРЯДОВ</vt:lpstr>
      <vt:lpstr>НАПРАВЛЕНИЯ ДЕЯТЕЛЬНОСТИ СТУДЕНЧЕСКИХ ОТРЯДОВ</vt:lpstr>
      <vt:lpstr>Информация о наличии мест для трудоустройства студентов  в ДЕТСКИХ ОЗДОРОВИТЕЛЬНЫХ ЛАГЕРЯХ (ДОЛ) в 2022 году </vt:lpstr>
      <vt:lpstr>Информация о наличии мест для трудоустройства студентов  в ДЕТСКИХ ОЗДОРОВИТЕЛЬНЫХ ЛАГЕРЯХ (ДОЛ) в 2022 году </vt:lpstr>
      <vt:lpstr>Информация о наличии мест для трудоустройства студентов  в ДЕТСКИХ ОЗДОРОВИТЕЛЬНЫХ ЛАГЕРЯХ (ДОЛ) в 2022 году </vt:lpstr>
      <vt:lpstr>Информация о наличии мест для трудоустройства студентов  в ДЕТСКИХ ОЗДОРОВИТЕЛЬНЫХ ЛАГЕРЯХ (ДОЛ) в 2022 году </vt:lpstr>
      <vt:lpstr>Информация о наличии мест для трудоустройства студентов  в ДЕТСКИХ ОЗДОРОВИТЕЛЬНЫХ ЛАГЕРЯХ (ДОЛ) в 2022 году </vt:lpstr>
      <vt:lpstr>Информация о наличии мест для трудоустройства студентов  в ДЕТСКИХ ОЗДОРОВИТЕЛЬНЫХ ЛАГЕРЯХ (ДОЛ) в 2022 году </vt:lpstr>
      <vt:lpstr>Информация о наличии мест для трудоустройства студентов  в ДЕТСКИХ ОЗДОРОВИТЕЛЬНЫХ ЛАГЕРЯХ (ДОЛ) в 2022 году </vt:lpstr>
      <vt:lpstr>Информация о наличии мест для трудоустройства студентов  по выполнению ремонтных и строительных работ в 2022 году</vt:lpstr>
      <vt:lpstr>Информация о наличии мест для трудоустройства студентов  в другие учреждения и предприятия в 2022 году</vt:lpstr>
      <vt:lpstr>  ИЛИ!!!!  Заявки принимаются  в главном корпусе ГрГУ имени Янки Купалы  по адресу: ул. Ожешко, 22, ауд. 229 и ауд. 308 Контактные телефоны: 39 72 09 или 73 19 50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ОРГАНИЗАЦИИ  ТРЕТЬЕГО ТРУДОВОГО СЕМЕСТРА-2018</dc:title>
  <dc:creator>Оксана</dc:creator>
  <cp:lastModifiedBy>СКЕРСЬ МАРИЯ АНТОНОВНА</cp:lastModifiedBy>
  <cp:revision>145</cp:revision>
  <cp:lastPrinted>2021-03-24T12:51:34Z</cp:lastPrinted>
  <dcterms:modified xsi:type="dcterms:W3CDTF">2022-03-16T06:53:10Z</dcterms:modified>
</cp:coreProperties>
</file>