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4" r:id="rId1"/>
  </p:sldMasterIdLst>
  <p:notesMasterIdLst>
    <p:notesMasterId r:id="rId13"/>
  </p:notesMasterIdLst>
  <p:handoutMasterIdLst>
    <p:handoutMasterId r:id="rId14"/>
  </p:handoutMasterIdLst>
  <p:sldIdLst>
    <p:sldId id="271" r:id="rId2"/>
    <p:sldId id="272" r:id="rId3"/>
    <p:sldId id="286" r:id="rId4"/>
    <p:sldId id="273" r:id="rId5"/>
    <p:sldId id="280" r:id="rId6"/>
    <p:sldId id="281" r:id="rId7"/>
    <p:sldId id="282" r:id="rId8"/>
    <p:sldId id="283" r:id="rId9"/>
    <p:sldId id="284" r:id="rId10"/>
    <p:sldId id="285" r:id="rId11"/>
    <p:sldId id="287" r:id="rId12"/>
  </p:sldIdLst>
  <p:sldSz cx="9144000" cy="5143500" type="screen16x9"/>
  <p:notesSz cx="6797675" cy="9926638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Candara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85E3A19-DA91-492F-8AF2-60A91F2937ED}">
  <a:tblStyle styleId="{085E3A19-DA91-492F-8AF2-60A91F2937ED}" styleName="Table_0"/>
  <a:tblStyle styleId="{A776D7D6-03D7-4088-8A69-A0D2A63F33FA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8893" autoAdjust="0"/>
  </p:normalViewPr>
  <p:slideViewPr>
    <p:cSldViewPr snapToGrid="0">
      <p:cViewPr>
        <p:scale>
          <a:sx n="90" d="100"/>
          <a:sy n="90" d="100"/>
        </p:scale>
        <p:origin x="-1559" y="-698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37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273917421953673E-2"/>
          <c:y val="6.7541934500278317E-2"/>
          <c:w val="0.94372608257804635"/>
          <c:h val="0.739335997191957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BD-46D3-B267-2AEF0B3A511C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BD-46D3-B267-2AEF0B3A511C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BD-46D3-B267-2AEF0B3A511C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BD-46D3-B267-2AEF0B3A511C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BD-46D3-B267-2AEF0B3A511C}"/>
              </c:ext>
            </c:extLst>
          </c:dPt>
          <c:dLbls>
            <c:dLbl>
              <c:idx val="1"/>
              <c:layout>
                <c:manualLayout>
                  <c:x val="-5.1158106747230614E-3"/>
                  <c:y val="-7.129426419473823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BD-46D3-B267-2AEF0B3A511C}"/>
                </c:ext>
              </c:extLst>
            </c:dLbl>
            <c:dLbl>
              <c:idx val="3"/>
              <c:layout>
                <c:manualLayout>
                  <c:x val="5.3715810674723065E-2"/>
                  <c:y val="-0.108408707144433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BD-46D3-B267-2AEF0B3A51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Индекс А</c:v>
                </c:pt>
                <c:pt idx="1">
                  <c:v>Индекс В</c:v>
                </c:pt>
                <c:pt idx="2">
                  <c:v>Индекс С</c:v>
                </c:pt>
                <c:pt idx="3">
                  <c:v>Индекс D</c:v>
                </c:pt>
                <c:pt idx="4">
                  <c:v>Индекс Е</c:v>
                </c:pt>
              </c:strCache>
            </c:strRef>
          </c:cat>
          <c:val>
            <c:numRef>
              <c:f>Лист1!$B$2:$B$6</c:f>
              <c:numCache>
                <c:formatCode>0</c:formatCode>
                <c:ptCount val="5"/>
                <c:pt idx="0">
                  <c:v>63</c:v>
                </c:pt>
                <c:pt idx="1">
                  <c:v>159</c:v>
                </c:pt>
                <c:pt idx="2">
                  <c:v>190</c:v>
                </c:pt>
                <c:pt idx="3">
                  <c:v>159</c:v>
                </c:pt>
                <c:pt idx="4">
                  <c:v>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7BD-46D3-B267-2AEF0B3A51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2.5579053373615307E-3"/>
          <c:y val="0.84626262053251167"/>
          <c:w val="0.97873903418657293"/>
          <c:h val="0.1537373794674882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+mn-lt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F0370-DA28-431F-8098-C10F267F2DBD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39CF1-B958-4875-A56E-7DC1765F1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495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2" y="0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9428583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2" y="9428583"/>
            <a:ext cx="2945658" cy="496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692154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i="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z="1000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47107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1" y="1151334"/>
            <a:ext cx="4040187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1" y="1631156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7" y="1151334"/>
            <a:ext cx="4041773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7" y="1631156"/>
            <a:ext cx="4041773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9" y="3600450"/>
            <a:ext cx="5486399" cy="4250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9" y="459581"/>
            <a:ext cx="5486399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9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2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5463777" y="1371602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1272777" y="-609598"/>
            <a:ext cx="4388644" cy="6019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Maria\Продукция\корпоративный слайд\6.jp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585" y="3881"/>
            <a:ext cx="9095937" cy="514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897" y="655320"/>
            <a:ext cx="8621151" cy="430769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8554" y="1436375"/>
            <a:ext cx="8229600" cy="3394472"/>
          </a:xfrm>
        </p:spPr>
        <p:txBody>
          <a:bodyPr/>
          <a:lstStyle>
            <a:lvl1pPr marL="0" indent="0">
              <a:buNone/>
              <a:defRPr>
                <a:solidFill>
                  <a:srgbClr val="000099"/>
                </a:solidFill>
              </a:defRPr>
            </a:lvl1pPr>
            <a:lvl2pPr marL="389626" indent="0">
              <a:buNone/>
              <a:defRPr/>
            </a:lvl2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8" name="Picture 2" descr="C:\Users\Gzhimajlo_mj\Desktop\Шаблоны для презентации_нов.jp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" y="-5509"/>
            <a:ext cx="9077619" cy="51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575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598" cy="2738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888888"/>
                </a:buClr>
                <a:buSzPct val="25000"/>
                <a:buFont typeface="Calibri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Shape 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6936"/>
            <a:ext cx="9139200" cy="516735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6" r:id="rId2"/>
    <p:sldLayoutId id="2147483657" r:id="rId3"/>
    <p:sldLayoutId id="2147483658" r:id="rId4"/>
    <p:sldLayoutId id="214748370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5" Type="http://schemas.openxmlformats.org/officeDocument/2006/relationships/image" Target="../media/image28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microsoft.com/office/2007/relationships/hdphoto" Target="../media/hdphoto8.wdp"/><Relationship Id="rId5" Type="http://schemas.openxmlformats.org/officeDocument/2006/relationships/image" Target="../media/image29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microsoft.com/office/2007/relationships/hdphoto" Target="../media/hdphoto5.wdp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6.wdp"/><Relationship Id="rId5" Type="http://schemas.openxmlformats.org/officeDocument/2006/relationships/image" Target="../media/image27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34541"/>
            <a:ext cx="9163050" cy="51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03511" y="4058623"/>
            <a:ext cx="4872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Clr>
                <a:srgbClr val="888888"/>
              </a:buClr>
              <a:buSzPct val="100000"/>
            </a:pPr>
            <a:r>
              <a:rPr lang="ru-RU" sz="2000" dirty="0">
                <a:solidFill>
                  <a:srgbClr val="1F497D"/>
                </a:solidFill>
                <a:latin typeface="Candara" panose="020E0502030303020204" pitchFamily="34" charset="0"/>
                <a:cs typeface="Calibri" panose="020F0502020204030204" pitchFamily="34" charset="0"/>
                <a:sym typeface="Calibri"/>
              </a:rPr>
              <a:t>Информационно-аналитический центр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96789" y="894943"/>
            <a:ext cx="73834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imes New Roman"/>
                <a:cs typeface="Calibri" panose="020F0502020204030204" pitchFamily="34" charset="0"/>
              </a:rPr>
              <a:t>РЕЗУЛЬТАТЫ РЕЙТИНГА РАБОТНИКОВ ИЗ ЧИСЛА ПРОФЕССОРСКО-ПРЕПОДАВАТЕЛЬСКОГО СОСТАВА </a:t>
            </a:r>
          </a:p>
          <a:p>
            <a:pPr algn="r"/>
            <a:r>
              <a:rPr lang="ru-RU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imes New Roman"/>
                <a:cs typeface="Calibri" panose="020F0502020204030204" pitchFamily="34" charset="0"/>
              </a:rPr>
              <a:t>ПО ИТОГАМ </a:t>
            </a:r>
            <a:r>
              <a:rPr lang="ru-RU" sz="3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imes New Roman"/>
                <a:cs typeface="Calibri" panose="020F0502020204030204" pitchFamily="34" charset="0"/>
              </a:rPr>
              <a:t>2021 </a:t>
            </a:r>
            <a:r>
              <a:rPr lang="ru-RU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Times New Roman"/>
                <a:cs typeface="Calibri" panose="020F0502020204030204" pitchFamily="34" charset="0"/>
              </a:rPr>
              <a:t>ГОДА</a:t>
            </a:r>
            <a:endParaRPr lang="ru-RU" sz="3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45528" y="4794199"/>
            <a:ext cx="29803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1F497D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«Материалы ЕДИ, март 2022 г.»</a:t>
            </a:r>
            <a:endParaRPr lang="ru-RU" sz="1600" dirty="0">
              <a:solidFill>
                <a:srgbClr val="1F497D"/>
              </a:solidFill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876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-551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100" b="1" dirty="0">
                <a:solidFill>
                  <a:srgbClr val="002060"/>
                </a:solidFill>
                <a:latin typeface="Candara" pitchFamily="34" charset="0"/>
                <a:sym typeface="Calibri" pitchFamily="34" charset="0"/>
              </a:rPr>
              <a:t>Рейтинг кафедр</a:t>
            </a: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5180321" y="2748604"/>
            <a:ext cx="3733198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 err="1"/>
              <a:t>и.о</a:t>
            </a:r>
            <a:r>
              <a:rPr lang="ru-RU" dirty="0"/>
              <a:t>. заведующий кафедрой –</a:t>
            </a:r>
          </a:p>
          <a:p>
            <a:pPr algn="ctr"/>
            <a:r>
              <a:rPr lang="ru-RU" dirty="0"/>
              <a:t>Сенин Игорь Петрович, </a:t>
            </a:r>
          </a:p>
          <a:p>
            <a:pPr algn="ctr"/>
            <a:r>
              <a:rPr lang="ru-RU" dirty="0"/>
              <a:t>кандидат педагогических наук, доцент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gray">
          <a:xfrm>
            <a:off x="297775" y="847857"/>
            <a:ext cx="8408778" cy="4860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lIns="77925" tIns="38963" rIns="77925" bIns="38963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052084" y="847938"/>
            <a:ext cx="6654469" cy="57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1550" b="1" dirty="0"/>
              <a:t>Идеологическая и воспитательная работа, общественная деятельность</a:t>
            </a:r>
            <a:endParaRPr lang="en-US" sz="155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30843" y="3020471"/>
            <a:ext cx="257670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30843" y="2160672"/>
            <a:ext cx="294358" cy="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30843" y="1724360"/>
            <a:ext cx="0" cy="2362500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30844" y="4086860"/>
            <a:ext cx="267733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9570" y="1820916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4870" y="2892769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0" y="3930054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Maria\Продукция\01 слайд\Миссия стенд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1078" y="4862247"/>
            <a:ext cx="4792922" cy="2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959678" y="1629457"/>
            <a:ext cx="3831001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1-е место </a:t>
            </a:r>
          </a:p>
          <a:p>
            <a:pPr algn="ctr"/>
            <a:r>
              <a:rPr lang="ru-RU" b="1" dirty="0"/>
              <a:t>Кафедра </a:t>
            </a:r>
            <a:r>
              <a:rPr lang="ru-RU" b="1" dirty="0" smtClean="0"/>
              <a:t>журналистики</a:t>
            </a:r>
          </a:p>
          <a:p>
            <a:pPr algn="ctr"/>
            <a:r>
              <a:rPr lang="ru-RU" dirty="0"/>
              <a:t>факультета истории, коммуникации и туризма</a:t>
            </a:r>
            <a:endParaRPr lang="ru-RU" altLang="ru-RU" b="1" dirty="0">
              <a:solidFill>
                <a:srgbClr val="7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9380" y="1730942"/>
            <a:ext cx="3316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 </a:t>
            </a:r>
          </a:p>
          <a:p>
            <a:pPr algn="ctr"/>
            <a:r>
              <a:rPr lang="ru-RU" dirty="0"/>
              <a:t>Минчук Инна Ивановна, </a:t>
            </a:r>
          </a:p>
          <a:p>
            <a:pPr algn="ctr"/>
            <a:r>
              <a:rPr lang="ru-RU" dirty="0"/>
              <a:t>кандидат филологических наук, доцент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1098577" y="2680557"/>
            <a:ext cx="3495359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2-е место </a:t>
            </a:r>
          </a:p>
          <a:p>
            <a:pPr algn="ctr"/>
            <a:r>
              <a:rPr lang="ru-RU" b="1" dirty="0"/>
              <a:t>Кафедра спортивных игр</a:t>
            </a:r>
          </a:p>
          <a:p>
            <a:pPr algn="ctr"/>
            <a:r>
              <a:rPr lang="ru-RU" dirty="0"/>
              <a:t>факультета физической культуры</a:t>
            </a:r>
            <a:endParaRPr lang="ru-RU" altLang="ru-RU" b="1" dirty="0">
              <a:solidFill>
                <a:srgbClr val="700000"/>
              </a:solidFill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1074211" y="3618152"/>
            <a:ext cx="3465701" cy="137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3-е место</a:t>
            </a:r>
          </a:p>
          <a:p>
            <a:pPr algn="ctr"/>
            <a:r>
              <a:rPr lang="ru-RU" b="1" dirty="0"/>
              <a:t>Кафедра истории Беларуси, археологии и специальных исторических </a:t>
            </a:r>
            <a:r>
              <a:rPr lang="ru-RU" b="1" dirty="0" smtClean="0"/>
              <a:t>дисциплин</a:t>
            </a:r>
          </a:p>
          <a:p>
            <a:pPr algn="ctr"/>
            <a:r>
              <a:rPr lang="ru-RU" dirty="0" smtClean="0"/>
              <a:t>факультета </a:t>
            </a:r>
            <a:r>
              <a:rPr lang="ru-RU" dirty="0"/>
              <a:t>истории, коммуникации и туризма</a:t>
            </a:r>
            <a:endParaRPr lang="ru-RU" altLang="ru-RU" b="1" dirty="0">
              <a:solidFill>
                <a:srgbClr val="7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9059" y="3930054"/>
            <a:ext cx="35557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 err="1"/>
              <a:t>Пивоварчик</a:t>
            </a:r>
            <a:r>
              <a:rPr lang="ru-RU" dirty="0"/>
              <a:t> Сергей Аркадьевич, </a:t>
            </a:r>
          </a:p>
          <a:p>
            <a:pPr algn="ctr"/>
            <a:r>
              <a:rPr lang="ru-RU" dirty="0"/>
              <a:t>доктор исторических наук, доцент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826" l="0" r="98635">
                        <a14:foregroundMark x1="17065" y1="35652" x2="17065" y2="35652"/>
                        <a14:foregroundMark x1="47099" y1="10435" x2="47099" y2="10435"/>
                        <a14:foregroundMark x1="40956" y1="46522" x2="40956" y2="46522"/>
                        <a14:foregroundMark x1="66553" y1="42609" x2="66553" y2="42609"/>
                        <a14:foregroundMark x1="76792" y1="54783" x2="76792" y2="54783"/>
                        <a14:foregroundMark x1="79181" y1="34348" x2="79181" y2="34348"/>
                        <a14:foregroundMark x1="83276" y1="29565" x2="83276" y2="295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76" y="554542"/>
            <a:ext cx="1392802" cy="109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47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-551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100" b="1" dirty="0">
                <a:solidFill>
                  <a:srgbClr val="002060"/>
                </a:solidFill>
                <a:latin typeface="Candara" pitchFamily="34" charset="0"/>
                <a:sym typeface="Calibri" pitchFamily="34" charset="0"/>
              </a:rPr>
              <a:t>Рейтинг кафедр</a:t>
            </a: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5150832" y="2712743"/>
            <a:ext cx="3733198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/>
              <a:t>Карпинский Константин Викторович,</a:t>
            </a:r>
          </a:p>
          <a:p>
            <a:pPr algn="ctr"/>
            <a:r>
              <a:rPr lang="ru-RU" dirty="0"/>
              <a:t>доктор психологических наук, профессор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gray">
          <a:xfrm>
            <a:off x="297775" y="847857"/>
            <a:ext cx="8408778" cy="4860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lIns="77925" tIns="38963" rIns="77925" bIns="38963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052084" y="847938"/>
            <a:ext cx="6654469" cy="31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1550" b="1" dirty="0"/>
              <a:t>Интернационализация</a:t>
            </a:r>
            <a:endParaRPr lang="en-US" sz="155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18197" y="3099334"/>
            <a:ext cx="257670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30843" y="2160672"/>
            <a:ext cx="294358" cy="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30843" y="1724360"/>
            <a:ext cx="0" cy="2607059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30844" y="4331419"/>
            <a:ext cx="267733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0901" y="1850954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0" y="2954425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0" y="4098999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Maria\Продукция\01 слайд\Миссия стенд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1078" y="4862247"/>
            <a:ext cx="4792922" cy="2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1098577" y="1641869"/>
            <a:ext cx="3521983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1-е место </a:t>
            </a:r>
          </a:p>
          <a:p>
            <a:pPr algn="ctr"/>
            <a:r>
              <a:rPr lang="ru-RU" b="1" dirty="0"/>
              <a:t>Кафедра экологии</a:t>
            </a:r>
            <a:endParaRPr lang="ru-RU" dirty="0"/>
          </a:p>
          <a:p>
            <a:pPr algn="ctr"/>
            <a:r>
              <a:rPr lang="ru-RU" dirty="0"/>
              <a:t>факультета биологии и экологии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9380" y="1624612"/>
            <a:ext cx="33161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/>
              <a:t>Юхневич Галина Геннадьевна, </a:t>
            </a:r>
          </a:p>
          <a:p>
            <a:pPr algn="ctr"/>
            <a:r>
              <a:rPr lang="ru-RU" dirty="0"/>
              <a:t>кандидат биологических наук, доцент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1098577" y="2596985"/>
            <a:ext cx="3495359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2-е место </a:t>
            </a:r>
          </a:p>
          <a:p>
            <a:pPr algn="ctr"/>
            <a:r>
              <a:rPr lang="ru-RU" b="1" dirty="0"/>
              <a:t>Кафедра экспериментальной и прикладной </a:t>
            </a:r>
            <a:r>
              <a:rPr lang="ru-RU" b="1" dirty="0" smtClean="0"/>
              <a:t>психологии</a:t>
            </a:r>
          </a:p>
          <a:p>
            <a:pPr algn="ctr"/>
            <a:r>
              <a:rPr lang="ru-RU" dirty="0" smtClean="0"/>
              <a:t>факультета </a:t>
            </a:r>
            <a:r>
              <a:rPr lang="ru-RU" dirty="0"/>
              <a:t>психологии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969343" y="3717673"/>
            <a:ext cx="3884946" cy="115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3-е место</a:t>
            </a:r>
          </a:p>
          <a:p>
            <a:pPr algn="ctr"/>
            <a:r>
              <a:rPr lang="ru-RU" b="1" dirty="0"/>
              <a:t>Кафедра туризма и культурного наследия</a:t>
            </a:r>
            <a:endParaRPr lang="ru-RU" dirty="0"/>
          </a:p>
          <a:p>
            <a:pPr algn="ctr"/>
            <a:r>
              <a:rPr lang="ru-RU" dirty="0"/>
              <a:t>факультета истории, коммуникации и туризма</a:t>
            </a:r>
            <a:endParaRPr lang="ru-RU" altLang="ru-RU" b="1" dirty="0">
              <a:solidFill>
                <a:srgbClr val="7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39570" y="3953587"/>
            <a:ext cx="35557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 err="1"/>
              <a:t>Гецевич</a:t>
            </a:r>
            <a:r>
              <a:rPr lang="ru-RU" dirty="0"/>
              <a:t> Андрей Казимирович,</a:t>
            </a:r>
          </a:p>
          <a:p>
            <a:pPr algn="ctr"/>
            <a:r>
              <a:rPr lang="ru-RU" dirty="0"/>
              <a:t>кандидат исторических наук, доцент</a:t>
            </a:r>
          </a:p>
        </p:txBody>
      </p:sp>
      <p:pic>
        <p:nvPicPr>
          <p:cNvPr id="1026" name="Picture 2" descr="Картинки по запросу &quot;интернационализация&quot;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54" y="365540"/>
            <a:ext cx="964633" cy="96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697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Рисунок 3"/>
          <p:cNvGraphicFramePr>
            <a:graphicFrameLocks noGrp="1"/>
          </p:cNvGraphicFramePr>
          <p:nvPr>
            <p:ph type="pic" idx="2"/>
            <p:extLst>
              <p:ext uri="{D42A27DB-BD31-4B8C-83A1-F6EECF244321}">
                <p14:modId xmlns:p14="http://schemas.microsoft.com/office/powerpoint/2010/main" val="3396673574"/>
              </p:ext>
            </p:extLst>
          </p:nvPr>
        </p:nvGraphicFramePr>
        <p:xfrm>
          <a:off x="4062042" y="1188333"/>
          <a:ext cx="4965000" cy="3488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490" y="1858684"/>
            <a:ext cx="3530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рейтинге </a:t>
            </a:r>
            <a:r>
              <a:rPr lang="ru-RU" sz="1800" dirty="0">
                <a:latin typeface="+mn-lt"/>
                <a:cs typeface="Times New Roman" panose="02020603050405020304" pitchFamily="18" charset="0"/>
              </a:rPr>
              <a:t>ППС в 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2021 </a:t>
            </a:r>
            <a:r>
              <a:rPr lang="ru-RU" sz="1800" dirty="0">
                <a:latin typeface="+mn-lt"/>
                <a:cs typeface="Times New Roman" panose="02020603050405020304" pitchFamily="18" charset="0"/>
              </a:rPr>
              <a:t>году  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участвовало  </a:t>
            </a:r>
          </a:p>
          <a:p>
            <a:pPr algn="ctr"/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632 ч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еловека </a:t>
            </a:r>
            <a:endParaRPr lang="ru-RU" sz="1800" dirty="0">
              <a:latin typeface="+mn-lt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+mn-lt"/>
                <a:cs typeface="Times New Roman" panose="02020603050405020304" pitchFamily="18" charset="0"/>
              </a:rPr>
              <a:t>(приказ от 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16.02.20</a:t>
            </a:r>
            <a:r>
              <a:rPr lang="en-US" sz="18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2 </a:t>
            </a:r>
            <a:r>
              <a:rPr lang="ru-RU" sz="1800" dirty="0">
                <a:latin typeface="+mn-lt"/>
                <a:cs typeface="Times New Roman" panose="02020603050405020304" pitchFamily="18" charset="0"/>
              </a:rPr>
              <a:t>№ </a:t>
            </a:r>
            <a:r>
              <a:rPr lang="ru-RU" sz="1800" dirty="0" smtClean="0">
                <a:latin typeface="+mn-lt"/>
                <a:cs typeface="Times New Roman" panose="02020603050405020304" pitchFamily="18" charset="0"/>
              </a:rPr>
              <a:t>198):</a:t>
            </a:r>
            <a:endParaRPr lang="ru-RU" sz="1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>
            <a:off x="34490" y="607559"/>
            <a:ext cx="8992552" cy="47457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gray">
          <a:xfrm>
            <a:off x="1937651" y="575660"/>
            <a:ext cx="68551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e-BY" sz="2800" b="1" kern="0" dirty="0">
                <a:solidFill>
                  <a:srgbClr val="000000"/>
                </a:solidFill>
              </a:rPr>
              <a:t>Рейтинг ППС </a:t>
            </a:r>
            <a:r>
              <a:rPr lang="be-BY" sz="2800" b="1" kern="0" dirty="0" smtClean="0">
                <a:solidFill>
                  <a:srgbClr val="000000"/>
                </a:solidFill>
              </a:rPr>
              <a:t>2021</a:t>
            </a:r>
            <a:endParaRPr lang="en-US" sz="2800" kern="0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07" y="136774"/>
            <a:ext cx="1938595" cy="1149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013" y="2338506"/>
            <a:ext cx="1619776" cy="1441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958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1605518" y="1042963"/>
            <a:ext cx="0" cy="3579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402"/>
          <p:cNvSpPr txBox="1">
            <a:spLocks/>
          </p:cNvSpPr>
          <p:nvPr/>
        </p:nvSpPr>
        <p:spPr bwMode="auto">
          <a:xfrm>
            <a:off x="1371601" y="5206"/>
            <a:ext cx="7772400" cy="65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1" tIns="45627" rIns="91281" bIns="45627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r" eaLnBrk="1" hangingPunct="1">
              <a:lnSpc>
                <a:spcPct val="80000"/>
              </a:lnSpc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200" b="1" dirty="0">
                <a:solidFill>
                  <a:srgbClr val="002060"/>
                </a:solidFill>
                <a:latin typeface="Candara" pitchFamily="34" charset="0"/>
                <a:sym typeface="Calibri" pitchFamily="34" charset="0"/>
              </a:rPr>
              <a:t>Основные достижения лидеров Рейтинга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47" y="670106"/>
            <a:ext cx="1552354" cy="155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28801" y="995519"/>
            <a:ext cx="71025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руководство и исполнение научных тем;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руководство дипломными работами и магистерскими диссертациями, выполненными по заявкам организаций;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наличие публикаций в высокорейтинговых изданиях;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научное руководство студентами и магистрантами из числа иностранных граждан;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публикация студентами научных статей (без соавторства с руководителем).</a:t>
            </a:r>
          </a:p>
        </p:txBody>
      </p:sp>
    </p:spTree>
    <p:extLst>
      <p:ext uri="{BB962C8B-B14F-4D97-AF65-F5344CB8AC3E}">
        <p14:creationId xmlns:p14="http://schemas.microsoft.com/office/powerpoint/2010/main" val="1662228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55557" y="1109416"/>
            <a:ext cx="53838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1-е место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/>
              <a:t>ЗАВОДНИК Илья Борисович</a:t>
            </a:r>
            <a:endParaRPr lang="ru-RU" dirty="0"/>
          </a:p>
          <a:p>
            <a:pPr algn="ctr"/>
            <a:r>
              <a:rPr lang="ru-RU" dirty="0"/>
              <a:t>профессор кафедры биохимии </a:t>
            </a:r>
            <a:endParaRPr lang="en-US" dirty="0"/>
          </a:p>
          <a:p>
            <a:pPr algn="ctr"/>
            <a:r>
              <a:rPr lang="ru-RU" dirty="0"/>
              <a:t>факультета биологии и экологии, </a:t>
            </a:r>
            <a:endParaRPr lang="en-US" dirty="0"/>
          </a:p>
          <a:p>
            <a:pPr algn="ctr"/>
            <a:r>
              <a:rPr lang="ru-RU" dirty="0"/>
              <a:t>доктор биологических наук, </a:t>
            </a:r>
            <a:r>
              <a:rPr lang="ru-RU" dirty="0" smtClean="0"/>
              <a:t>профессор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90730" y="2449272"/>
            <a:ext cx="5513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2-е место</a:t>
            </a:r>
          </a:p>
          <a:p>
            <a:pPr algn="ctr"/>
            <a:r>
              <a:rPr lang="ru-RU" b="1" dirty="0" err="1" smtClean="0"/>
              <a:t>ТАРАНТЕЙВиктор</a:t>
            </a:r>
            <a:r>
              <a:rPr lang="ru-RU" b="1" dirty="0" smtClean="0"/>
              <a:t> </a:t>
            </a:r>
            <a:r>
              <a:rPr lang="ru-RU" b="1" dirty="0"/>
              <a:t>Петрович</a:t>
            </a:r>
            <a:endParaRPr lang="ru-RU" dirty="0"/>
          </a:p>
          <a:p>
            <a:pPr algn="ctr"/>
            <a:r>
              <a:rPr lang="ru-RU" dirty="0"/>
              <a:t>заведующий кафедрой педагогики и социальной работы </a:t>
            </a:r>
          </a:p>
          <a:p>
            <a:pPr algn="ctr"/>
            <a:r>
              <a:rPr lang="ru-RU" dirty="0"/>
              <a:t>педагогического факультета,</a:t>
            </a:r>
          </a:p>
          <a:p>
            <a:pPr algn="ctr"/>
            <a:r>
              <a:rPr lang="ru-RU" dirty="0"/>
              <a:t>доктор педагогических </a:t>
            </a:r>
            <a:r>
              <a:rPr lang="ru-RU" dirty="0" err="1" smtClean="0"/>
              <a:t>наук,профессор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47879" y="3775116"/>
            <a:ext cx="53838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МАРТЫНЕНКО Игорь </a:t>
            </a:r>
            <a:r>
              <a:rPr lang="ru-RU" b="1" dirty="0"/>
              <a:t>Эдуардович</a:t>
            </a:r>
            <a:endParaRPr lang="ru-RU" dirty="0"/>
          </a:p>
          <a:p>
            <a:pPr algn="ctr"/>
            <a:r>
              <a:rPr lang="ru-RU" dirty="0"/>
              <a:t>заведующий кафедрой гражданского </a:t>
            </a:r>
            <a:r>
              <a:rPr lang="ru-RU" dirty="0" smtClean="0"/>
              <a:t>права </a:t>
            </a:r>
            <a:r>
              <a:rPr lang="ru-RU" dirty="0"/>
              <a:t>и процесса</a:t>
            </a:r>
          </a:p>
          <a:p>
            <a:pPr algn="ctr"/>
            <a:r>
              <a:rPr lang="ru-RU" dirty="0"/>
              <a:t>юридического факультета,</a:t>
            </a:r>
          </a:p>
          <a:p>
            <a:pPr algn="ctr"/>
            <a:r>
              <a:rPr lang="ru-RU" dirty="0"/>
              <a:t>доктор юридических </a:t>
            </a:r>
            <a:r>
              <a:rPr lang="ru-RU" dirty="0" err="1" smtClean="0"/>
              <a:t>наук,профессор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gray">
          <a:xfrm>
            <a:off x="1509824" y="159338"/>
            <a:ext cx="7091916" cy="76262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gray">
          <a:xfrm>
            <a:off x="2643119" y="351579"/>
            <a:ext cx="54352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</a:rPr>
              <a:t>Номинация «Доктор наук»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pic>
        <p:nvPicPr>
          <p:cNvPr id="13" name="Picture 2" descr="http://grsufilosof.ucoz.ru/_nw/0/s3541205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1026" l="6750" r="9775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43406">
            <a:off x="560219" y="202779"/>
            <a:ext cx="1713383" cy="104499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399310" y="1200662"/>
            <a:ext cx="17600" cy="3147915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headEnd type="oval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399310" y="1771559"/>
            <a:ext cx="286202" cy="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399310" y="3034048"/>
            <a:ext cx="2862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416910" y="4348577"/>
            <a:ext cx="29011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87"/>
          <a:stretch>
            <a:fillRect/>
          </a:stretch>
        </p:blipFill>
        <p:spPr bwMode="auto">
          <a:xfrm>
            <a:off x="1707025" y="1186783"/>
            <a:ext cx="93981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" name="Picture 2" descr="тарантей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512" y="2449272"/>
            <a:ext cx="961323" cy="128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5" t="3879" r="5937" b="8368"/>
          <a:stretch>
            <a:fillRect/>
          </a:stretch>
        </p:blipFill>
        <p:spPr bwMode="auto">
          <a:xfrm>
            <a:off x="1685512" y="3775116"/>
            <a:ext cx="957607" cy="122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667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53030" y="1138835"/>
            <a:ext cx="53838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1-е место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ГЕРМАН Андрей </a:t>
            </a:r>
            <a:r>
              <a:rPr lang="ru-RU" b="1" dirty="0"/>
              <a:t>Евгеньевич</a:t>
            </a:r>
            <a:br>
              <a:rPr lang="ru-RU" b="1" dirty="0"/>
            </a:br>
            <a:r>
              <a:rPr lang="ru-RU" dirty="0"/>
              <a:t>заведующий кафедрой </a:t>
            </a:r>
            <a:r>
              <a:rPr lang="ru-RU" dirty="0" smtClean="0"/>
              <a:t>электротехники </a:t>
            </a:r>
            <a:r>
              <a:rPr lang="ru-RU" dirty="0"/>
              <a:t>и электроники</a:t>
            </a:r>
          </a:p>
          <a:p>
            <a:pPr algn="ctr"/>
            <a:r>
              <a:rPr lang="ru-RU" dirty="0"/>
              <a:t>физико-технического факультета,</a:t>
            </a:r>
          </a:p>
          <a:p>
            <a:pPr algn="ctr"/>
            <a:r>
              <a:rPr lang="ru-RU" dirty="0"/>
              <a:t>кандидат физико-математических наук, доцент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88204" y="2346301"/>
            <a:ext cx="5513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2-е место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РУДИКОВА-ФРОНХЁФЕР Лада </a:t>
            </a:r>
            <a:r>
              <a:rPr lang="ru-RU" b="1" dirty="0"/>
              <a:t>Владимировна</a:t>
            </a:r>
            <a:br>
              <a:rPr lang="ru-RU" b="1" dirty="0"/>
            </a:br>
            <a:r>
              <a:rPr lang="ru-RU" dirty="0"/>
              <a:t>заведующий кафедрой </a:t>
            </a:r>
            <a:r>
              <a:rPr lang="ru-RU" dirty="0" smtClean="0"/>
              <a:t>современных</a:t>
            </a:r>
            <a:endParaRPr lang="ru-RU" dirty="0"/>
          </a:p>
          <a:p>
            <a:pPr algn="ctr"/>
            <a:r>
              <a:rPr lang="ru-RU" dirty="0"/>
              <a:t>технологий программирования </a:t>
            </a:r>
          </a:p>
          <a:p>
            <a:pPr algn="ctr"/>
            <a:r>
              <a:rPr lang="ru-RU" dirty="0"/>
              <a:t>факультета математики и информатики,</a:t>
            </a:r>
          </a:p>
          <a:p>
            <a:pPr algn="ctr"/>
            <a:r>
              <a:rPr lang="ru-RU" dirty="0"/>
              <a:t>кандидат физико-математических наук, доцент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53030" y="3719650"/>
            <a:ext cx="53838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ЛАПКОВСКАЯ Елена </a:t>
            </a:r>
            <a:r>
              <a:rPr lang="ru-RU" b="1" dirty="0"/>
              <a:t>Николаевна</a:t>
            </a:r>
            <a:endParaRPr lang="ru-RU" dirty="0"/>
          </a:p>
          <a:p>
            <a:pPr algn="ctr"/>
            <a:r>
              <a:rPr lang="ru-RU" dirty="0"/>
              <a:t>доцент кафедры естественнонаучных </a:t>
            </a:r>
            <a:r>
              <a:rPr lang="ru-RU" dirty="0" smtClean="0"/>
              <a:t>и </a:t>
            </a:r>
            <a:r>
              <a:rPr lang="ru-RU" dirty="0"/>
              <a:t>лингвистических дисциплин </a:t>
            </a:r>
            <a:r>
              <a:rPr lang="ru-RU" dirty="0" smtClean="0"/>
              <a:t>и </a:t>
            </a:r>
            <a:r>
              <a:rPr lang="ru-RU" dirty="0"/>
              <a:t>методик их преподавания </a:t>
            </a:r>
          </a:p>
          <a:p>
            <a:pPr algn="ctr"/>
            <a:r>
              <a:rPr lang="ru-RU" dirty="0"/>
              <a:t>педагогического факультета,</a:t>
            </a:r>
          </a:p>
          <a:p>
            <a:pPr algn="ctr"/>
            <a:r>
              <a:rPr lang="ru-RU" dirty="0"/>
              <a:t>кандидат филологических наук, доцент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gray">
          <a:xfrm>
            <a:off x="1509824" y="159338"/>
            <a:ext cx="7091916" cy="76262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gray">
          <a:xfrm>
            <a:off x="2643119" y="351579"/>
            <a:ext cx="54352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</a:rPr>
              <a:t>Номинация «Кандидат наук»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399310" y="1200662"/>
            <a:ext cx="14820" cy="3222482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headEnd type="oval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399310" y="1782192"/>
            <a:ext cx="286202" cy="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399310" y="3065947"/>
            <a:ext cx="2862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416910" y="4412507"/>
            <a:ext cx="29011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pic>
        <p:nvPicPr>
          <p:cNvPr id="15" name="Picture 2" descr="https://fhist.bspu.by/images/article/medium/nauchnoe--priznanie-708770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77" r="89712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91790">
            <a:off x="591299" y="269447"/>
            <a:ext cx="1524986" cy="8032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герман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174" y="1200661"/>
            <a:ext cx="822187" cy="116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6" t="22052" r="39970" b="54253"/>
          <a:stretch>
            <a:fillRect/>
          </a:stretch>
        </p:blipFill>
        <p:spPr bwMode="auto">
          <a:xfrm>
            <a:off x="1669806" y="2489487"/>
            <a:ext cx="834288" cy="115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Лапковская Елена Николаев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990" y="3732218"/>
            <a:ext cx="883222" cy="119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5335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45217" y="1320475"/>
            <a:ext cx="5383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1-е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/>
              <a:t>КОРНЕВА</a:t>
            </a:r>
            <a:r>
              <a:rPr lang="en-US" b="1" dirty="0"/>
              <a:t> </a:t>
            </a:r>
            <a:r>
              <a:rPr lang="ru-RU" b="1" dirty="0"/>
              <a:t>Елена Станиславовна</a:t>
            </a:r>
            <a:endParaRPr lang="ru-RU" dirty="0"/>
          </a:p>
          <a:p>
            <a:pPr algn="ctr"/>
            <a:r>
              <a:rPr lang="ru-RU" dirty="0"/>
              <a:t>старший преподаватель</a:t>
            </a:r>
            <a:r>
              <a:rPr lang="en-US" dirty="0"/>
              <a:t> </a:t>
            </a:r>
            <a:r>
              <a:rPr lang="ru-RU" dirty="0"/>
              <a:t>кафедры международного права</a:t>
            </a:r>
            <a:r>
              <a:rPr lang="en-US" dirty="0"/>
              <a:t> </a:t>
            </a:r>
            <a:r>
              <a:rPr lang="ru-RU" dirty="0"/>
              <a:t>юридического факультета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45217" y="2545404"/>
            <a:ext cx="55135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/>
              <a:t>КОЛЕСНИК Ирина Михайловна</a:t>
            </a:r>
            <a:endParaRPr lang="ru-RU" dirty="0"/>
          </a:p>
          <a:p>
            <a:pPr algn="ctr"/>
            <a:r>
              <a:rPr lang="ru-RU" dirty="0"/>
              <a:t>старший преподаватель кафедры экологии</a:t>
            </a:r>
          </a:p>
          <a:p>
            <a:pPr algn="ctr"/>
            <a:r>
              <a:rPr lang="ru-RU" dirty="0"/>
              <a:t>факультета биологии и экологии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10043" y="3795734"/>
            <a:ext cx="53838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ДЖУХ Елена </a:t>
            </a:r>
            <a:r>
              <a:rPr lang="ru-RU" b="1" dirty="0"/>
              <a:t>Николаевна</a:t>
            </a:r>
            <a:endParaRPr lang="ru-RU" dirty="0"/>
          </a:p>
          <a:p>
            <a:pPr algn="ctr"/>
            <a:r>
              <a:rPr lang="ru-RU" dirty="0"/>
              <a:t>старший </a:t>
            </a:r>
            <a:r>
              <a:rPr lang="ru-RU" dirty="0" smtClean="0"/>
              <a:t>преподаватель </a:t>
            </a:r>
          </a:p>
          <a:p>
            <a:pPr algn="ctr"/>
            <a:r>
              <a:rPr lang="ru-RU" dirty="0" smtClean="0"/>
              <a:t>кафедры </a:t>
            </a:r>
            <a:r>
              <a:rPr lang="ru-RU" dirty="0"/>
              <a:t>романо-германской филологии</a:t>
            </a:r>
          </a:p>
          <a:p>
            <a:pPr algn="ctr"/>
            <a:r>
              <a:rPr lang="ru-RU" dirty="0"/>
              <a:t>филологического факультета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gray">
          <a:xfrm>
            <a:off x="1509824" y="159338"/>
            <a:ext cx="7091916" cy="76262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gray">
          <a:xfrm>
            <a:off x="1998921" y="351579"/>
            <a:ext cx="66028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</a:rPr>
              <a:t>Номинация «Преподаватель без ученой степени»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399310" y="1200662"/>
            <a:ext cx="17600" cy="3318175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headEnd type="oval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399310" y="1824724"/>
            <a:ext cx="286202" cy="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399310" y="3151011"/>
            <a:ext cx="2862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416910" y="4518837"/>
            <a:ext cx="29011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15" b="89690" l="7400" r="70000">
                        <a14:foregroundMark x1="10300" y1="24723" x2="10300" y2="24723"/>
                        <a14:foregroundMark x1="10100" y1="24723" x2="14800" y2="16075"/>
                        <a14:foregroundMark x1="15700" y1="15743" x2="23000" y2="13082"/>
                        <a14:foregroundMark x1="23300" y1="13082" x2="32200" y2="1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15" y="107040"/>
            <a:ext cx="1790703" cy="1615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4BA3E0-68BC-4E80-818D-25C0E83D92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752" y="2517160"/>
            <a:ext cx="858026" cy="114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корнева3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025" y="1239235"/>
            <a:ext cx="895458" cy="111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джух_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025" y="3795734"/>
            <a:ext cx="955568" cy="117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078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10044" y="1079060"/>
            <a:ext cx="55916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1-е место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КОПАТЬ Дмитрий </a:t>
            </a:r>
            <a:r>
              <a:rPr lang="ru-RU" b="1" dirty="0"/>
              <a:t>Ярославович</a:t>
            </a:r>
            <a:endParaRPr lang="ru-RU" dirty="0"/>
          </a:p>
          <a:p>
            <a:pPr algn="ctr"/>
            <a:r>
              <a:rPr lang="ru-RU" dirty="0"/>
              <a:t>старший преподаватель кафедры логистики </a:t>
            </a:r>
            <a:endParaRPr lang="ru-RU" dirty="0" smtClean="0"/>
          </a:p>
          <a:p>
            <a:pPr algn="ctr"/>
            <a:r>
              <a:rPr lang="ru-RU" dirty="0" smtClean="0"/>
              <a:t>и </a:t>
            </a:r>
            <a:r>
              <a:rPr lang="ru-RU" dirty="0"/>
              <a:t>методов </a:t>
            </a:r>
            <a:r>
              <a:rPr lang="ru-RU" dirty="0" smtClean="0"/>
              <a:t>управления </a:t>
            </a:r>
            <a:endParaRPr lang="ru-RU" dirty="0"/>
          </a:p>
          <a:p>
            <a:pPr algn="ctr"/>
            <a:r>
              <a:rPr lang="ru-RU" dirty="0"/>
              <a:t>факультета инновационных </a:t>
            </a:r>
            <a:r>
              <a:rPr lang="ru-RU" dirty="0" smtClean="0"/>
              <a:t>технологий </a:t>
            </a:r>
            <a:r>
              <a:rPr lang="ru-RU" dirty="0"/>
              <a:t>машиностроения,</a:t>
            </a:r>
          </a:p>
          <a:p>
            <a:pPr algn="ctr"/>
            <a:r>
              <a:rPr lang="ru-RU" dirty="0"/>
              <a:t>кандидат физико-математических наук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9124" y="2430939"/>
            <a:ext cx="5513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2-е место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/>
              <a:t>ГРИНЕВИЧ Ольга </a:t>
            </a:r>
            <a:r>
              <a:rPr lang="ru-RU" b="1" dirty="0"/>
              <a:t>Артуровна</a:t>
            </a:r>
            <a:endParaRPr lang="ru-RU" dirty="0"/>
          </a:p>
          <a:p>
            <a:pPr algn="ctr"/>
            <a:r>
              <a:rPr lang="ru-RU" dirty="0"/>
              <a:t>преподаватель кафедры русской филологии</a:t>
            </a:r>
          </a:p>
          <a:p>
            <a:pPr algn="ctr"/>
            <a:r>
              <a:rPr lang="ru-RU" dirty="0"/>
              <a:t>филологического факультета, </a:t>
            </a:r>
          </a:p>
          <a:p>
            <a:pPr algn="ctr"/>
            <a:r>
              <a:rPr lang="ru-RU" dirty="0"/>
              <a:t>кандидат филологических наук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63553" y="3599167"/>
            <a:ext cx="52846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3-е место</a:t>
            </a:r>
          </a:p>
          <a:p>
            <a:pPr algn="ctr"/>
            <a:r>
              <a:rPr lang="ru-RU" b="1" dirty="0"/>
              <a:t>ГАВРИЛИК Оксана Николаевна</a:t>
            </a:r>
            <a:endParaRPr lang="ru-RU" dirty="0"/>
          </a:p>
          <a:p>
            <a:pPr algn="ctr"/>
            <a:r>
              <a:rPr lang="ru-RU" dirty="0"/>
              <a:t>заведующий кафедрой социологии и специальных социологических дисциплин </a:t>
            </a:r>
          </a:p>
          <a:p>
            <a:pPr algn="ctr"/>
            <a:r>
              <a:rPr lang="ru-RU" dirty="0"/>
              <a:t>факультета истории, коммуникации и туризма,</a:t>
            </a:r>
          </a:p>
          <a:p>
            <a:pPr algn="ctr"/>
            <a:r>
              <a:rPr lang="ru-RU" dirty="0"/>
              <a:t>кандидат социологических наук, доцент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gray">
          <a:xfrm>
            <a:off x="1509824" y="159338"/>
            <a:ext cx="7091916" cy="762622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gray">
          <a:xfrm>
            <a:off x="2643119" y="351579"/>
            <a:ext cx="54352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0000"/>
                </a:solidFill>
              </a:rPr>
              <a:t>Номинация «Молодой ученый»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cxnSpLocks/>
          </p:cNvCxnSpPr>
          <p:nvPr/>
        </p:nvCxnSpPr>
        <p:spPr>
          <a:xfrm>
            <a:off x="1419690" y="1200662"/>
            <a:ext cx="11519" cy="3135036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headEnd type="oval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1420576" y="1771559"/>
            <a:ext cx="286202" cy="1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431209" y="3087213"/>
            <a:ext cx="2862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431209" y="4335698"/>
            <a:ext cx="290115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67" l="8000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44" y="6103"/>
            <a:ext cx="1194559" cy="119455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Picture 2" descr="Копать 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778" y="1186783"/>
            <a:ext cx="8416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гриневич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778" y="2486361"/>
            <a:ext cx="909937" cy="120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гаврилик_1_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5" r="3355" b="25897"/>
          <a:stretch>
            <a:fillRect/>
          </a:stretch>
        </p:blipFill>
        <p:spPr bwMode="auto">
          <a:xfrm>
            <a:off x="1721324" y="3768754"/>
            <a:ext cx="921795" cy="123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078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-551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100" b="1" dirty="0">
                <a:solidFill>
                  <a:srgbClr val="002060"/>
                </a:solidFill>
                <a:latin typeface="Candara" pitchFamily="34" charset="0"/>
                <a:sym typeface="Calibri" pitchFamily="34" charset="0"/>
              </a:rPr>
              <a:t>Рейтинг кафедр</a:t>
            </a: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5150831" y="2727979"/>
            <a:ext cx="3733198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/>
              <a:t>Власюк Надежда Ивановна, </a:t>
            </a:r>
          </a:p>
          <a:p>
            <a:pPr algn="ctr"/>
            <a:r>
              <a:rPr lang="ru-RU" dirty="0"/>
              <a:t>кандидат филологических наук, доцент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gray">
          <a:xfrm>
            <a:off x="297775" y="847857"/>
            <a:ext cx="8408778" cy="4860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lIns="77925" tIns="38963" rIns="77925" bIns="38963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250831" y="901103"/>
            <a:ext cx="6327834" cy="31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1550" b="1" dirty="0"/>
              <a:t>Учебная деятельность</a:t>
            </a:r>
            <a:endParaRPr lang="en-US" sz="1550" dirty="0"/>
          </a:p>
        </p:txBody>
      </p:sp>
      <p:cxnSp>
        <p:nvCxnSpPr>
          <p:cNvPr id="16" name="Прямая соединительная линия 15"/>
          <p:cNvCxnSpPr>
            <a:cxnSpLocks/>
          </p:cNvCxnSpPr>
          <p:nvPr/>
        </p:nvCxnSpPr>
        <p:spPr>
          <a:xfrm>
            <a:off x="729391" y="3141419"/>
            <a:ext cx="324709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cxnSpLocks/>
          </p:cNvCxnSpPr>
          <p:nvPr/>
        </p:nvCxnSpPr>
        <p:spPr>
          <a:xfrm flipV="1">
            <a:off x="722261" y="2158393"/>
            <a:ext cx="331839" cy="2282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cxnSpLocks/>
          </p:cNvCxnSpPr>
          <p:nvPr/>
        </p:nvCxnSpPr>
        <p:spPr>
          <a:xfrm>
            <a:off x="729391" y="1724360"/>
            <a:ext cx="859" cy="2523790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735574" y="4248150"/>
            <a:ext cx="318526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6980" y="1881783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006732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0" y="3995062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Maria\Продукция\01 слайд\Миссия стенд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1078" y="4862247"/>
            <a:ext cx="4792922" cy="2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" y="428516"/>
            <a:ext cx="2073349" cy="1295843"/>
          </a:xfrm>
          <a:prstGeom prst="rect">
            <a:avLst/>
          </a:prstGeom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899114" y="1688226"/>
            <a:ext cx="3733198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1-е место </a:t>
            </a:r>
          </a:p>
          <a:p>
            <a:pPr algn="ctr"/>
            <a:r>
              <a:rPr lang="ru-RU" b="1" dirty="0"/>
              <a:t>Кафедра </a:t>
            </a:r>
            <a:r>
              <a:rPr lang="ru-RU" b="1" dirty="0" smtClean="0"/>
              <a:t>журналистики</a:t>
            </a:r>
          </a:p>
          <a:p>
            <a:pPr algn="ctr"/>
            <a:r>
              <a:rPr lang="ru-RU" dirty="0" smtClean="0"/>
              <a:t>факультета </a:t>
            </a:r>
            <a:r>
              <a:rPr lang="ru-RU" dirty="0"/>
              <a:t>истории, коммуникации и туризма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9379" y="1627937"/>
            <a:ext cx="3316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/>
              <a:t>Минчук Инна Ивановна, </a:t>
            </a:r>
          </a:p>
          <a:p>
            <a:pPr algn="ctr"/>
            <a:r>
              <a:rPr lang="ru-RU" dirty="0"/>
              <a:t>кандидат филологических наук, доцент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973649" y="2774324"/>
            <a:ext cx="3495359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2-е место </a:t>
            </a:r>
          </a:p>
          <a:p>
            <a:pPr algn="ctr"/>
            <a:r>
              <a:rPr lang="ru-RU" b="1" dirty="0"/>
              <a:t>Кафедра романо-германской </a:t>
            </a:r>
            <a:r>
              <a:rPr lang="ru-RU" b="1" dirty="0" smtClean="0"/>
              <a:t>филологии</a:t>
            </a:r>
          </a:p>
          <a:p>
            <a:pPr algn="ctr"/>
            <a:r>
              <a:rPr lang="ru-RU" dirty="0" smtClean="0"/>
              <a:t>филологического</a:t>
            </a:r>
            <a:r>
              <a:rPr lang="ru-RU" b="1" dirty="0" smtClean="0"/>
              <a:t> </a:t>
            </a:r>
            <a:r>
              <a:rPr lang="ru-RU" dirty="0" smtClean="0"/>
              <a:t>факультета</a:t>
            </a:r>
            <a:endParaRPr lang="ru-RU" dirty="0"/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1003307" y="3755777"/>
            <a:ext cx="3465701" cy="115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3-е место </a:t>
            </a:r>
          </a:p>
          <a:p>
            <a:pPr algn="ctr"/>
            <a:r>
              <a:rPr lang="ru-RU" b="1" dirty="0"/>
              <a:t>Кафедра математического и информационного обеспечения экономических </a:t>
            </a:r>
            <a:r>
              <a:rPr lang="ru-RU" b="1" dirty="0" smtClean="0"/>
              <a:t>систем</a:t>
            </a:r>
          </a:p>
          <a:p>
            <a:pPr algn="ctr"/>
            <a:r>
              <a:rPr lang="ru-RU" dirty="0" smtClean="0"/>
              <a:t>факультета </a:t>
            </a:r>
            <a:r>
              <a:rPr lang="ru-RU" dirty="0"/>
              <a:t>экономики и управления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41686" y="3840638"/>
            <a:ext cx="36423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и.о</a:t>
            </a:r>
            <a:r>
              <a:rPr lang="ru-RU" dirty="0" smtClean="0"/>
              <a:t>. заведующий </a:t>
            </a:r>
            <a:r>
              <a:rPr lang="ru-RU" dirty="0"/>
              <a:t>кафедрой – </a:t>
            </a:r>
          </a:p>
          <a:p>
            <a:pPr algn="ctr"/>
            <a:r>
              <a:rPr lang="ru-RU" dirty="0" err="1"/>
              <a:t>Селюжицкая</a:t>
            </a:r>
            <a:r>
              <a:rPr lang="ru-RU" dirty="0"/>
              <a:t> Татьяна Владимировна, </a:t>
            </a:r>
          </a:p>
          <a:p>
            <a:pPr algn="ctr"/>
            <a:r>
              <a:rPr lang="ru-RU" dirty="0"/>
              <a:t>кандидат экономических наук </a:t>
            </a:r>
          </a:p>
        </p:txBody>
      </p:sp>
    </p:spTree>
    <p:extLst>
      <p:ext uri="{BB962C8B-B14F-4D97-AF65-F5344CB8AC3E}">
        <p14:creationId xmlns:p14="http://schemas.microsoft.com/office/powerpoint/2010/main" val="2922385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Shape 402"/>
          <p:cNvSpPr txBox="1">
            <a:spLocks/>
          </p:cNvSpPr>
          <p:nvPr/>
        </p:nvSpPr>
        <p:spPr bwMode="auto">
          <a:xfrm>
            <a:off x="1555750" y="-5518"/>
            <a:ext cx="7475538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790" tIns="38883" rIns="77790" bIns="38883" anchor="ctr"/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algn="r" eaLnBrk="1" hangingPunct="1">
              <a:buClr>
                <a:srgbClr val="002060"/>
              </a:buClr>
              <a:buSzPct val="25000"/>
              <a:buFont typeface="Calibri" pitchFamily="34" charset="0"/>
              <a:buNone/>
            </a:pPr>
            <a:r>
              <a:rPr lang="ru-RU" altLang="ru-RU" sz="3100" b="1" dirty="0">
                <a:solidFill>
                  <a:srgbClr val="002060"/>
                </a:solidFill>
                <a:latin typeface="Candara" pitchFamily="34" charset="0"/>
                <a:sym typeface="Calibri" pitchFamily="34" charset="0"/>
              </a:rPr>
              <a:t>Рейтинг кафедр</a:t>
            </a:r>
          </a:p>
        </p:txBody>
      </p:sp>
      <p:sp>
        <p:nvSpPr>
          <p:cNvPr id="24581" name="Rectangle 14"/>
          <p:cNvSpPr>
            <a:spLocks noChangeArrowheads="1"/>
          </p:cNvSpPr>
          <p:nvPr/>
        </p:nvSpPr>
        <p:spPr bwMode="auto">
          <a:xfrm>
            <a:off x="5150832" y="2615825"/>
            <a:ext cx="3733198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dirty="0"/>
              <a:t>заведующий кафедрой –  </a:t>
            </a:r>
          </a:p>
          <a:p>
            <a:pPr algn="ctr"/>
            <a:r>
              <a:rPr lang="ru-RU" dirty="0" err="1"/>
              <a:t>Маскевич</a:t>
            </a:r>
            <a:r>
              <a:rPr lang="ru-RU" dirty="0"/>
              <a:t> Александр Александрович,</a:t>
            </a:r>
          </a:p>
          <a:p>
            <a:pPr algn="ctr"/>
            <a:r>
              <a:rPr lang="ru-RU" dirty="0"/>
              <a:t>доктор физико-математических наук, доцент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gray">
          <a:xfrm>
            <a:off x="297775" y="847857"/>
            <a:ext cx="8408778" cy="4860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lIns="77925" tIns="38963" rIns="77925" bIns="38963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gray">
          <a:xfrm>
            <a:off x="2126512" y="943635"/>
            <a:ext cx="6580041" cy="324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925" tIns="38963" rIns="77925" bIns="38963">
            <a:spAutoFit/>
          </a:bodyPr>
          <a:lstStyle/>
          <a:p>
            <a:pPr>
              <a:defRPr/>
            </a:pPr>
            <a:r>
              <a:rPr lang="be-BY" sz="1600" b="1" dirty="0"/>
              <a:t>Научно-исследовательская и инновационная деятельность</a:t>
            </a:r>
            <a:endParaRPr lang="en-US" sz="16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830843" y="3020471"/>
            <a:ext cx="257670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30843" y="2084472"/>
            <a:ext cx="294358" cy="1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30843" y="1724360"/>
            <a:ext cx="1" cy="2426298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30844" y="4150658"/>
            <a:ext cx="267733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560" y="1810384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3871" y="2820817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6357" y="3916329"/>
            <a:ext cx="467458" cy="42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Maria\Продукция\01 слайд\Миссия стенд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1078" y="4862247"/>
            <a:ext cx="4792922" cy="2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1001458" y="1654787"/>
            <a:ext cx="3521983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1-е место </a:t>
            </a:r>
          </a:p>
          <a:p>
            <a:pPr algn="ctr"/>
            <a:r>
              <a:rPr lang="ru-RU" b="1" dirty="0"/>
              <a:t>Кафедра </a:t>
            </a:r>
            <a:r>
              <a:rPr lang="ru-RU" b="1" dirty="0" smtClean="0"/>
              <a:t>биохимии</a:t>
            </a:r>
          </a:p>
          <a:p>
            <a:pPr algn="ctr"/>
            <a:r>
              <a:rPr lang="ru-RU" dirty="0"/>
              <a:t>факультета биологии и экологии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9379" y="1604728"/>
            <a:ext cx="33161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 err="1"/>
              <a:t>Резяпкин</a:t>
            </a:r>
            <a:r>
              <a:rPr lang="ru-RU" dirty="0"/>
              <a:t> Виктор Ильич,</a:t>
            </a:r>
          </a:p>
          <a:p>
            <a:pPr algn="ctr"/>
            <a:r>
              <a:rPr lang="ru-RU" dirty="0"/>
              <a:t>кандидат биологических наук, доцент</a:t>
            </a: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1077306" y="2539740"/>
            <a:ext cx="3531153" cy="72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2-е место </a:t>
            </a:r>
          </a:p>
          <a:p>
            <a:pPr algn="ctr"/>
            <a:r>
              <a:rPr lang="ru-RU" b="1" dirty="0"/>
              <a:t>Кафедра общей физики</a:t>
            </a:r>
            <a:endParaRPr lang="ru-RU" dirty="0"/>
          </a:p>
          <a:p>
            <a:pPr algn="ctr"/>
            <a:r>
              <a:rPr lang="ru-RU" dirty="0"/>
              <a:t>физико-технического факультета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1010750" y="3724782"/>
            <a:ext cx="3465701" cy="94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7802" tIns="38900" rIns="77802" bIns="38900">
            <a:spAutoFit/>
          </a:bodyPr>
          <a:lstStyle/>
          <a:p>
            <a:pPr algn="ctr"/>
            <a:r>
              <a:rPr lang="ru-RU" altLang="ru-RU" b="1" dirty="0">
                <a:solidFill>
                  <a:srgbClr val="700000"/>
                </a:solidFill>
              </a:rPr>
              <a:t>3-е место</a:t>
            </a:r>
          </a:p>
          <a:p>
            <a:pPr algn="ctr"/>
            <a:r>
              <a:rPr lang="ru-RU" b="1" dirty="0"/>
              <a:t>Кафедра </a:t>
            </a:r>
            <a:r>
              <a:rPr lang="ru-RU" b="1" dirty="0" err="1"/>
              <a:t>теоритической</a:t>
            </a:r>
            <a:r>
              <a:rPr lang="ru-RU" b="1" dirty="0"/>
              <a:t> физики и теплотехники</a:t>
            </a:r>
            <a:endParaRPr lang="ru-RU" dirty="0"/>
          </a:p>
          <a:p>
            <a:pPr algn="ctr"/>
            <a:r>
              <a:rPr lang="ru-RU" dirty="0"/>
              <a:t>физико-технического факультета</a:t>
            </a:r>
            <a:endParaRPr lang="en-US" alt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39570" y="3671361"/>
            <a:ext cx="35557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заведующий кафедрой –</a:t>
            </a:r>
          </a:p>
          <a:p>
            <a:pPr algn="ctr"/>
            <a:r>
              <a:rPr lang="ru-RU" dirty="0"/>
              <a:t>Иванов Алексей Юрьевич,</a:t>
            </a:r>
          </a:p>
          <a:p>
            <a:pPr algn="ctr"/>
            <a:r>
              <a:rPr lang="ru-RU" dirty="0"/>
              <a:t>доктор физико-математических наук, профессор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054" l="0" r="51475">
                        <a14:foregroundMark x1="2474" y1="50433" x2="1713" y2="53380"/>
                        <a14:foregroundMark x1="31304" y1="15945" x2="32826" y2="20624"/>
                        <a14:foregroundMark x1="38249" y1="75390" x2="38630" y2="795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88"/>
          <a:stretch/>
        </p:blipFill>
        <p:spPr>
          <a:xfrm>
            <a:off x="563354" y="410846"/>
            <a:ext cx="1276079" cy="136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476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</TotalTime>
  <Words>585</Words>
  <Application>Microsoft Office PowerPoint</Application>
  <PresentationFormat>Экран (16:9)</PresentationFormat>
  <Paragraphs>162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Calibri</vt:lpstr>
      <vt:lpstr>Candara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ГрГУ имени Янки Купалы</dc:title>
  <dc:creator>aids</dc:creator>
  <cp:lastModifiedBy>СКЕРСЬ МАРИЯ АНТОНОВНА</cp:lastModifiedBy>
  <cp:revision>478</cp:revision>
  <cp:lastPrinted>2016-09-02T10:53:25Z</cp:lastPrinted>
  <dcterms:modified xsi:type="dcterms:W3CDTF">2022-03-16T06:47:40Z</dcterms:modified>
</cp:coreProperties>
</file>