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notesSlides/notesSlide17.xml" ContentType="application/vnd.openxmlformats-officedocument.presentationml.notesSlide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18.xml" ContentType="application/vnd.openxmlformats-officedocument.presentationml.notesSlide+xml"/>
  <Override PartName="/ppt/charts/chart9.xml" ContentType="application/vnd.openxmlformats-officedocument.drawingml.chart+xml"/>
  <Override PartName="/ppt/notesSlides/notesSlide19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20.xml" ContentType="application/vnd.openxmlformats-officedocument.presentationml.notesSlide+xml"/>
  <Override PartName="/ppt/charts/chart12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63" r:id="rId3"/>
    <p:sldId id="330" r:id="rId4"/>
    <p:sldId id="320" r:id="rId5"/>
    <p:sldId id="321" r:id="rId6"/>
    <p:sldId id="323" r:id="rId7"/>
    <p:sldId id="324" r:id="rId8"/>
    <p:sldId id="322" r:id="rId9"/>
    <p:sldId id="265" r:id="rId10"/>
    <p:sldId id="267" r:id="rId11"/>
    <p:sldId id="270" r:id="rId12"/>
    <p:sldId id="271" r:id="rId13"/>
    <p:sldId id="275" r:id="rId14"/>
    <p:sldId id="286" r:id="rId15"/>
    <p:sldId id="289" r:id="rId16"/>
    <p:sldId id="291" r:id="rId17"/>
    <p:sldId id="293" r:id="rId18"/>
    <p:sldId id="294" r:id="rId19"/>
    <p:sldId id="295" r:id="rId20"/>
    <p:sldId id="297" r:id="rId21"/>
    <p:sldId id="300" r:id="rId22"/>
    <p:sldId id="296" r:id="rId23"/>
    <p:sldId id="304" r:id="rId24"/>
    <p:sldId id="336" r:id="rId25"/>
    <p:sldId id="306" r:id="rId26"/>
  </p:sldIdLst>
  <p:sldSz cx="9144000" cy="5143500" type="screen16x9"/>
  <p:notesSz cx="6797675" cy="9926638"/>
  <p:embeddedFontLst>
    <p:embeddedFont>
      <p:font typeface="Arimo" charset="0"/>
      <p:regular r:id="rId28"/>
      <p:bold r:id="rId29"/>
      <p:italic r:id="rId30"/>
      <p:boldItalic r:id="rId31"/>
    </p:embeddedFont>
    <p:embeddedFont>
      <p:font typeface="Century Gothic" pitchFamily="34" charset="0"/>
      <p:regular r:id="rId32"/>
      <p:bold r:id="rId33"/>
      <p:italic r:id="rId34"/>
      <p:boldItalic r:id="rId35"/>
    </p:embeddedFont>
    <p:embeddedFont>
      <p:font typeface="Candara" pitchFamily="34" charset="0"/>
      <p:regular r:id="rId36"/>
      <p:bold r:id="rId37"/>
      <p:italic r:id="rId38"/>
      <p:boldItalic r:id="rId39"/>
    </p:embeddedFont>
    <p:embeddedFont>
      <p:font typeface="Arial Cyr" pitchFamily="34" charset="0"/>
      <p:regular r:id="rId40"/>
      <p:bold r:id="rId41"/>
      <p:italic r:id="rId42"/>
      <p:boldItalic r:id="rId43"/>
    </p:embeddedFont>
    <p:embeddedFont>
      <p:font typeface="Calibri" pitchFamily="34" charset="0"/>
      <p:regular r:id="rId44"/>
      <p:bold r:id="rId45"/>
      <p:italic r:id="rId46"/>
      <p:boldItalic r:id="rId4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80" roundtripDataSignature="AMtx7miHDUdti8j8sFcAs7r4UcLmE0ZMK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3E127922-8A42-4D42-9281-B24F707F6912}">
  <a:tblStyle styleId="{3E127922-8A42-4D42-9281-B24F707F6912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FF3E9"/>
          </a:solidFill>
        </a:fill>
      </a:tcStyle>
    </a:wholeTbl>
    <a:band1H>
      <a:tcTxStyle/>
      <a:tcStyle>
        <a:tcBdr/>
        <a:fill>
          <a:solidFill>
            <a:srgbClr val="DEE7D0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EE7D0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3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3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4D500CC-4606-4C5E-9ECB-E8C13D64FBE0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4">
              <a:alpha val="2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127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>
          <a:bottom>
            <a:ln w="127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8A22923C-8D04-48E4-A4DE-35C74666F5BE}" styleName="Table_2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152" autoAdjust="0"/>
    <p:restoredTop sz="94660"/>
  </p:normalViewPr>
  <p:slideViewPr>
    <p:cSldViewPr snapToGrid="0">
      <p:cViewPr>
        <p:scale>
          <a:sx n="120" d="100"/>
          <a:sy n="120" d="100"/>
        </p:scale>
        <p:origin x="-1104" y="-22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font" Target="fonts/font20.fntdata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2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8" Type="http://schemas.openxmlformats.org/officeDocument/2006/relationships/slide" Target="slides/slide7.xml"/><Relationship Id="rId80" Type="http://customschemas.google.com/relationships/presentationmetadata" Target="meta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20" Type="http://schemas.openxmlformats.org/officeDocument/2006/relationships/slide" Target="slides/slide19.xml"/><Relationship Id="rId41" Type="http://schemas.openxmlformats.org/officeDocument/2006/relationships/font" Target="fonts/font14.fntdata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Ynkovskay_ON\&#1056;&#1072;&#1073;&#1086;&#1095;&#1080;&#1081;%20&#1089;&#1090;&#1086;&#1083;\&#1044;&#1080;&#1085;&#1072;&#1084;&#1080;&#1082;&#1072;.xls" TargetMode="External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Ynkovskay_ON\&#1056;&#1072;&#1073;&#1086;&#1095;&#1080;&#1081;%20&#1089;&#1090;&#1086;&#1083;\&#1089;&#1074;&#1077;&#1076;&#1077;&#1085;&#1080;&#1103;%20&#1080;%20&#1076;&#1080;&#1072;&#1075;&#1088;&#1072;&#1084;&#1084;&#1099;%20&#1087;&#1086;%20&#1074;&#1099;&#1087;&#1091;&#1089;&#1082;&#1085;&#1080;&#1082;&#1072;&#1084;.xlsx" TargetMode="External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Ynkovskay_ON\&#1056;&#1072;&#1073;&#1086;&#1095;&#1080;&#1081;%20&#1089;&#1090;&#1086;&#1083;\&#1076;&#1083;&#1103;%20&#1088;&#1077;&#1082;&#1090;&#1086;&#1088;&#1072;&#1090;&#1072;%202021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0333187518226883E-2"/>
          <c:y val="4.4861391929187228E-2"/>
          <c:w val="0.61537797323594867"/>
          <c:h val="0.843173265004596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Исходящая мобильность сотрудников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600" b="0" u="none">
                    <a:effectLst/>
                    <a:latin typeface="Antique Olive" pitchFamily="34" charset="0"/>
                    <a:cs typeface="Aharoni" pitchFamily="2" charset="-79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286</c:v>
                </c:pt>
                <c:pt idx="1">
                  <c:v>37</c:v>
                </c:pt>
                <c:pt idx="2">
                  <c:v>119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Исходящая мобильность обучающихся</c:v>
                </c:pt>
              </c:strCache>
            </c:strRef>
          </c:tx>
          <c:spPr>
            <a:solidFill>
              <a:srgbClr val="FFFF66"/>
            </a:solidFill>
            <a:ln>
              <a:solidFill>
                <a:srgbClr val="FFFF66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600" b="0">
                    <a:latin typeface="Antique Olive" pitchFamily="34" charset="0"/>
                    <a:cs typeface="Aharoni" pitchFamily="2" charset="-79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 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269</c:v>
                </c:pt>
                <c:pt idx="1">
                  <c:v>43</c:v>
                </c:pt>
                <c:pt idx="2">
                  <c:v>153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Входящая мобильность сотрудников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600" b="0" i="0">
                    <a:latin typeface="Antique Olive" pitchFamily="34" charset="0"/>
                    <a:cs typeface="Aharoni" pitchFamily="2" charset="-79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 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422</c:v>
                </c:pt>
                <c:pt idx="1">
                  <c:v>114</c:v>
                </c:pt>
                <c:pt idx="2">
                  <c:v>202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Входящая мобильность обучающихся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="0">
                    <a:latin typeface="Antique Olive" pitchFamily="34" charset="0"/>
                    <a:cs typeface="Aharoni" pitchFamily="2" charset="-79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 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323</c:v>
                </c:pt>
                <c:pt idx="1">
                  <c:v>33</c:v>
                </c:pt>
                <c:pt idx="2">
                  <c:v>71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1346176"/>
        <c:axId val="82988992"/>
      </c:barChart>
      <c:catAx>
        <c:axId val="313461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 b="0" i="1">
                <a:latin typeface="Antique Olive" pitchFamily="34" charset="0"/>
              </a:defRPr>
            </a:pPr>
            <a:endParaRPr lang="ru-RU"/>
          </a:p>
        </c:txPr>
        <c:crossAx val="82988992"/>
        <c:crosses val="autoZero"/>
        <c:auto val="1"/>
        <c:lblAlgn val="ctr"/>
        <c:lblOffset val="100"/>
        <c:noMultiLvlLbl val="0"/>
      </c:catAx>
      <c:valAx>
        <c:axId val="82988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>
                  <a:shade val="95000"/>
                  <a:satMod val="105000"/>
                </a:schemeClr>
              </a:solidFill>
              <a:prstDash val="solid"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accent6">
                <a:shade val="95000"/>
                <a:satMod val="105000"/>
              </a:schemeClr>
            </a:solidFill>
            <a:prstDash val="solid"/>
          </a:ln>
          <a:effectLst/>
        </c:spPr>
        <c:txPr>
          <a:bodyPr/>
          <a:lstStyle/>
          <a:p>
            <a:pPr>
              <a:defRPr sz="1400">
                <a:solidFill>
                  <a:schemeClr val="tx1"/>
                </a:solidFill>
                <a:latin typeface="Antique Olive" pitchFamily="34" charset="0"/>
                <a:ea typeface="+mn-ea"/>
                <a:cs typeface="+mn-cs"/>
              </a:defRPr>
            </a:pPr>
            <a:endParaRPr lang="ru-RU"/>
          </a:p>
        </c:txPr>
        <c:crossAx val="31346176"/>
        <c:crosses val="autoZero"/>
        <c:crossBetween val="between"/>
      </c:valAx>
      <c:spPr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c:spPr>
    </c:plotArea>
    <c:legend>
      <c:legendPos val="r"/>
      <c:layout>
        <c:manualLayout>
          <c:xMode val="edge"/>
          <c:yMode val="edge"/>
          <c:x val="0.67641565811684001"/>
          <c:y val="0.22214432596996483"/>
          <c:w val="0.31505034386860242"/>
          <c:h val="0.55571112711261672"/>
        </c:manualLayout>
      </c:layout>
      <c:overlay val="0"/>
      <c:txPr>
        <a:bodyPr/>
        <a:lstStyle/>
        <a:p>
          <a:pPr>
            <a:defRPr sz="1600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604947458668401E-2"/>
          <c:y val="3.437500000000001E-2"/>
          <c:w val="0.92450236137284136"/>
          <c:h val="0.8660115145936199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ln>
              <a:solidFill>
                <a:schemeClr val="bg1">
                  <a:lumMod val="75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-6.6554449924851114E-3"/>
                  <c:y val="-2.26760518672528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420-49A4-9537-797173C3C9A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+mn-lt"/>
                    <a:cs typeface="Arial Cyr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Общее количество принятых на обучение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420-49A4-9537-797173C3C9A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ln>
              <a:solidFill>
                <a:schemeClr val="bg1">
                  <a:lumMod val="75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0"/>
                  <c:y val="-3.2754297141587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420-49A4-9537-797173C3C9A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+mn-lt"/>
                    <a:cs typeface="Arial Cyr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Общее количество принятых на обучение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420-49A4-9537-797173C3C9A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</c:v>
                </c:pt>
              </c:strCache>
            </c:strRef>
          </c:tx>
          <c:spPr>
            <a:ln>
              <a:solidFill>
                <a:schemeClr val="bg1">
                  <a:lumMod val="75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2.8251023031126806E-2"/>
                  <c:y val="-2.51955555634457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1420-49A4-9537-797173C3C9A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+mn-lt"/>
                    <a:cs typeface="Arial Cyr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Общее количество принятых на обучение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1420-49A4-9537-797173C3C9A0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2020</c:v>
                </c:pt>
              </c:strCache>
            </c:strRef>
          </c:tx>
          <c:spPr>
            <a:gradFill flip="none" rotWithShape="1">
              <a:gsLst>
                <a:gs pos="0">
                  <a:srgbClr val="92D050">
                    <a:lumMod val="59000"/>
                  </a:srgbClr>
                </a:gs>
                <a:gs pos="65000">
                  <a:srgbClr val="99FF66">
                    <a:lumMod val="50000"/>
                  </a:srgbClr>
                </a:gs>
                <a:gs pos="100000">
                  <a:schemeClr val="bg1">
                    <a:lumMod val="69000"/>
                  </a:schemeClr>
                </a:gs>
              </a:gsLst>
              <a:lin ang="10800000" scaled="1"/>
              <a:tileRect/>
            </a:gradFill>
            <a:ln>
              <a:solidFill>
                <a:schemeClr val="bg1">
                  <a:lumMod val="75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4.9915837443638748E-2"/>
                  <c:y val="-3.5273858460171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1420-49A4-9537-797173C3C9A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+mn-lt"/>
                    <a:cs typeface="Arial Cyr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Общее количество принятых на обучение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398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1420-49A4-9537-797173C3C9A0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3771106941838651E-2"/>
                  <c:y val="-6.44180048830876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Общее количество принятых на обучение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392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420-49A4-9537-797173C3C9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5241344"/>
        <c:axId val="83024640"/>
        <c:axId val="0"/>
      </c:bar3DChart>
      <c:catAx>
        <c:axId val="45241344"/>
        <c:scaling>
          <c:orientation val="minMax"/>
        </c:scaling>
        <c:delete val="1"/>
        <c:axPos val="b"/>
        <c:title>
          <c:tx>
            <c:rich>
              <a:bodyPr/>
              <a:lstStyle/>
              <a:p>
                <a:pPr algn="r">
                  <a:defRPr sz="11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ru-RU" sz="1600" b="0" i="0" u="none" strike="noStrike" baseline="0">
                    <a:solidFill>
                      <a:srgbClr val="000000"/>
                    </a:solidFill>
                    <a:latin typeface="Arial Cyr"/>
                    <a:cs typeface="Arial Cyr"/>
                  </a:rPr>
                  <a:t>Общее количество</a:t>
                </a:r>
              </a:p>
              <a:p>
                <a:pPr algn="r">
                  <a:defRPr sz="11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ru-RU" sz="1600" b="0" i="0" u="none" strike="noStrike" baseline="0">
                    <a:solidFill>
                      <a:srgbClr val="000000"/>
                    </a:solidFill>
                    <a:latin typeface="Arial Cyr"/>
                    <a:cs typeface="Arial Cyr"/>
                  </a:rPr>
                  <a:t>принятых на обучение</a:t>
                </a:r>
              </a:p>
            </c:rich>
          </c:tx>
          <c:layout/>
          <c:overlay val="0"/>
        </c:title>
        <c:numFmt formatCode="General" sourceLinked="0"/>
        <c:majorTickMark val="out"/>
        <c:minorTickMark val="none"/>
        <c:tickLblPos val="nextTo"/>
        <c:crossAx val="83024640"/>
        <c:crosses val="autoZero"/>
        <c:auto val="1"/>
        <c:lblAlgn val="ctr"/>
        <c:lblOffset val="100"/>
        <c:noMultiLvlLbl val="0"/>
      </c:catAx>
      <c:valAx>
        <c:axId val="830246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5241344"/>
        <c:crosses val="autoZero"/>
        <c:crossBetween val="between"/>
      </c:valAx>
      <c:spPr>
        <a:noFill/>
        <a:ln w="25392">
          <a:noFill/>
        </a:ln>
      </c:spPr>
    </c:plotArea>
    <c:legend>
      <c:legendPos val="r"/>
      <c:layout>
        <c:manualLayout>
          <c:xMode val="edge"/>
          <c:yMode val="edge"/>
          <c:x val="1.6634816715326323E-2"/>
          <c:y val="1.4847463417259982E-2"/>
          <c:w val="0.19218093985906545"/>
          <c:h val="0.19126955912403429"/>
        </c:manualLayout>
      </c:layout>
      <c:overlay val="0"/>
      <c:txPr>
        <a:bodyPr/>
        <a:lstStyle/>
        <a:p>
          <a:pPr>
            <a:defRPr sz="1200">
              <a:latin typeface="Arial Cyr" pitchFamily="34" charset="0"/>
              <a:cs typeface="Arial Cyr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068199522534339"/>
          <c:y val="0.11095478582305264"/>
          <c:w val="0.8546653185721067"/>
          <c:h val="0.8187113544847186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ПО</c:v>
                </c:pt>
                <c:pt idx="1">
                  <c:v>I ступень</c:v>
                </c:pt>
                <c:pt idx="2">
                  <c:v>II ступень</c:v>
                </c:pt>
                <c:pt idx="3">
                  <c:v>Аспирантура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82</c:v>
                </c:pt>
                <c:pt idx="1">
                  <c:v>174</c:v>
                </c:pt>
                <c:pt idx="2">
                  <c:v>59</c:v>
                </c:pt>
                <c:pt idx="3">
                  <c:v>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ПО</c:v>
                </c:pt>
                <c:pt idx="1">
                  <c:v>I ступень</c:v>
                </c:pt>
                <c:pt idx="2">
                  <c:v>II ступень</c:v>
                </c:pt>
                <c:pt idx="3">
                  <c:v>Аспирантура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60</c:v>
                </c:pt>
                <c:pt idx="1">
                  <c:v>273</c:v>
                </c:pt>
                <c:pt idx="2">
                  <c:v>80</c:v>
                </c:pt>
                <c:pt idx="3">
                  <c:v>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ПО</c:v>
                </c:pt>
                <c:pt idx="1">
                  <c:v>I ступень</c:v>
                </c:pt>
                <c:pt idx="2">
                  <c:v>II ступень</c:v>
                </c:pt>
                <c:pt idx="3">
                  <c:v>Аспирантура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48</c:v>
                </c:pt>
                <c:pt idx="1">
                  <c:v>111</c:v>
                </c:pt>
                <c:pt idx="2">
                  <c:v>70</c:v>
                </c:pt>
                <c:pt idx="3">
                  <c:v>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ПО</c:v>
                </c:pt>
                <c:pt idx="1">
                  <c:v>I ступень</c:v>
                </c:pt>
                <c:pt idx="2">
                  <c:v>II ступень</c:v>
                </c:pt>
                <c:pt idx="3">
                  <c:v>Аспирантура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76</c:v>
                </c:pt>
                <c:pt idx="1">
                  <c:v>79</c:v>
                </c:pt>
                <c:pt idx="2">
                  <c:v>240</c:v>
                </c:pt>
                <c:pt idx="3">
                  <c:v>3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ПО</c:v>
                </c:pt>
                <c:pt idx="1">
                  <c:v>I ступень</c:v>
                </c:pt>
                <c:pt idx="2">
                  <c:v>II ступень</c:v>
                </c:pt>
                <c:pt idx="3">
                  <c:v>Аспирантура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90</c:v>
                </c:pt>
                <c:pt idx="1">
                  <c:v>63</c:v>
                </c:pt>
                <c:pt idx="2">
                  <c:v>232</c:v>
                </c:pt>
                <c:pt idx="3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5248512"/>
        <c:axId val="45204608"/>
        <c:axId val="0"/>
      </c:bar3DChart>
      <c:catAx>
        <c:axId val="452485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 baseline="0"/>
            </a:pPr>
            <a:endParaRPr lang="ru-RU"/>
          </a:p>
        </c:txPr>
        <c:crossAx val="45204608"/>
        <c:crosses val="autoZero"/>
        <c:auto val="1"/>
        <c:lblAlgn val="ctr"/>
        <c:lblOffset val="100"/>
        <c:noMultiLvlLbl val="0"/>
      </c:catAx>
      <c:valAx>
        <c:axId val="452046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aseline="0"/>
            </a:pPr>
            <a:endParaRPr lang="ru-RU"/>
          </a:p>
        </c:txPr>
        <c:crossAx val="452485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0368886215707833"/>
          <c:y val="0.43943664469939897"/>
          <c:w val="8.4213184486525761E-2"/>
          <c:h val="0.30089705327701449"/>
        </c:manualLayout>
      </c:layout>
      <c:overlay val="0"/>
      <c:txPr>
        <a:bodyPr/>
        <a:lstStyle/>
        <a:p>
          <a:pPr>
            <a:defRPr sz="11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062459913417652E-2"/>
          <c:y val="2.2652549496205761E-2"/>
          <c:w val="0.92256287583359087"/>
          <c:h val="0.833412956423232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3338854039560496E-2"/>
                  <c:y val="7.722460055524690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64EB-48F4-A6EA-C2844E7B2151}"/>
                </c:ext>
              </c:extLst>
            </c:dLbl>
            <c:dLbl>
              <c:idx val="1"/>
              <c:layout>
                <c:manualLayout>
                  <c:x val="-1.1856759146275984E-2"/>
                  <c:y val="5.148306703683126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64EB-48F4-A6EA-C2844E7B2151}"/>
                </c:ext>
              </c:extLst>
            </c:dLbl>
            <c:dLbl>
              <c:idx val="3"/>
              <c:layout>
                <c:manualLayout>
                  <c:x val="-1.3338854039560496E-2"/>
                  <c:y val="1.287076675920781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64EB-48F4-A6EA-C2844E7B2151}"/>
                </c:ext>
              </c:extLst>
            </c:dLbl>
            <c:dLbl>
              <c:idx val="6"/>
              <c:layout>
                <c:manualLayout>
                  <c:x val="-8.892569359706998E-3"/>
                  <c:y val="-2.574153351841563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64EB-48F4-A6EA-C2844E7B2151}"/>
                </c:ext>
              </c:extLst>
            </c:dLbl>
            <c:dLbl>
              <c:idx val="8"/>
              <c:layout>
                <c:manualLayout>
                  <c:x val="-8.892569359706998E-3"/>
                  <c:y val="5.148306703683126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64EB-48F4-A6EA-C2844E7B2151}"/>
                </c:ext>
              </c:extLst>
            </c:dLbl>
            <c:dLbl>
              <c:idx val="9"/>
              <c:layout>
                <c:manualLayout>
                  <c:x val="-7.4104744664224981E-3"/>
                  <c:y val="7.722460055524690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64EB-48F4-A6EA-C2844E7B2151}"/>
                </c:ext>
              </c:extLst>
            </c:dLbl>
            <c:dLbl>
              <c:idx val="10"/>
              <c:layout>
                <c:manualLayout>
                  <c:x val="-5.928379573137999E-3"/>
                  <c:y val="5.148306703683032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64EB-48F4-A6EA-C2844E7B21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Лист1!$A$2:$A$15</c:f>
              <c:strCache>
                <c:ptCount val="14"/>
                <c:pt idx="0">
                  <c:v>ЮФ</c:v>
                </c:pt>
                <c:pt idx="1">
                  <c:v>ФФ</c:v>
                </c:pt>
                <c:pt idx="2">
                  <c:v>ФЭУ</c:v>
                </c:pt>
                <c:pt idx="3">
                  <c:v>ФБиЭ</c:v>
                </c:pt>
                <c:pt idx="4">
                  <c:v>ПФ</c:v>
                </c:pt>
                <c:pt idx="5">
                  <c:v>ФаМИ</c:v>
                </c:pt>
                <c:pt idx="6">
                  <c:v>ФИКиТ</c:v>
                </c:pt>
                <c:pt idx="7">
                  <c:v>ФПс</c:v>
                </c:pt>
                <c:pt idx="8">
                  <c:v>ФФК</c:v>
                </c:pt>
                <c:pt idx="9">
                  <c:v>ФДП</c:v>
                </c:pt>
                <c:pt idx="10">
                  <c:v>ФИТМ</c:v>
                </c:pt>
                <c:pt idx="11">
                  <c:v>ФТФ</c:v>
                </c:pt>
                <c:pt idx="12">
                  <c:v>ИСФ</c:v>
                </c:pt>
                <c:pt idx="13">
                  <c:v>ФИиД</c:v>
                </c:pt>
              </c:strCache>
            </c:strRef>
          </c:cat>
          <c:val>
            <c:numRef>
              <c:f>Лист1!$B$2:$B$15</c:f>
              <c:numCache>
                <c:formatCode>General</c:formatCode>
                <c:ptCount val="14"/>
                <c:pt idx="0">
                  <c:v>227</c:v>
                </c:pt>
                <c:pt idx="1">
                  <c:v>134</c:v>
                </c:pt>
                <c:pt idx="2">
                  <c:v>183</c:v>
                </c:pt>
                <c:pt idx="3">
                  <c:v>88</c:v>
                </c:pt>
                <c:pt idx="4">
                  <c:v>126</c:v>
                </c:pt>
                <c:pt idx="5">
                  <c:v>91</c:v>
                </c:pt>
                <c:pt idx="6">
                  <c:v>52</c:v>
                </c:pt>
                <c:pt idx="7">
                  <c:v>80</c:v>
                </c:pt>
                <c:pt idx="8">
                  <c:v>29</c:v>
                </c:pt>
                <c:pt idx="9">
                  <c:v>43</c:v>
                </c:pt>
                <c:pt idx="10">
                  <c:v>20</c:v>
                </c:pt>
                <c:pt idx="11">
                  <c:v>19</c:v>
                </c:pt>
                <c:pt idx="12">
                  <c:v>19</c:v>
                </c:pt>
                <c:pt idx="13">
                  <c:v>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EB-48F4-A6EA-C2844E7B215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519561318583648E-2"/>
                  <c:y val="7.72246005552469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4EB-48F4-A6EA-C2844E7B2151}"/>
                </c:ext>
              </c:extLst>
            </c:dLbl>
            <c:dLbl>
              <c:idx val="1"/>
              <c:layout>
                <c:manualLayout>
                  <c:x val="8.8925693597069703E-3"/>
                  <c:y val="7.72246005552469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64EB-48F4-A6EA-C2844E7B2151}"/>
                </c:ext>
              </c:extLst>
            </c:dLbl>
            <c:dLbl>
              <c:idx val="2"/>
              <c:layout>
                <c:manualLayout>
                  <c:x val="1.0374664252991498E-2"/>
                  <c:y val="7.72246005552469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64EB-48F4-A6EA-C2844E7B2151}"/>
                </c:ext>
              </c:extLst>
            </c:dLbl>
            <c:dLbl>
              <c:idx val="4"/>
              <c:layout>
                <c:manualLayout>
                  <c:x val="1.0374664252991442E-2"/>
                  <c:y val="-9.438453256268301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64EB-48F4-A6EA-C2844E7B2151}"/>
                </c:ext>
              </c:extLst>
            </c:dLbl>
            <c:dLbl>
              <c:idx val="5"/>
              <c:layout>
                <c:manualLayout>
                  <c:x val="1.185675914627594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64EB-48F4-A6EA-C2844E7B2151}"/>
                </c:ext>
              </c:extLst>
            </c:dLbl>
            <c:dLbl>
              <c:idx val="7"/>
              <c:layout>
                <c:manualLayout>
                  <c:x val="5.928379573137999E-3"/>
                  <c:y val="2.57415335184146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64EB-48F4-A6EA-C2844E7B2151}"/>
                </c:ext>
              </c:extLst>
            </c:dLbl>
            <c:dLbl>
              <c:idx val="9"/>
              <c:layout>
                <c:manualLayout>
                  <c:x val="7.410474466422498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64EB-48F4-A6EA-C2844E7B2151}"/>
                </c:ext>
              </c:extLst>
            </c:dLbl>
            <c:dLbl>
              <c:idx val="10"/>
              <c:layout>
                <c:manualLayout>
                  <c:x val="1.0374664252991389E-2"/>
                  <c:y val="5.14830670368303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64EB-48F4-A6EA-C2844E7B2151}"/>
                </c:ext>
              </c:extLst>
            </c:dLbl>
            <c:dLbl>
              <c:idx val="11"/>
              <c:layout>
                <c:manualLayout>
                  <c:x val="1.185675914627588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4-64EB-48F4-A6EA-C2844E7B2151}"/>
                </c:ext>
              </c:extLst>
            </c:dLbl>
            <c:dLbl>
              <c:idx val="12"/>
              <c:layout>
                <c:manualLayout>
                  <c:x val="1.1856759146275889E-2"/>
                  <c:y val="2.57415335184146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64EB-48F4-A6EA-C2844E7B2151}"/>
                </c:ext>
              </c:extLst>
            </c:dLbl>
            <c:dLbl>
              <c:idx val="13"/>
              <c:layout>
                <c:manualLayout>
                  <c:x val="1.4820948932843909E-3"/>
                  <c:y val="5.14830670368303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64EB-48F4-A6EA-C2844E7B21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Лист1!$A$2:$A$15</c:f>
              <c:strCache>
                <c:ptCount val="14"/>
                <c:pt idx="0">
                  <c:v>ЮФ</c:v>
                </c:pt>
                <c:pt idx="1">
                  <c:v>ФФ</c:v>
                </c:pt>
                <c:pt idx="2">
                  <c:v>ФЭУ</c:v>
                </c:pt>
                <c:pt idx="3">
                  <c:v>ФБиЭ</c:v>
                </c:pt>
                <c:pt idx="4">
                  <c:v>ПФ</c:v>
                </c:pt>
                <c:pt idx="5">
                  <c:v>ФаМИ</c:v>
                </c:pt>
                <c:pt idx="6">
                  <c:v>ФИКиТ</c:v>
                </c:pt>
                <c:pt idx="7">
                  <c:v>ФПс</c:v>
                </c:pt>
                <c:pt idx="8">
                  <c:v>ФФК</c:v>
                </c:pt>
                <c:pt idx="9">
                  <c:v>ФДП</c:v>
                </c:pt>
                <c:pt idx="10">
                  <c:v>ФИТМ</c:v>
                </c:pt>
                <c:pt idx="11">
                  <c:v>ФТФ</c:v>
                </c:pt>
                <c:pt idx="12">
                  <c:v>ИСФ</c:v>
                </c:pt>
                <c:pt idx="13">
                  <c:v>ФИиД</c:v>
                </c:pt>
              </c:strCache>
            </c:strRef>
          </c:cat>
          <c:val>
            <c:numRef>
              <c:f>Лист1!$C$2:$C$15</c:f>
              <c:numCache>
                <c:formatCode>General</c:formatCode>
                <c:ptCount val="14"/>
                <c:pt idx="0">
                  <c:v>231</c:v>
                </c:pt>
                <c:pt idx="1">
                  <c:v>157</c:v>
                </c:pt>
                <c:pt idx="2">
                  <c:v>135</c:v>
                </c:pt>
                <c:pt idx="3">
                  <c:v>108</c:v>
                </c:pt>
                <c:pt idx="4">
                  <c:v>84</c:v>
                </c:pt>
                <c:pt idx="5">
                  <c:v>79</c:v>
                </c:pt>
                <c:pt idx="6">
                  <c:v>69</c:v>
                </c:pt>
                <c:pt idx="7">
                  <c:v>46</c:v>
                </c:pt>
                <c:pt idx="8">
                  <c:v>35</c:v>
                </c:pt>
                <c:pt idx="9">
                  <c:v>31</c:v>
                </c:pt>
                <c:pt idx="10">
                  <c:v>20</c:v>
                </c:pt>
                <c:pt idx="11">
                  <c:v>16</c:v>
                </c:pt>
                <c:pt idx="12">
                  <c:v>17</c:v>
                </c:pt>
                <c:pt idx="13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4EB-48F4-A6EA-C2844E7B21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5243904"/>
        <c:axId val="45206912"/>
      </c:barChart>
      <c:lineChart>
        <c:grouping val="standard"/>
        <c:varyColors val="0"/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Лист1!$A$2:$A$15</c:f>
              <c:strCache>
                <c:ptCount val="14"/>
                <c:pt idx="0">
                  <c:v>ЮФ</c:v>
                </c:pt>
                <c:pt idx="1">
                  <c:v>ФФ</c:v>
                </c:pt>
                <c:pt idx="2">
                  <c:v>ФЭУ</c:v>
                </c:pt>
                <c:pt idx="3">
                  <c:v>ФБиЭ</c:v>
                </c:pt>
                <c:pt idx="4">
                  <c:v>ПФ</c:v>
                </c:pt>
                <c:pt idx="5">
                  <c:v>ФаМИ</c:v>
                </c:pt>
                <c:pt idx="6">
                  <c:v>ФИКиТ</c:v>
                </c:pt>
                <c:pt idx="7">
                  <c:v>ФПс</c:v>
                </c:pt>
                <c:pt idx="8">
                  <c:v>ФФК</c:v>
                </c:pt>
                <c:pt idx="9">
                  <c:v>ФДП</c:v>
                </c:pt>
                <c:pt idx="10">
                  <c:v>ФИТМ</c:v>
                </c:pt>
                <c:pt idx="11">
                  <c:v>ФТФ</c:v>
                </c:pt>
                <c:pt idx="12">
                  <c:v>ИСФ</c:v>
                </c:pt>
                <c:pt idx="13">
                  <c:v>ФИиД</c:v>
                </c:pt>
              </c:strCache>
            </c:strRef>
          </c:cat>
          <c:val>
            <c:numRef>
              <c:f>Лист1!$D$2:$D$15</c:f>
              <c:numCache>
                <c:formatCode>General</c:formatCode>
                <c:ptCount val="14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64EB-48F4-A6EA-C2844E7B21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243904"/>
        <c:axId val="45206912"/>
      </c:lineChart>
      <c:catAx>
        <c:axId val="45243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5206912"/>
        <c:crosses val="autoZero"/>
        <c:auto val="1"/>
        <c:lblAlgn val="ctr"/>
        <c:lblOffset val="100"/>
        <c:noMultiLvlLbl val="0"/>
      </c:catAx>
      <c:valAx>
        <c:axId val="45206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1">
                  <a:alpha val="66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5243904"/>
        <c:crosses val="autoZero"/>
        <c:crossBetween val="between"/>
      </c:valAx>
      <c:spPr>
        <a:noFill/>
        <a:ln>
          <a:solidFill>
            <a:schemeClr val="tx2">
              <a:lumMod val="60000"/>
              <a:lumOff val="40000"/>
            </a:schemeClr>
          </a:solidFill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4207421316206685E-3"/>
                  <c:y val="8.92618336990682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2103710658103342E-3"/>
                  <c:y val="9.64992796746682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2103710658103932E-3"/>
                  <c:y val="9.40867976828015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2841484263241332E-2"/>
                  <c:y val="9.40867976828015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8.20243877234680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9.6311131974309953E-3"/>
                  <c:y val="9.16743156909348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Cyr" pitchFamily="34" charset="0"/>
                    <a:cs typeface="Arial Cyr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Лист1!$B$1:$G$1</c:f>
              <c:strCach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strCache>
            </c:strRef>
          </c:cat>
          <c:val>
            <c:numRef>
              <c:f>Лист1!$B$2:$G$2</c:f>
              <c:numCache>
                <c:formatCode>General</c:formatCode>
                <c:ptCount val="6"/>
                <c:pt idx="0">
                  <c:v>7</c:v>
                </c:pt>
                <c:pt idx="1">
                  <c:v>10</c:v>
                </c:pt>
                <c:pt idx="2">
                  <c:v>18</c:v>
                </c:pt>
                <c:pt idx="3">
                  <c:v>22</c:v>
                </c:pt>
                <c:pt idx="4">
                  <c:v>23</c:v>
                </c:pt>
                <c:pt idx="5">
                  <c:v>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shape val="box"/>
        <c:axId val="32935936"/>
        <c:axId val="82992448"/>
        <c:axId val="0"/>
      </c:bar3DChart>
      <c:catAx>
        <c:axId val="329359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Arial Cyr" pitchFamily="34" charset="0"/>
                <a:cs typeface="Arial Cyr" pitchFamily="34" charset="0"/>
              </a:defRPr>
            </a:pPr>
            <a:endParaRPr lang="ru-RU"/>
          </a:p>
        </c:txPr>
        <c:crossAx val="82992448"/>
        <c:crosses val="autoZero"/>
        <c:auto val="1"/>
        <c:lblAlgn val="ctr"/>
        <c:lblOffset val="100"/>
        <c:noMultiLvlLbl val="0"/>
      </c:catAx>
      <c:valAx>
        <c:axId val="829924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29359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8116843700136378E-2"/>
          <c:y val="6.1056671293122214E-2"/>
          <c:w val="0.94376631259972743"/>
          <c:h val="0.8394650591127236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1121534000248218E-3"/>
                  <c:y val="0.206021255594135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560767000123996E-3"/>
                  <c:y val="0.2126783123363712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560767000123996E-3"/>
                  <c:y val="0.2011484771035222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5560767000123996E-3"/>
                  <c:y val="0.2035431018309452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5560767000124929E-3"/>
                  <c:y val="0.24425172219713426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 </a:t>
                    </a:r>
                    <a:r>
                      <a:rPr lang="en-US" dirty="0" smtClean="0"/>
                      <a:t>2</a:t>
                    </a:r>
                    <a:r>
                      <a:rPr lang="ru-RU" smtClean="0"/>
                      <a:t>59 041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5560767000123979E-3"/>
                  <c:y val="0.2490409716519799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20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Cyr" pitchFamily="34" charset="0"/>
                    <a:cs typeface="Arial Cyr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Лист1!$B$1:$G$1</c:f>
              <c:strCach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strCache>
            </c:strRef>
          </c:cat>
          <c:val>
            <c:numRef>
              <c:f>Лист1!$B$2:$G$2</c:f>
              <c:numCache>
                <c:formatCode>#,##0</c:formatCode>
                <c:ptCount val="6"/>
                <c:pt idx="0">
                  <c:v>407981</c:v>
                </c:pt>
                <c:pt idx="1">
                  <c:v>605848</c:v>
                </c:pt>
                <c:pt idx="2">
                  <c:v>796280</c:v>
                </c:pt>
                <c:pt idx="3">
                  <c:v>947805</c:v>
                </c:pt>
                <c:pt idx="4">
                  <c:v>1227915</c:v>
                </c:pt>
                <c:pt idx="5">
                  <c:v>1140709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shape val="box"/>
        <c:axId val="33006080"/>
        <c:axId val="95011968"/>
        <c:axId val="0"/>
      </c:bar3DChart>
      <c:catAx>
        <c:axId val="330060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Arial Cyr" pitchFamily="34" charset="0"/>
                <a:cs typeface="Arial Cyr" pitchFamily="34" charset="0"/>
              </a:defRPr>
            </a:pPr>
            <a:endParaRPr lang="ru-RU"/>
          </a:p>
        </c:txPr>
        <c:crossAx val="95011968"/>
        <c:crosses val="autoZero"/>
        <c:auto val="1"/>
        <c:lblAlgn val="ctr"/>
        <c:lblOffset val="100"/>
        <c:noMultiLvlLbl val="0"/>
      </c:catAx>
      <c:valAx>
        <c:axId val="95011968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330060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2399980535437664E-2"/>
          <c:y val="0.21270423894603838"/>
          <c:w val="0.83005004014565986"/>
          <c:h val="0.4177920663393953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43000"/>
                      <a:satMod val="165000"/>
                    </a:schemeClr>
                  </a:gs>
                  <a:gs pos="55000">
                    <a:schemeClr val="accent1">
                      <a:tint val="83000"/>
                      <a:satMod val="155000"/>
                    </a:schemeClr>
                  </a:gs>
                  <a:gs pos="100000">
                    <a:schemeClr val="accent1">
                      <a:shade val="85000"/>
                    </a:schemeClr>
                  </a:gs>
                </a:gsLst>
                <a:path path="circle">
                  <a:fillToRect l="-40000" t="-90000" r="140000" b="190000"/>
                </a:path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45000"/>
                  </a:srgbClr>
                </a:outerShdw>
              </a:effectLst>
              <a:sp3d/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43000"/>
                      <a:satMod val="165000"/>
                    </a:schemeClr>
                  </a:gs>
                  <a:gs pos="55000">
                    <a:schemeClr val="accent2">
                      <a:tint val="83000"/>
                      <a:satMod val="155000"/>
                    </a:schemeClr>
                  </a:gs>
                  <a:gs pos="100000">
                    <a:schemeClr val="accent2">
                      <a:shade val="85000"/>
                    </a:schemeClr>
                  </a:gs>
                </a:gsLst>
                <a:path path="circle">
                  <a:fillToRect l="-40000" t="-90000" r="140000" b="190000"/>
                </a:path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45000"/>
                  </a:srgbClr>
                </a:outerShdw>
              </a:effectLst>
              <a:sp3d/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43000"/>
                      <a:satMod val="165000"/>
                    </a:schemeClr>
                  </a:gs>
                  <a:gs pos="55000">
                    <a:schemeClr val="accent3">
                      <a:tint val="83000"/>
                      <a:satMod val="155000"/>
                    </a:schemeClr>
                  </a:gs>
                  <a:gs pos="100000">
                    <a:schemeClr val="accent3">
                      <a:shade val="85000"/>
                    </a:schemeClr>
                  </a:gs>
                </a:gsLst>
                <a:path path="circle">
                  <a:fillToRect l="-40000" t="-90000" r="140000" b="190000"/>
                </a:path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45000"/>
                  </a:srgbClr>
                </a:outerShdw>
              </a:effectLst>
              <a:sp3d/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43000"/>
                      <a:satMod val="165000"/>
                    </a:schemeClr>
                  </a:gs>
                  <a:gs pos="55000">
                    <a:schemeClr val="accent4">
                      <a:tint val="83000"/>
                      <a:satMod val="155000"/>
                    </a:schemeClr>
                  </a:gs>
                  <a:gs pos="100000">
                    <a:schemeClr val="accent4">
                      <a:shade val="85000"/>
                    </a:schemeClr>
                  </a:gs>
                </a:gsLst>
                <a:path path="circle">
                  <a:fillToRect l="-40000" t="-90000" r="140000" b="190000"/>
                </a:path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45000"/>
                  </a:srgbClr>
                </a:outerShdw>
              </a:effectLst>
              <a:sp3d/>
            </c:spPr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43000"/>
                      <a:satMod val="165000"/>
                    </a:schemeClr>
                  </a:gs>
                  <a:gs pos="55000">
                    <a:schemeClr val="accent5">
                      <a:tint val="83000"/>
                      <a:satMod val="155000"/>
                    </a:schemeClr>
                  </a:gs>
                  <a:gs pos="100000">
                    <a:schemeClr val="accent5">
                      <a:shade val="85000"/>
                    </a:schemeClr>
                  </a:gs>
                </a:gsLst>
                <a:path path="circle">
                  <a:fillToRect l="-40000" t="-90000" r="140000" b="190000"/>
                </a:path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45000"/>
                  </a:srgbClr>
                </a:outerShdw>
              </a:effectLst>
              <a:sp3d/>
            </c:spPr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tint val="43000"/>
                      <a:satMod val="165000"/>
                    </a:schemeClr>
                  </a:gs>
                  <a:gs pos="55000">
                    <a:schemeClr val="accent6">
                      <a:tint val="83000"/>
                      <a:satMod val="155000"/>
                    </a:schemeClr>
                  </a:gs>
                  <a:gs pos="100000">
                    <a:schemeClr val="accent6">
                      <a:shade val="85000"/>
                    </a:schemeClr>
                  </a:gs>
                </a:gsLst>
                <a:path path="circle">
                  <a:fillToRect l="-40000" t="-90000" r="140000" b="190000"/>
                </a:path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45000"/>
                  </a:srgbClr>
                </a:outerShdw>
              </a:effectLst>
              <a:sp3d/>
            </c:spPr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tint val="43000"/>
                      <a:satMod val="165000"/>
                    </a:schemeClr>
                  </a:gs>
                  <a:gs pos="55000">
                    <a:schemeClr val="accent1">
                      <a:lumMod val="60000"/>
                      <a:tint val="83000"/>
                      <a:satMod val="155000"/>
                    </a:schemeClr>
                  </a:gs>
                  <a:gs pos="100000">
                    <a:schemeClr val="accent1">
                      <a:lumMod val="60000"/>
                      <a:shade val="85000"/>
                    </a:schemeClr>
                  </a:gs>
                </a:gsLst>
                <a:path path="circle">
                  <a:fillToRect l="-40000" t="-90000" r="140000" b="190000"/>
                </a:path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45000"/>
                  </a:srgbClr>
                </a:outerShdw>
              </a:effectLst>
              <a:sp3d/>
            </c:spPr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tint val="43000"/>
                      <a:satMod val="165000"/>
                    </a:schemeClr>
                  </a:gs>
                  <a:gs pos="55000">
                    <a:schemeClr val="accent2">
                      <a:lumMod val="60000"/>
                      <a:tint val="83000"/>
                      <a:satMod val="155000"/>
                    </a:schemeClr>
                  </a:gs>
                  <a:gs pos="100000">
                    <a:schemeClr val="accent2">
                      <a:lumMod val="60000"/>
                      <a:shade val="85000"/>
                    </a:schemeClr>
                  </a:gs>
                </a:gsLst>
                <a:path path="circle">
                  <a:fillToRect l="-40000" t="-90000" r="140000" b="190000"/>
                </a:path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45000"/>
                  </a:srgbClr>
                </a:outerShdw>
              </a:effectLst>
              <a:sp3d/>
            </c:spPr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tint val="43000"/>
                      <a:satMod val="165000"/>
                    </a:schemeClr>
                  </a:gs>
                  <a:gs pos="55000">
                    <a:schemeClr val="accent3">
                      <a:lumMod val="60000"/>
                      <a:tint val="83000"/>
                      <a:satMod val="155000"/>
                    </a:schemeClr>
                  </a:gs>
                  <a:gs pos="100000">
                    <a:schemeClr val="accent3">
                      <a:lumMod val="60000"/>
                      <a:shade val="85000"/>
                    </a:schemeClr>
                  </a:gs>
                </a:gsLst>
                <a:path path="circle">
                  <a:fillToRect l="-40000" t="-90000" r="140000" b="190000"/>
                </a:path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45000"/>
                  </a:srgbClr>
                </a:outerShdw>
              </a:effectLst>
              <a:sp3d/>
            </c:spPr>
          </c:dPt>
          <c:dPt>
            <c:idx val="9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tint val="43000"/>
                      <a:satMod val="165000"/>
                    </a:schemeClr>
                  </a:gs>
                  <a:gs pos="55000">
                    <a:schemeClr val="accent4">
                      <a:lumMod val="60000"/>
                      <a:tint val="83000"/>
                      <a:satMod val="155000"/>
                    </a:schemeClr>
                  </a:gs>
                  <a:gs pos="100000">
                    <a:schemeClr val="accent4">
                      <a:lumMod val="60000"/>
                      <a:shade val="85000"/>
                    </a:schemeClr>
                  </a:gs>
                </a:gsLst>
                <a:path path="circle">
                  <a:fillToRect l="-40000" t="-90000" r="140000" b="190000"/>
                </a:path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45000"/>
                  </a:srgbClr>
                </a:outerShdw>
              </a:effectLst>
              <a:sp3d/>
            </c:spPr>
          </c:dPt>
          <c:dPt>
            <c:idx val="10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tint val="43000"/>
                      <a:satMod val="165000"/>
                    </a:schemeClr>
                  </a:gs>
                  <a:gs pos="55000">
                    <a:schemeClr val="accent5">
                      <a:lumMod val="60000"/>
                      <a:tint val="83000"/>
                      <a:satMod val="155000"/>
                    </a:schemeClr>
                  </a:gs>
                  <a:gs pos="100000">
                    <a:schemeClr val="accent5">
                      <a:lumMod val="60000"/>
                      <a:shade val="85000"/>
                    </a:schemeClr>
                  </a:gs>
                </a:gsLst>
                <a:path path="circle">
                  <a:fillToRect l="-40000" t="-90000" r="140000" b="190000"/>
                </a:path>
              </a:gradFill>
              <a:ln>
                <a:noFill/>
              </a:ln>
              <a:effectLst>
                <a:outerShdw blurRad="50800" dist="25400" dir="5400000" rotWithShape="0">
                  <a:srgbClr val="000000">
                    <a:alpha val="45000"/>
                  </a:srgbClr>
                </a:outerShdw>
              </a:effectLst>
              <a:sp3d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Лист1!$A$2:$A$12</c:f>
              <c:strCache>
                <c:ptCount val="11"/>
                <c:pt idx="0">
                  <c:v>ООО "Топвинс"</c:v>
                </c:pt>
                <c:pt idx="1">
                  <c:v>ООО "Новый шелковый путь"</c:v>
                </c:pt>
                <c:pt idx="2">
                  <c:v>ООО "Образовательный центр Яотянь"</c:v>
                </c:pt>
                <c:pt idx="3">
                  <c:v>TECF</c:v>
                </c:pt>
                <c:pt idx="4">
                  <c:v>ИП Феуджио Идрисс Брэндон</c:v>
                </c:pt>
                <c:pt idx="5">
                  <c:v>ООО "СтартингПоинт"</c:v>
                </c:pt>
                <c:pt idx="6">
                  <c:v>ОДО "КультПромПроект"</c:v>
                </c:pt>
                <c:pt idx="7">
                  <c:v>ЗАО "Американский Международный Кампус Лимитед"</c:v>
                </c:pt>
                <c:pt idx="8">
                  <c:v>Манжула Максим Викторович</c:v>
                </c:pt>
                <c:pt idx="9">
                  <c:v>ИП Джавед Мухаммад Сакеб</c:v>
                </c:pt>
                <c:pt idx="10">
                  <c:v>ИП Оньеджекве Стенли-Чимезие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16</c:v>
                </c:pt>
                <c:pt idx="1">
                  <c:v>30</c:v>
                </c:pt>
                <c:pt idx="2">
                  <c:v>12</c:v>
                </c:pt>
                <c:pt idx="3">
                  <c:v>127</c:v>
                </c:pt>
                <c:pt idx="4">
                  <c:v>2</c:v>
                </c:pt>
                <c:pt idx="5">
                  <c:v>1</c:v>
                </c:pt>
                <c:pt idx="6">
                  <c:v>57</c:v>
                </c:pt>
                <c:pt idx="7">
                  <c:v>21</c:v>
                </c:pt>
                <c:pt idx="8">
                  <c:v>15</c:v>
                </c:pt>
                <c:pt idx="9">
                  <c:v>4</c:v>
                </c:pt>
                <c:pt idx="10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F38-479C-9256-9C4100A780CA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5521609719304792E-2"/>
          <c:y val="0.60505815519873618"/>
          <c:w val="0.93410677934485531"/>
          <c:h val="0.3949418448012637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>
                  <a:lumMod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3"/>
            <c:bubble3D val="0"/>
            <c:spPr>
              <a:solidFill>
                <a:srgbClr val="7030A0"/>
              </a:solidFill>
            </c:spPr>
          </c:dPt>
          <c:dPt>
            <c:idx val="4"/>
            <c:bubble3D val="0"/>
            <c:spPr>
              <a:solidFill>
                <a:srgbClr val="F79646">
                  <a:lumMod val="75000"/>
                </a:srgb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Лист3!$O$2:$O$6</c:f>
              <c:strCache>
                <c:ptCount val="5"/>
                <c:pt idx="0">
                  <c:v>Туркменнистан</c:v>
                </c:pt>
                <c:pt idx="1">
                  <c:v>РФ</c:v>
                </c:pt>
                <c:pt idx="2">
                  <c:v>Ирак</c:v>
                </c:pt>
                <c:pt idx="3">
                  <c:v>КНР</c:v>
                </c:pt>
                <c:pt idx="4">
                  <c:v>Казахстан</c:v>
                </c:pt>
              </c:strCache>
            </c:strRef>
          </c:cat>
          <c:val>
            <c:numRef>
              <c:f>Лист3!$P$2:$P$6</c:f>
              <c:numCache>
                <c:formatCode>General</c:formatCode>
                <c:ptCount val="5"/>
                <c:pt idx="0">
                  <c:v>571</c:v>
                </c:pt>
                <c:pt idx="1">
                  <c:v>116</c:v>
                </c:pt>
                <c:pt idx="2">
                  <c:v>97</c:v>
                </c:pt>
                <c:pt idx="3">
                  <c:v>21</c:v>
                </c:pt>
                <c:pt idx="4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EB9-4ABC-9792-BBA142C24C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100" b="1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3"/>
            <c:bubble3D val="0"/>
            <c:spPr>
              <a:solidFill>
                <a:srgbClr val="7030A0"/>
              </a:solidFill>
            </c:spPr>
          </c:dPt>
          <c:dPt>
            <c:idx val="4"/>
            <c:bubble3D val="0"/>
            <c:spPr>
              <a:solidFill>
                <a:srgbClr val="FFC000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Лист2!$A$2:$A$6</c:f>
              <c:strCache>
                <c:ptCount val="5"/>
                <c:pt idx="0">
                  <c:v>Туркменистан</c:v>
                </c:pt>
                <c:pt idx="1">
                  <c:v>РФ</c:v>
                </c:pt>
                <c:pt idx="2">
                  <c:v>Ирак</c:v>
                </c:pt>
                <c:pt idx="3">
                  <c:v>КНР</c:v>
                </c:pt>
                <c:pt idx="4">
                  <c:v>ДР Конго</c:v>
                </c:pt>
              </c:strCache>
            </c:strRef>
          </c:cat>
          <c:val>
            <c:numRef>
              <c:f>Лист2!$B$2:$B$6</c:f>
              <c:numCache>
                <c:formatCode>General</c:formatCode>
                <c:ptCount val="5"/>
                <c:pt idx="0">
                  <c:v>569</c:v>
                </c:pt>
                <c:pt idx="1">
                  <c:v>108</c:v>
                </c:pt>
                <c:pt idx="2">
                  <c:v>95</c:v>
                </c:pt>
                <c:pt idx="3">
                  <c:v>25</c:v>
                </c:pt>
                <c:pt idx="4">
                  <c:v>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EBD-49A5-B3BB-110BC3A08C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100" b="1"/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1"/>
            <c:bubble3D val="0"/>
            <c:spPr>
              <a:solidFill>
                <a:srgbClr val="7030A0"/>
              </a:solidFill>
            </c:spPr>
          </c:dPt>
          <c:dPt>
            <c:idx val="2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3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6.6140673556478999E-2"/>
                  <c:y val="-0.225568695520426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D89-41D6-BB7C-F451F771EA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Лист3!$A$1:$A$5</c:f>
              <c:strCache>
                <c:ptCount val="5"/>
                <c:pt idx="0">
                  <c:v>Туркменистан</c:v>
                </c:pt>
                <c:pt idx="1">
                  <c:v>КНР</c:v>
                </c:pt>
                <c:pt idx="2">
                  <c:v>РФ</c:v>
                </c:pt>
                <c:pt idx="3">
                  <c:v>Ирак</c:v>
                </c:pt>
                <c:pt idx="4">
                  <c:v>Узбекистан</c:v>
                </c:pt>
              </c:strCache>
            </c:strRef>
          </c:cat>
          <c:val>
            <c:numRef>
              <c:f>Лист3!$B$1:$B$5</c:f>
              <c:numCache>
                <c:formatCode>General</c:formatCode>
                <c:ptCount val="5"/>
                <c:pt idx="0">
                  <c:v>474</c:v>
                </c:pt>
                <c:pt idx="1">
                  <c:v>231</c:v>
                </c:pt>
                <c:pt idx="2">
                  <c:v>95</c:v>
                </c:pt>
                <c:pt idx="3">
                  <c:v>54</c:v>
                </c:pt>
                <c:pt idx="4">
                  <c:v>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D89-41D6-BB7C-F451F771EA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200" b="1">
              <a:latin typeface="Calibri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7408335279505746E-3"/>
          <c:y val="0.51505753149406952"/>
          <c:w val="0.56597444852550904"/>
          <c:h val="0.4339870340486620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7030A0"/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Pt>
            <c:idx val="3"/>
            <c:bubble3D val="0"/>
            <c:spPr>
              <a:solidFill>
                <a:schemeClr val="accent5">
                  <a:lumMod val="75000"/>
                  <a:alpha val="79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100" b="1" dirty="0"/>
                      <a:t>222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100" b="1" dirty="0"/>
                      <a:t>58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100" b="1" dirty="0">
                        <a:solidFill>
                          <a:schemeClr val="tx1"/>
                        </a:solidFill>
                      </a:rPr>
                      <a:t>30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100" b="1" dirty="0"/>
                      <a:t>26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КНР</c:v>
                </c:pt>
                <c:pt idx="1">
                  <c:v>ДР Конго</c:v>
                </c:pt>
                <c:pt idx="2">
                  <c:v>Ирак</c:v>
                </c:pt>
                <c:pt idx="3">
                  <c:v>Узбекистан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222</c:v>
                </c:pt>
                <c:pt idx="1">
                  <c:v>58</c:v>
                </c:pt>
                <c:pt idx="2">
                  <c:v>30</c:v>
                </c:pt>
                <c:pt idx="3">
                  <c:v>26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КНР</c:v>
                </c:pt>
                <c:pt idx="1">
                  <c:v>ДР Конго</c:v>
                </c:pt>
                <c:pt idx="2">
                  <c:v>Ирак</c:v>
                </c:pt>
                <c:pt idx="3">
                  <c:v>Узбекистан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3">
                  <c:v>26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КНР</c:v>
                </c:pt>
                <c:pt idx="1">
                  <c:v>ДР Конго</c:v>
                </c:pt>
                <c:pt idx="2">
                  <c:v>Ирак</c:v>
                </c:pt>
                <c:pt idx="3">
                  <c:v>Узбекистан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3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2314700163036107"/>
          <c:y val="0.16456576511557508"/>
          <c:w val="0.33166144096515071"/>
          <c:h val="0.83271102207895165"/>
        </c:manualLayout>
      </c:layout>
      <c:overlay val="0"/>
      <c:txPr>
        <a:bodyPr/>
        <a:lstStyle/>
        <a:p>
          <a:pPr>
            <a:defRPr sz="1100" b="1" i="0" baseline="0">
              <a:latin typeface="Calibri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802</c:v>
                </c:pt>
                <c:pt idx="1">
                  <c:v>933</c:v>
                </c:pt>
                <c:pt idx="2">
                  <c:v>926</c:v>
                </c:pt>
                <c:pt idx="3">
                  <c:v>1041</c:v>
                </c:pt>
                <c:pt idx="4">
                  <c:v>1138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Аспирантура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13</c:v>
                </c:pt>
                <c:pt idx="1">
                  <c:v>19</c:v>
                </c:pt>
                <c:pt idx="2">
                  <c:v>21</c:v>
                </c:pt>
                <c:pt idx="3">
                  <c:v>15</c:v>
                </c:pt>
                <c:pt idx="4">
                  <c:v>16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ФДП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74</c:v>
                </c:pt>
                <c:pt idx="1">
                  <c:v>42</c:v>
                </c:pt>
                <c:pt idx="2">
                  <c:v>43</c:v>
                </c:pt>
                <c:pt idx="3">
                  <c:v>31</c:v>
                </c:pt>
                <c:pt idx="4">
                  <c:v>43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II ступень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94</c:v>
                </c:pt>
                <c:pt idx="1">
                  <c:v>143</c:v>
                </c:pt>
                <c:pt idx="2">
                  <c:v>124</c:v>
                </c:pt>
                <c:pt idx="3">
                  <c:v>292</c:v>
                </c:pt>
                <c:pt idx="4">
                  <c:v>428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I ступень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Лист1!$F$2:$F$6</c:f>
              <c:numCache>
                <c:formatCode>General</c:formatCode>
                <c:ptCount val="5"/>
                <c:pt idx="0">
                  <c:v>621</c:v>
                </c:pt>
                <c:pt idx="1">
                  <c:v>729</c:v>
                </c:pt>
                <c:pt idx="2">
                  <c:v>738</c:v>
                </c:pt>
                <c:pt idx="3">
                  <c:v>703</c:v>
                </c:pt>
                <c:pt idx="4">
                  <c:v>651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4803584"/>
        <c:axId val="83021760"/>
        <c:axId val="0"/>
      </c:bar3DChart>
      <c:catAx>
        <c:axId val="448035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 i="0" baseline="0">
                <a:solidFill>
                  <a:schemeClr val="tx1"/>
                </a:solidFill>
                <a:latin typeface="+mn-lt"/>
              </a:defRPr>
            </a:pPr>
            <a:endParaRPr lang="ru-RU"/>
          </a:p>
        </c:txPr>
        <c:crossAx val="83021760"/>
        <c:crosses val="autoZero"/>
        <c:auto val="1"/>
        <c:lblAlgn val="ctr"/>
        <c:lblOffset val="100"/>
        <c:noMultiLvlLbl val="0"/>
      </c:catAx>
      <c:valAx>
        <c:axId val="8302176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448035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9239536991923054"/>
          <c:y val="0.17403714402103473"/>
          <c:w val="0.19887502679312294"/>
          <c:h val="0.62605821575380527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0.04998</cdr:x>
      <cdr:y>0.04402</cdr:y>
    </cdr:from>
    <cdr:to>
      <cdr:x>0.97859</cdr:x>
      <cdr:y>0.18178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46490" y="200739"/>
          <a:ext cx="4579951" cy="6281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 rtl="0"/>
          <a:r>
            <a:rPr lang="ru-RU" b="0" dirty="0" smtClean="0">
              <a:solidFill>
                <a:schemeClr val="tx2">
                  <a:lumMod val="25000"/>
                </a:schemeClr>
              </a:solidFill>
            </a:rPr>
            <a:t>Количество </a:t>
          </a:r>
          <a:r>
            <a:rPr lang="ru-RU" b="0" i="0" u="none" strike="noStrike" baseline="0" dirty="0" smtClean="0">
              <a:solidFill>
                <a:schemeClr val="tx2">
                  <a:lumMod val="25000"/>
                </a:schemeClr>
              </a:solidFill>
              <a:effectLst/>
            </a:rPr>
            <a:t>иностранных граждан, </a:t>
          </a:r>
          <a:r>
            <a:rPr lang="ru-RU" b="0" dirty="0" smtClean="0">
              <a:solidFill>
                <a:schemeClr val="tx2">
                  <a:lumMod val="25000"/>
                </a:schemeClr>
              </a:solidFill>
            </a:rPr>
            <a:t>привлеченных </a:t>
          </a:r>
          <a:r>
            <a:rPr lang="ru-RU" b="0" i="0" u="none" strike="noStrike" baseline="0" dirty="0" smtClean="0">
              <a:solidFill>
                <a:schemeClr val="tx2">
                  <a:lumMod val="25000"/>
                </a:schemeClr>
              </a:solidFill>
              <a:effectLst/>
            </a:rPr>
            <a:t>консалтинговыми организациями </a:t>
          </a:r>
          <a:r>
            <a:rPr lang="ru-RU" b="0" dirty="0" smtClean="0">
              <a:solidFill>
                <a:schemeClr val="tx2">
                  <a:lumMod val="25000"/>
                </a:schemeClr>
              </a:solidFill>
            </a:rPr>
            <a:t> </a:t>
          </a:r>
          <a:r>
            <a:rPr lang="ru-RU" b="0" baseline="0" dirty="0" smtClean="0">
              <a:solidFill>
                <a:schemeClr val="tx2">
                  <a:lumMod val="25000"/>
                </a:schemeClr>
              </a:solidFill>
            </a:rPr>
            <a:t>в</a:t>
          </a:r>
          <a:r>
            <a:rPr lang="ru-RU" b="0" dirty="0" smtClean="0">
              <a:solidFill>
                <a:schemeClr val="tx2">
                  <a:lumMod val="25000"/>
                </a:schemeClr>
              </a:solidFill>
            </a:rPr>
            <a:t> 2021г.</a:t>
          </a:r>
        </a:p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2853378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p1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1:notes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3" name="Google Shape;233;p15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15:notes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11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1" name="Google Shape;241;p16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16:notes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12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3" name="Google Shape;273;p20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20:notes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13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3" name="Google Shape;363;p31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31:notes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14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7" name="Google Shape;387;p3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8" name="Google Shape;388;p34:notes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15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2" name="Google Shape;402;p36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p36:notes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16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38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8" name="Google Shape;418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6" name="Google Shape;426;p39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7" name="Google Shape;427;p39:notes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18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0" name="Google Shape;440;p40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40:notes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19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5" name="Google Shape;455;p4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42:notes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20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4" name="Google Shape;174;p8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Стратегия и перспективы ее реализации представлены в рамках пяти взаимодополняющих направлений: Инновационно восприимчивый университет, Cмарт-университет, Университет устойчивого развития, Университет без границ и Личностно-ориентированный университет.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Экспортноориентированная стратегия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8:notes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45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1" name="Google Shape;481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47" name="Google Shape;447;p41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41:notes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22</a:t>
            </a:fld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0" name="Google Shape;510;p49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" name="Google Shape;511;p49:notes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23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6" name="Google Shape;526;p51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7" name="Google Shape;527;p51:notes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25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8" name="Google Shape;318;p25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p25:notes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6" name="Google Shape;326;p26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p26:notes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4" name="Google Shape;334;p27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27:notes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6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2" name="Google Shape;342;p28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45055-27E0-4BC8-9555-C96270504FD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2081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4" name="Google Shape;194;p10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10:notes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9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0" name="Google Shape;210;p1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3"/>
          <p:cNvSpPr txBox="1"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3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53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53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3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63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63"/>
          <p:cNvSpPr txBox="1">
            <a:spLocks noGrp="1"/>
          </p:cNvSpPr>
          <p:nvPr>
            <p:ph type="body" idx="1"/>
          </p:nvPr>
        </p:nvSpPr>
        <p:spPr>
          <a:xfrm rot="5400000">
            <a:off x="2874764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63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63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63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64"/>
          <p:cNvSpPr txBox="1">
            <a:spLocks noGrp="1"/>
          </p:cNvSpPr>
          <p:nvPr>
            <p:ph type="title"/>
          </p:nvPr>
        </p:nvSpPr>
        <p:spPr>
          <a:xfrm rot="5400000">
            <a:off x="5463778" y="1371602"/>
            <a:ext cx="4388644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64"/>
          <p:cNvSpPr txBox="1">
            <a:spLocks noGrp="1"/>
          </p:cNvSpPr>
          <p:nvPr>
            <p:ph type="body" idx="1"/>
          </p:nvPr>
        </p:nvSpPr>
        <p:spPr>
          <a:xfrm rot="5400000">
            <a:off x="1272778" y="-609598"/>
            <a:ext cx="4388644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64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64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64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4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54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4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4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5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5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5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marL="914400" lvl="1" indent="-3175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marL="1371600" lvl="2" indent="-3175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marL="1828800" lvl="3" indent="-3175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marL="2286000" lvl="4" indent="-3175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marL="2743200" lvl="5" indent="-3175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4" name="Google Shape;34;p5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7"/>
          <p:cNvSpPr txBox="1"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57"/>
          <p:cNvSpPr txBox="1">
            <a:spLocks noGrp="1"/>
          </p:cNvSpPr>
          <p:nvPr>
            <p:ph type="body"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38" name="Google Shape;38;p57"/>
          <p:cNvSpPr txBox="1">
            <a:spLocks noGrp="1"/>
          </p:cNvSpPr>
          <p:nvPr>
            <p:ph type="body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39" name="Google Shape;39;p57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57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57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58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58"/>
          <p:cNvSpPr txBox="1"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58"/>
          <p:cNvSpPr txBox="1">
            <a:spLocks noGrp="1"/>
          </p:cNvSpPr>
          <p:nvPr>
            <p:ph type="body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58"/>
          <p:cNvSpPr txBox="1">
            <a:spLocks noGrp="1"/>
          </p:cNvSpPr>
          <p:nvPr>
            <p:ph type="body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58"/>
          <p:cNvSpPr txBox="1">
            <a:spLocks noGrp="1"/>
          </p:cNvSpPr>
          <p:nvPr>
            <p:ph type="body" idx="4"/>
          </p:nvPr>
        </p:nvSpPr>
        <p:spPr>
          <a:xfrm>
            <a:off x="4645028" y="1631156"/>
            <a:ext cx="4041775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8" name="Google Shape;48;p58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58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58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60"/>
          <p:cNvSpPr txBox="1"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60"/>
          <p:cNvSpPr txBox="1"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1" name="Google Shape;61;p60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60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60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61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61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61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61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62"/>
          <p:cNvSpPr txBox="1"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62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62"/>
          <p:cNvSpPr txBox="1">
            <a:spLocks noGrp="1"/>
          </p:cNvSpPr>
          <p:nvPr>
            <p:ph type="body" idx="1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3" name="Google Shape;73;p62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62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62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2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52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52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52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52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1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4.jpeg"/><Relationship Id="rId3" Type="http://schemas.microsoft.com/office/2007/relationships/hdphoto" Target="../media/hdphoto2.wdp"/><Relationship Id="rId7" Type="http://schemas.microsoft.com/office/2007/relationships/hdphoto" Target="../media/hdphoto1.wdp"/><Relationship Id="rId12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11" Type="http://schemas.microsoft.com/office/2007/relationships/hdphoto" Target="../media/hdphoto5.wdp"/><Relationship Id="rId5" Type="http://schemas.microsoft.com/office/2007/relationships/hdphoto" Target="../media/hdphoto3.wdp"/><Relationship Id="rId10" Type="http://schemas.openxmlformats.org/officeDocument/2006/relationships/image" Target="../media/image12.jpeg"/><Relationship Id="rId4" Type="http://schemas.openxmlformats.org/officeDocument/2006/relationships/image" Target="../media/image10.jpeg"/><Relationship Id="rId9" Type="http://schemas.microsoft.com/office/2007/relationships/hdphoto" Target="../media/hdphoto4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cie@grsu.by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"/>
          <p:cNvSpPr txBox="1">
            <a:spLocks noGrp="1"/>
          </p:cNvSpPr>
          <p:nvPr>
            <p:ph type="ctrTitle"/>
          </p:nvPr>
        </p:nvSpPr>
        <p:spPr>
          <a:xfrm>
            <a:off x="1286093" y="1339554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800" dirty="0">
                <a:solidFill>
                  <a:schemeClr val="tx1"/>
                </a:solidFill>
              </a:rPr>
              <a:t>О состоянии международного сотрудничества в университете и мерах по его развитию</a:t>
            </a:r>
            <a:endParaRPr lang="ru-RU" sz="28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46356" y="2412078"/>
            <a:ext cx="4442867" cy="1314450"/>
          </a:xfrm>
        </p:spPr>
        <p:txBody>
          <a:bodyPr>
            <a:noAutofit/>
          </a:bodyPr>
          <a:lstStyle/>
          <a:p>
            <a:pPr algn="r"/>
            <a:r>
              <a:rPr lang="ru-RU" sz="1400" dirty="0" smtClean="0"/>
              <a:t>«Материалы ЕДИ», январь 2022 г.</a:t>
            </a:r>
          </a:p>
          <a:p>
            <a:pPr algn="r"/>
            <a:r>
              <a:rPr lang="ru-RU" sz="1400" dirty="0" smtClean="0"/>
              <a:t>Подготовлено центром интернационализации образования УО «Гродненский государственный университет имени Янки Купалы»</a:t>
            </a:r>
            <a:endParaRPr lang="ru-RU" sz="1400" dirty="0"/>
          </a:p>
        </p:txBody>
      </p:sp>
      <p:cxnSp>
        <p:nvCxnSpPr>
          <p:cNvPr id="94" name="Google Shape;94;p1"/>
          <p:cNvCxnSpPr/>
          <p:nvPr/>
        </p:nvCxnSpPr>
        <p:spPr>
          <a:xfrm rot="10800000">
            <a:off x="3995936" y="3455010"/>
            <a:ext cx="4752528" cy="52844"/>
          </a:xfrm>
          <a:prstGeom prst="straightConnector1">
            <a:avLst/>
          </a:prstGeom>
          <a:noFill/>
          <a:ln w="12700" cap="flat" cmpd="sng">
            <a:solidFill>
              <a:srgbClr val="800000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2"/>
          <p:cNvSpPr txBox="1">
            <a:spLocks noGrp="1"/>
          </p:cNvSpPr>
          <p:nvPr>
            <p:ph type="title"/>
          </p:nvPr>
        </p:nvSpPr>
        <p:spPr>
          <a:xfrm>
            <a:off x="1212300" y="123478"/>
            <a:ext cx="7931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1D1B10"/>
              </a:buClr>
              <a:buSzPts val="2800"/>
              <a:buFont typeface="Calibri"/>
              <a:buNone/>
            </a:pPr>
            <a:r>
              <a:rPr lang="ru-RU" sz="3200">
                <a:solidFill>
                  <a:srgbClr val="1D1B10"/>
                </a:solidFill>
              </a:rPr>
              <a:t>Совместные образовательные программы</a:t>
            </a:r>
            <a:endParaRPr sz="3200">
              <a:solidFill>
                <a:srgbClr val="1D1B10"/>
              </a:solidFill>
            </a:endParaRPr>
          </a:p>
        </p:txBody>
      </p:sp>
      <p:sp>
        <p:nvSpPr>
          <p:cNvPr id="213" name="Google Shape;213;p12"/>
          <p:cNvSpPr txBox="1">
            <a:spLocks noGrp="1"/>
          </p:cNvSpPr>
          <p:nvPr>
            <p:ph type="body" idx="1"/>
          </p:nvPr>
        </p:nvSpPr>
        <p:spPr>
          <a:xfrm>
            <a:off x="539552" y="982675"/>
            <a:ext cx="8352928" cy="4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Clr>
                <a:srgbClr val="434343"/>
              </a:buClr>
              <a:buSzPts val="1800"/>
              <a:buNone/>
            </a:pPr>
            <a:r>
              <a:rPr lang="ru-RU" sz="2800">
                <a:solidFill>
                  <a:srgbClr val="434343"/>
                </a:solidFill>
              </a:rPr>
              <a:t>22 совместные образовательные программы</a:t>
            </a:r>
            <a:endParaRPr sz="2800">
              <a:solidFill>
                <a:srgbClr val="434343"/>
              </a:solidFill>
            </a:endParaRPr>
          </a:p>
        </p:txBody>
      </p:sp>
      <p:sp>
        <p:nvSpPr>
          <p:cNvPr id="214" name="Google Shape;214;p12"/>
          <p:cNvSpPr txBox="1">
            <a:spLocks noGrp="1"/>
          </p:cNvSpPr>
          <p:nvPr>
            <p:ph type="body" idx="1"/>
          </p:nvPr>
        </p:nvSpPr>
        <p:spPr>
          <a:xfrm>
            <a:off x="611560" y="1418125"/>
            <a:ext cx="7200800" cy="4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Clr>
                <a:srgbClr val="434343"/>
              </a:buClr>
              <a:buSzPts val="1800"/>
              <a:buNone/>
            </a:pPr>
            <a:r>
              <a:rPr lang="ru-RU" sz="2800">
                <a:solidFill>
                  <a:srgbClr val="434343"/>
                </a:solidFill>
              </a:rPr>
              <a:t>16 договоров</a:t>
            </a:r>
            <a:endParaRPr sz="2800">
              <a:solidFill>
                <a:srgbClr val="434343"/>
              </a:solidFill>
            </a:endParaRPr>
          </a:p>
        </p:txBody>
      </p:sp>
      <p:sp>
        <p:nvSpPr>
          <p:cNvPr id="215" name="Google Shape;215;p12"/>
          <p:cNvSpPr txBox="1"/>
          <p:nvPr/>
        </p:nvSpPr>
        <p:spPr>
          <a:xfrm>
            <a:off x="539552" y="2013400"/>
            <a:ext cx="8424936" cy="297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Font typeface="Calibri"/>
              <a:buNone/>
            </a:pPr>
            <a:r>
              <a:rPr lang="ru-RU" sz="2400" dirty="0">
                <a:solidFill>
                  <a:schemeClr val="tx2">
                    <a:lumMod val="2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Республика Узбекистан</a:t>
            </a:r>
            <a:endParaRPr sz="2400" dirty="0">
              <a:solidFill>
                <a:schemeClr val="tx2">
                  <a:lumMod val="2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Font typeface="Calibri"/>
              <a:buNone/>
            </a:pPr>
            <a:r>
              <a:rPr lang="ru-RU" sz="2400" dirty="0">
                <a:solidFill>
                  <a:schemeClr val="tx2">
                    <a:lumMod val="2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Республика Казахстан</a:t>
            </a:r>
            <a:endParaRPr sz="2400" dirty="0">
              <a:solidFill>
                <a:schemeClr val="tx2">
                  <a:lumMod val="2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Font typeface="Calibri"/>
              <a:buNone/>
            </a:pPr>
            <a:r>
              <a:rPr lang="ru-RU" sz="2400" dirty="0">
                <a:solidFill>
                  <a:schemeClr val="tx2">
                    <a:lumMod val="2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Китайская Народная Республика</a:t>
            </a:r>
            <a:endParaRPr sz="2400" dirty="0">
              <a:solidFill>
                <a:schemeClr val="tx2">
                  <a:lumMod val="2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Font typeface="Calibri"/>
              <a:buNone/>
            </a:pPr>
            <a:r>
              <a:rPr lang="ru-RU" sz="2400" dirty="0">
                <a:solidFill>
                  <a:schemeClr val="tx2">
                    <a:lumMod val="2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Кыргызская Республика</a:t>
            </a:r>
            <a:endParaRPr sz="2400" dirty="0">
              <a:solidFill>
                <a:schemeClr val="tx2">
                  <a:lumMod val="2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Font typeface="Calibri"/>
              <a:buNone/>
            </a:pPr>
            <a:r>
              <a:rPr lang="ru-RU" sz="2400" dirty="0">
                <a:solidFill>
                  <a:schemeClr val="tx2">
                    <a:lumMod val="2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Франция</a:t>
            </a:r>
            <a:endParaRPr sz="2400" dirty="0">
              <a:solidFill>
                <a:schemeClr val="tx2">
                  <a:lumMod val="2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Font typeface="Calibri"/>
              <a:buNone/>
            </a:pPr>
            <a:r>
              <a:rPr lang="ru-RU" sz="2400" dirty="0">
                <a:solidFill>
                  <a:schemeClr val="tx2">
                    <a:lumMod val="2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США</a:t>
            </a:r>
            <a:endParaRPr sz="2400" dirty="0">
              <a:solidFill>
                <a:schemeClr val="tx2">
                  <a:lumMod val="2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Font typeface="Calibri"/>
              <a:buNone/>
            </a:pPr>
            <a:r>
              <a:rPr lang="ru-RU" sz="2400" dirty="0">
                <a:solidFill>
                  <a:schemeClr val="tx2">
                    <a:lumMod val="2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Демократическая Социалистическая Республика Шри-Ланка.</a:t>
            </a:r>
            <a:endParaRPr sz="2400" dirty="0">
              <a:solidFill>
                <a:schemeClr val="tx2">
                  <a:lumMod val="2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5"/>
          <p:cNvSpPr txBox="1"/>
          <p:nvPr/>
        </p:nvSpPr>
        <p:spPr>
          <a:xfrm>
            <a:off x="457200" y="205979"/>
            <a:ext cx="8229600" cy="34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Calibri"/>
              <a:buNone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Университет без границ</a:t>
            </a:r>
            <a:endParaRPr sz="2400" dirty="0">
              <a:solidFill>
                <a:schemeClr val="tx2">
                  <a:lumMod val="10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37" name="Google Shape;237;p15"/>
          <p:cNvGraphicFramePr/>
          <p:nvPr>
            <p:extLst>
              <p:ext uri="{D42A27DB-BD31-4B8C-83A1-F6EECF244321}">
                <p14:modId xmlns:p14="http://schemas.microsoft.com/office/powerpoint/2010/main" val="1746794123"/>
              </p:ext>
            </p:extLst>
          </p:nvPr>
        </p:nvGraphicFramePr>
        <p:xfrm>
          <a:off x="0" y="1491630"/>
          <a:ext cx="9001025" cy="1776325"/>
        </p:xfrm>
        <a:graphic>
          <a:graphicData uri="http://schemas.openxmlformats.org/drawingml/2006/table">
            <a:tbl>
              <a:tblPr firstRow="1" firstCol="1" bandRow="1">
                <a:noFill/>
                <a:tableStyleId>{3E127922-8A42-4D42-9281-B24F707F6912}</a:tableStyleId>
              </a:tblPr>
              <a:tblGrid>
                <a:gridCol w="971600"/>
                <a:gridCol w="504050"/>
                <a:gridCol w="504050"/>
                <a:gridCol w="504050"/>
                <a:gridCol w="576075"/>
                <a:gridCol w="576075"/>
                <a:gridCol w="576075"/>
                <a:gridCol w="576075"/>
                <a:gridCol w="576075"/>
                <a:gridCol w="504050"/>
                <a:gridCol w="504050"/>
                <a:gridCol w="504050"/>
                <a:gridCol w="432050"/>
                <a:gridCol w="504050"/>
                <a:gridCol w="576075"/>
                <a:gridCol w="612575"/>
              </a:tblGrid>
              <a:tr h="251100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 gridSpan="15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Факультеты / показатели 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3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Ун-т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ИСФ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 err="1"/>
                        <a:t>ПедФ</a:t>
                      </a:r>
                      <a:endParaRPr sz="12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ФБиЭ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ФДП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ФИТМ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ФИиД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ФИКиТ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ФМИ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ФПс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ФФК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ФЭУ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ФТФ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ФилФ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ЮрФ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</a:tr>
              <a:tr h="25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Факт 2021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  <a:tr h="25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План 2022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400" u="none" strike="noStrike" cap="none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400" u="none" strike="noStrike" cap="none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400" u="none" strike="noStrike" cap="none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</a:tr>
            </a:tbl>
          </a:graphicData>
        </a:graphic>
      </p:graphicFrame>
      <p:sp>
        <p:nvSpPr>
          <p:cNvPr id="238" name="Google Shape;238;p15"/>
          <p:cNvSpPr txBox="1"/>
          <p:nvPr/>
        </p:nvSpPr>
        <p:spPr>
          <a:xfrm>
            <a:off x="251520" y="843558"/>
            <a:ext cx="864096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Количество участников программы «Приглашенный профессор», имеющих </a:t>
            </a:r>
            <a:r>
              <a:rPr lang="ru-RU" sz="1800" b="1">
                <a:solidFill>
                  <a:srgbClr val="974806"/>
                </a:solidFill>
                <a:latin typeface="Calibri"/>
                <a:ea typeface="Calibri"/>
                <a:cs typeface="Calibri"/>
                <a:sym typeface="Calibri"/>
              </a:rPr>
              <a:t>более 60 баллов</a:t>
            </a: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в соответствии с утвержденными критериями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6"/>
          <p:cNvSpPr txBox="1">
            <a:spLocks noGrp="1"/>
          </p:cNvSpPr>
          <p:nvPr>
            <p:ph type="title"/>
          </p:nvPr>
        </p:nvSpPr>
        <p:spPr>
          <a:xfrm>
            <a:off x="107504" y="0"/>
            <a:ext cx="9036496" cy="4215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Calibri"/>
              <a:buNone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Программа «Приглашенный профессор»  (2019-2021)</a:t>
            </a:r>
            <a:endParaRPr sz="24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245" name="Google Shape;245;p16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  <a:p>
            <a:pPr marL="34290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graphicFrame>
        <p:nvGraphicFramePr>
          <p:cNvPr id="246" name="Google Shape;246;p16"/>
          <p:cNvGraphicFramePr/>
          <p:nvPr>
            <p:extLst>
              <p:ext uri="{D42A27DB-BD31-4B8C-83A1-F6EECF244321}">
                <p14:modId xmlns:p14="http://schemas.microsoft.com/office/powerpoint/2010/main" val="1572078801"/>
              </p:ext>
            </p:extLst>
          </p:nvPr>
        </p:nvGraphicFramePr>
        <p:xfrm>
          <a:off x="68194" y="488442"/>
          <a:ext cx="8858016" cy="4655058"/>
        </p:xfrm>
        <a:graphic>
          <a:graphicData uri="http://schemas.openxmlformats.org/drawingml/2006/table">
            <a:tbl>
              <a:tblPr firstRow="1" firstCol="1" bandRow="1">
                <a:noFill/>
                <a:tableStyleId>{3E127922-8A42-4D42-9281-B24F707F6912}</a:tableStyleId>
              </a:tblPr>
              <a:tblGrid>
                <a:gridCol w="491880"/>
                <a:gridCol w="4958019"/>
                <a:gridCol w="1136039"/>
                <a:gridCol w="1136039"/>
                <a:gridCol w="1136039"/>
              </a:tblGrid>
              <a:tr h="26119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strike="noStrike" cap="none" dirty="0"/>
                        <a:t> </a:t>
                      </a:r>
                      <a:endParaRPr sz="16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9200" marR="49200" marT="0" marB="0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strike="noStrike" cap="none" dirty="0"/>
                        <a:t> </a:t>
                      </a:r>
                      <a:r>
                        <a:rPr lang="ru-RU" sz="1600" u="none" strike="noStrike" cap="none" dirty="0">
                          <a:solidFill>
                            <a:schemeClr val="lt2"/>
                          </a:solidFill>
                        </a:rPr>
                        <a:t>Факультет</a:t>
                      </a:r>
                      <a:endParaRPr sz="1600" u="none" strike="noStrike" cap="none" dirty="0">
                        <a:solidFill>
                          <a:schemeClr val="lt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9200" marR="49200" marT="0" marB="0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strike="noStrike" cap="none">
                          <a:solidFill>
                            <a:schemeClr val="lt2"/>
                          </a:solidFill>
                        </a:rPr>
                        <a:t>2021</a:t>
                      </a:r>
                      <a:endParaRPr sz="1600" u="none" strike="noStrike" cap="none">
                        <a:solidFill>
                          <a:schemeClr val="lt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9200" marR="49200" marT="0" marB="0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strike="noStrike" cap="none">
                          <a:solidFill>
                            <a:schemeClr val="lt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2020</a:t>
                      </a:r>
                      <a:endParaRPr sz="1600" u="none" strike="noStrike" cap="none">
                        <a:solidFill>
                          <a:schemeClr val="lt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9200" marR="49200" marT="0" marB="0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strike="noStrike" cap="none">
                          <a:solidFill>
                            <a:schemeClr val="lt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2019</a:t>
                      </a:r>
                      <a:endParaRPr sz="1600" u="none" strike="noStrike" cap="none">
                        <a:solidFill>
                          <a:schemeClr val="lt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9200" marR="49200" marT="0" marB="0">
                    <a:solidFill>
                      <a:srgbClr val="9F7E53"/>
                    </a:solidFill>
                  </a:tcPr>
                </a:tc>
              </a:tr>
              <a:tr h="27006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4429"/>
                        </a:buClr>
                        <a:buSzPts val="1600"/>
                        <a:buFont typeface="Calibri"/>
                        <a:buNone/>
                      </a:pPr>
                      <a:r>
                        <a:rPr lang="ru-RU" sz="1600" u="none" strike="noStrike" cap="none">
                          <a:solidFill>
                            <a:srgbClr val="49442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600" u="none" strike="noStrike" cap="none">
                        <a:solidFill>
                          <a:srgbClr val="49442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9200" marR="49200" marT="0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strike="noStrike" cap="none">
                          <a:solidFill>
                            <a:srgbClr val="4A452A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Педагогический факультет  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7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1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2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</a:tr>
              <a:tr h="27006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4429"/>
                        </a:buClr>
                        <a:buSzPts val="1600"/>
                        <a:buFont typeface="Calibri"/>
                        <a:buNone/>
                      </a:pPr>
                      <a:r>
                        <a:rPr lang="ru-RU" sz="1600" u="none" strike="noStrike" cap="none">
                          <a:solidFill>
                            <a:srgbClr val="49442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600" u="none" strike="noStrike" cap="none">
                        <a:solidFill>
                          <a:srgbClr val="49442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9200" marR="49200" marT="0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strike="noStrike" cap="none">
                          <a:solidFill>
                            <a:srgbClr val="4A452A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Факультет истории, коммуникации и туризма  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6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2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12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</a:tr>
              <a:tr h="27006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4429"/>
                        </a:buClr>
                        <a:buSzPts val="1600"/>
                        <a:buFont typeface="Calibri"/>
                        <a:buNone/>
                      </a:pPr>
                      <a:r>
                        <a:rPr lang="ru-RU" sz="1600" u="none" strike="noStrike" cap="none">
                          <a:solidFill>
                            <a:srgbClr val="49442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600" u="none" strike="noStrike" cap="none">
                        <a:solidFill>
                          <a:srgbClr val="49442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9200" marR="49200" marT="0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strike="noStrike" cap="none">
                          <a:solidFill>
                            <a:srgbClr val="4A452A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Факультет экономики и управления 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5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4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4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</a:tr>
              <a:tr h="27006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4429"/>
                        </a:buClr>
                        <a:buSzPts val="1600"/>
                        <a:buFont typeface="Calibri"/>
                        <a:buNone/>
                      </a:pPr>
                      <a:r>
                        <a:rPr lang="ru-RU" sz="1600" u="none" strike="noStrike" cap="none">
                          <a:solidFill>
                            <a:srgbClr val="49442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sz="1600" u="none" strike="noStrike" cap="none">
                        <a:solidFill>
                          <a:srgbClr val="49442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9200" marR="49200" marT="0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strike="noStrike" cap="none">
                          <a:solidFill>
                            <a:srgbClr val="4A452A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Факультет физической культуры 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3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1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1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</a:tr>
              <a:tr h="27006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4429"/>
                        </a:buClr>
                        <a:buSzPts val="1600"/>
                        <a:buFont typeface="Calibri"/>
                        <a:buNone/>
                      </a:pPr>
                      <a:r>
                        <a:rPr lang="ru-RU" sz="1600" u="none" strike="noStrike" cap="none">
                          <a:solidFill>
                            <a:srgbClr val="49442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 sz="1600" u="none" strike="noStrike" cap="none">
                        <a:solidFill>
                          <a:srgbClr val="49442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9200" marR="49200" marT="0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strike="noStrike" cap="none">
                          <a:solidFill>
                            <a:srgbClr val="4A452A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Факультет математики и информатики  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2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0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3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</a:tr>
              <a:tr h="27006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4429"/>
                        </a:buClr>
                        <a:buSzPts val="1600"/>
                        <a:buFont typeface="Calibri"/>
                        <a:buNone/>
                      </a:pPr>
                      <a:r>
                        <a:rPr lang="ru-RU" sz="1600" u="none" strike="noStrike" cap="none">
                          <a:solidFill>
                            <a:srgbClr val="49442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endParaRPr sz="1600" u="none" strike="noStrike" cap="none">
                        <a:solidFill>
                          <a:srgbClr val="49442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9200" marR="49200" marT="0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strike="noStrike" cap="none">
                          <a:solidFill>
                            <a:srgbClr val="4A452A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Физико-технический факультет 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2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0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1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</a:tr>
              <a:tr h="27006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4429"/>
                        </a:buClr>
                        <a:buSzPts val="1600"/>
                        <a:buFont typeface="Calibri"/>
                        <a:buNone/>
                      </a:pPr>
                      <a:r>
                        <a:rPr lang="ru-RU" sz="1600" u="none" strike="noStrike" cap="none">
                          <a:solidFill>
                            <a:srgbClr val="49442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</a:t>
                      </a:r>
                      <a:endParaRPr sz="1600" u="none" strike="noStrike" cap="none">
                        <a:solidFill>
                          <a:srgbClr val="49442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9200" marR="49200" marT="0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strike="noStrike" cap="none">
                          <a:solidFill>
                            <a:srgbClr val="4A452A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Юридический факультет 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1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3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4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</a:tr>
              <a:tr h="27006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4429"/>
                        </a:buClr>
                        <a:buSzPts val="1600"/>
                        <a:buFont typeface="Calibri"/>
                        <a:buNone/>
                      </a:pPr>
                      <a:r>
                        <a:rPr lang="ru-RU" sz="1600" u="none" strike="noStrike" cap="none">
                          <a:solidFill>
                            <a:srgbClr val="49442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 sz="1600" u="none" strike="noStrike" cap="none">
                        <a:solidFill>
                          <a:srgbClr val="49442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9200" marR="49200" marT="0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strike="noStrike" cap="none">
                          <a:solidFill>
                            <a:srgbClr val="4A452A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Факультет психологии 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2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0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2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</a:tr>
              <a:tr h="531263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4429"/>
                        </a:buClr>
                        <a:buSzPts val="1600"/>
                        <a:buFont typeface="Calibri"/>
                        <a:buNone/>
                      </a:pPr>
                      <a:r>
                        <a:rPr lang="ru-RU" sz="1600" u="none" strike="noStrike" cap="none">
                          <a:solidFill>
                            <a:srgbClr val="49442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</a:t>
                      </a:r>
                      <a:endParaRPr sz="1600" u="none" strike="noStrike" cap="none">
                        <a:solidFill>
                          <a:srgbClr val="49442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9200" marR="49200" marT="0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strike="noStrike" cap="none">
                          <a:solidFill>
                            <a:srgbClr val="4A452A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Факультет инновационных технологий машиностроения 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2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1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2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</a:tr>
              <a:tr h="27006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4429"/>
                        </a:buClr>
                        <a:buSzPts val="1600"/>
                        <a:buFont typeface="Calibri"/>
                        <a:buNone/>
                      </a:pPr>
                      <a:r>
                        <a:rPr lang="ru-RU" sz="1600" u="none" strike="noStrike" cap="none">
                          <a:solidFill>
                            <a:srgbClr val="49442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</a:t>
                      </a:r>
                      <a:endParaRPr sz="1600" u="none" strike="noStrike" cap="none">
                        <a:solidFill>
                          <a:srgbClr val="49442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9200" marR="49200" marT="0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strike="noStrike" cap="none">
                          <a:solidFill>
                            <a:srgbClr val="4A452A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Факультет искусств и дизайна  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2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0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2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</a:tr>
              <a:tr h="27006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4429"/>
                        </a:buClr>
                        <a:buSzPts val="1600"/>
                        <a:buFont typeface="Calibri"/>
                        <a:buNone/>
                      </a:pPr>
                      <a:r>
                        <a:rPr lang="ru-RU" sz="1600" u="none" strike="noStrike" cap="none">
                          <a:solidFill>
                            <a:srgbClr val="49442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11</a:t>
                      </a:r>
                      <a:endParaRPr sz="1600" u="none" strike="noStrike" cap="none">
                        <a:solidFill>
                          <a:srgbClr val="49442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9200" marR="49200" marT="0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strike="noStrike" cap="none">
                          <a:solidFill>
                            <a:srgbClr val="4A452A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Инженерно-строительный 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4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0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2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</a:tr>
              <a:tr h="27006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rgbClr val="494429"/>
                          </a:solidFill>
                        </a:rPr>
                        <a:t>12</a:t>
                      </a:r>
                      <a:endParaRPr sz="1600" u="none" strike="noStrike" cap="none">
                        <a:solidFill>
                          <a:srgbClr val="49442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9200" marR="49200" marT="0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rgbClr val="4A452A"/>
                          </a:solidFill>
                        </a:rPr>
                        <a:t>Филологический факультет</a:t>
                      </a:r>
                      <a:endParaRPr sz="1600" u="none" strike="noStrike" cap="none">
                        <a:solidFill>
                          <a:srgbClr val="4A452A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2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2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3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</a:tr>
              <a:tr h="27006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rgbClr val="494429"/>
                          </a:solidFill>
                        </a:rPr>
                        <a:t>13</a:t>
                      </a:r>
                      <a:endParaRPr sz="1600">
                        <a:solidFill>
                          <a:srgbClr val="494429"/>
                        </a:solidFill>
                      </a:endParaRPr>
                    </a:p>
                  </a:txBody>
                  <a:tcPr marL="49200" marR="49200" marT="0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rgbClr val="4A452A"/>
                          </a:solidFill>
                        </a:rPr>
                        <a:t>Факультет биологии и экологии </a:t>
                      </a:r>
                      <a:endParaRPr sz="1600">
                        <a:solidFill>
                          <a:srgbClr val="4A452A"/>
                        </a:solidFill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1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0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1</a:t>
                      </a:r>
                      <a:endParaRPr sz="1600"/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</a:tr>
              <a:tr h="302717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u="none" strike="noStrike" cap="none">
                        <a:solidFill>
                          <a:srgbClr val="49442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9200" marR="49200" marT="0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ИТОГО:</a:t>
                      </a:r>
                      <a:endParaRPr sz="18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39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/>
                        <a:t>14</a:t>
                      </a:r>
                      <a:endParaRPr sz="1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dirty="0"/>
                        <a:t>39</a:t>
                      </a:r>
                      <a:endParaRPr sz="16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8900" marR="48900" marT="9525" marB="0">
                    <a:solidFill>
                      <a:schemeClr val="lt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20" descr="http://www.ghananewsagency.org/assets/images/unirank-logo.png"/>
          <p:cNvSpPr/>
          <p:nvPr/>
        </p:nvSpPr>
        <p:spPr>
          <a:xfrm>
            <a:off x="63500" y="-102394"/>
            <a:ext cx="3048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Google Shape;282;p20"/>
          <p:cNvSpPr txBox="1"/>
          <p:nvPr/>
        </p:nvSpPr>
        <p:spPr>
          <a:xfrm>
            <a:off x="1538348" y="590825"/>
            <a:ext cx="712879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Англоязычные образовательные программы</a:t>
            </a:r>
            <a:endParaRPr dirty="0"/>
          </a:p>
        </p:txBody>
      </p:sp>
      <p:pic>
        <p:nvPicPr>
          <p:cNvPr id="284" name="Google Shape;284;p20"/>
          <p:cNvPicPr preferRelativeResize="0"/>
          <p:nvPr/>
        </p:nvPicPr>
        <p:blipFill rotWithShape="1">
          <a:blip r:embed="rId3">
            <a:alphaModFix/>
          </a:blip>
          <a:srcRect r="25215"/>
          <a:stretch/>
        </p:blipFill>
        <p:spPr>
          <a:xfrm>
            <a:off x="8441702" y="-59808"/>
            <a:ext cx="702298" cy="648072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69803"/>
              </a:srgbClr>
            </a:outerShdw>
          </a:effectLst>
        </p:spPr>
      </p:pic>
      <p:graphicFrame>
        <p:nvGraphicFramePr>
          <p:cNvPr id="285" name="Google Shape;285;p20"/>
          <p:cNvGraphicFramePr/>
          <p:nvPr>
            <p:extLst>
              <p:ext uri="{D42A27DB-BD31-4B8C-83A1-F6EECF244321}">
                <p14:modId xmlns:p14="http://schemas.microsoft.com/office/powerpoint/2010/main" val="297946533"/>
              </p:ext>
            </p:extLst>
          </p:nvPr>
        </p:nvGraphicFramePr>
        <p:xfrm>
          <a:off x="63498" y="821657"/>
          <a:ext cx="8993037" cy="1908551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2095459"/>
                <a:gridCol w="1135046"/>
                <a:gridCol w="1135046"/>
                <a:gridCol w="1222348"/>
                <a:gridCol w="1135046"/>
                <a:gridCol w="1135046"/>
                <a:gridCol w="1135046"/>
              </a:tblGrid>
              <a:tr h="31703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/>
                    </a:p>
                  </a:txBody>
                  <a:tcPr marL="91450" marR="91450" marT="34300" marB="34300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sym typeface="Arimo"/>
                        </a:rPr>
                        <a:t>2016/2017</a:t>
                      </a:r>
                      <a:endParaRPr sz="900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sym typeface="Arimo"/>
                        </a:rPr>
                        <a:t>2017/2018</a:t>
                      </a:r>
                      <a:endParaRPr sz="900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sym typeface="Arimo"/>
                        </a:rPr>
                        <a:t>2018/2019</a:t>
                      </a:r>
                      <a:endParaRPr sz="900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sym typeface="Arimo"/>
                        </a:rPr>
                        <a:t>2019/2020</a:t>
                      </a:r>
                      <a:endParaRPr sz="900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sym typeface="Arimo"/>
                        </a:rPr>
                        <a:t>2020/2021</a:t>
                      </a:r>
                      <a:endParaRPr sz="900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sym typeface="Arimo"/>
                        </a:rPr>
                        <a:t>2021/2022</a:t>
                      </a:r>
                      <a:endParaRPr sz="900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246049">
                <a:tc gridSpan="6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ym typeface="Arimo"/>
                        </a:rPr>
                        <a:t>Количество англоязычных образовательных программ:</a:t>
                      </a:r>
                      <a:endParaRPr sz="1200" b="0" dirty="0">
                        <a:solidFill>
                          <a:schemeClr val="dk1"/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>
                        <a:solidFill>
                          <a:schemeClr val="dk1"/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272140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ym typeface="Arimo"/>
                        </a:rPr>
                        <a:t>I ступень</a:t>
                      </a:r>
                      <a:endParaRPr sz="1200" b="0" dirty="0">
                        <a:solidFill>
                          <a:schemeClr val="dk1"/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ym typeface="Arimo"/>
                        </a:rPr>
                        <a:t>1</a:t>
                      </a:r>
                      <a:endParaRPr sz="1200" b="0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ym typeface="Arimo"/>
                        </a:rPr>
                        <a:t>3</a:t>
                      </a:r>
                      <a:endParaRPr sz="1200" b="0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ym typeface="Arimo"/>
                        </a:rPr>
                        <a:t>3</a:t>
                      </a:r>
                      <a:endParaRPr sz="1200" b="0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>
                          <a:sym typeface="Arimo"/>
                        </a:rPr>
                        <a:t>5</a:t>
                      </a:r>
                      <a:endParaRPr sz="1200" b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>
                          <a:sym typeface="Arimo"/>
                        </a:rPr>
                        <a:t>5</a:t>
                      </a:r>
                      <a:endParaRPr sz="1200" b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>
                          <a:sym typeface="Arimo"/>
                        </a:rPr>
                        <a:t>5</a:t>
                      </a:r>
                      <a:endParaRPr sz="1200" b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272140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ym typeface="Arimo"/>
                        </a:rPr>
                        <a:t>II ступень</a:t>
                      </a:r>
                      <a:endParaRPr sz="1200" b="0" dirty="0">
                        <a:solidFill>
                          <a:schemeClr val="dk1"/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ym typeface="Arimo"/>
                        </a:rPr>
                        <a:t>6</a:t>
                      </a:r>
                      <a:endParaRPr sz="1200" b="0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ym typeface="Arimo"/>
                        </a:rPr>
                        <a:t>13</a:t>
                      </a:r>
                      <a:endParaRPr sz="1200" b="0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ym typeface="Arimo"/>
                        </a:rPr>
                        <a:t>14</a:t>
                      </a:r>
                      <a:endParaRPr sz="1200" b="0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ym typeface="Arimo"/>
                        </a:rPr>
                        <a:t>17</a:t>
                      </a:r>
                      <a:endParaRPr sz="1200" b="0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>
                          <a:sym typeface="Arimo"/>
                        </a:rPr>
                        <a:t>17</a:t>
                      </a:r>
                      <a:endParaRPr sz="1200" b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>
                          <a:sym typeface="Arimo"/>
                        </a:rPr>
                        <a:t>18</a:t>
                      </a:r>
                      <a:endParaRPr sz="1200" b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246049">
                <a:tc gridSpan="6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ym typeface="Arimo"/>
                        </a:rPr>
                        <a:t>Количество студентов:</a:t>
                      </a:r>
                      <a:endParaRPr sz="1200" b="0" dirty="0">
                        <a:solidFill>
                          <a:schemeClr val="dk1"/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dirty="0">
                        <a:solidFill>
                          <a:schemeClr val="dk1"/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272140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>
                          <a:sym typeface="Arimo"/>
                        </a:rPr>
                        <a:t>I ступень</a:t>
                      </a:r>
                      <a:endParaRPr sz="1200" b="0">
                        <a:solidFill>
                          <a:schemeClr val="dk1"/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>
                          <a:sym typeface="Arimo"/>
                        </a:rPr>
                        <a:t>6</a:t>
                      </a:r>
                      <a:endParaRPr sz="1200" b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ym typeface="Arimo"/>
                        </a:rPr>
                        <a:t>14</a:t>
                      </a:r>
                      <a:endParaRPr sz="1200" b="0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ym typeface="Arimo"/>
                        </a:rPr>
                        <a:t>22</a:t>
                      </a:r>
                      <a:endParaRPr sz="1200" b="0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ym typeface="Arimo"/>
                        </a:rPr>
                        <a:t>29</a:t>
                      </a:r>
                      <a:endParaRPr sz="1200" b="0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ym typeface="Arimo"/>
                        </a:rPr>
                        <a:t>32</a:t>
                      </a:r>
                      <a:endParaRPr sz="1200" b="0" dirty="0">
                        <a:solidFill>
                          <a:schemeClr val="dk1"/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ym typeface="Arimo"/>
                        </a:rPr>
                        <a:t>39</a:t>
                      </a:r>
                      <a:endParaRPr sz="1200" b="0" dirty="0">
                        <a:solidFill>
                          <a:schemeClr val="dk1"/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272140"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>
                          <a:sym typeface="Arimo"/>
                        </a:rPr>
                        <a:t>II ступень</a:t>
                      </a:r>
                      <a:endParaRPr sz="1200" b="0">
                        <a:solidFill>
                          <a:schemeClr val="dk1"/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>
                          <a:sym typeface="Arimo"/>
                        </a:rPr>
                        <a:t>11</a:t>
                      </a:r>
                      <a:endParaRPr sz="1200" b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>
                          <a:sym typeface="Arimo"/>
                        </a:rPr>
                        <a:t>65</a:t>
                      </a:r>
                      <a:endParaRPr sz="1200" b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>
                          <a:sym typeface="Arimo"/>
                        </a:rPr>
                        <a:t>115</a:t>
                      </a:r>
                      <a:endParaRPr sz="1200" b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ym typeface="Arimo"/>
                        </a:rPr>
                        <a:t>88</a:t>
                      </a:r>
                      <a:endParaRPr sz="1200" b="0" dirty="0"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ym typeface="Arimo"/>
                        </a:rPr>
                        <a:t>244</a:t>
                      </a:r>
                      <a:endParaRPr sz="1200" b="0" dirty="0">
                        <a:solidFill>
                          <a:schemeClr val="dk1"/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ym typeface="Arimo"/>
                        </a:rPr>
                        <a:t>391</a:t>
                      </a:r>
                      <a:endParaRPr sz="1200" b="0" dirty="0">
                        <a:solidFill>
                          <a:schemeClr val="dk1"/>
                        </a:solidFill>
                        <a:latin typeface="Arimo"/>
                        <a:ea typeface="Arimo"/>
                        <a:cs typeface="Arimo"/>
                        <a:sym typeface="Arimo"/>
                      </a:endParaRPr>
                    </a:p>
                  </a:txBody>
                  <a:tcPr marL="91450" marR="91450" marT="34300" marB="34300" anchor="ctr"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404381" y="144483"/>
            <a:ext cx="7739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tx2">
                    <a:lumMod val="25000"/>
                  </a:schemeClr>
                </a:solidFill>
              </a:rPr>
              <a:t>Развитие англоязычных образовательных программ</a:t>
            </a:r>
          </a:p>
        </p:txBody>
      </p:sp>
      <p:sp>
        <p:nvSpPr>
          <p:cNvPr id="7" name="Google Shape;254;p17"/>
          <p:cNvSpPr txBox="1"/>
          <p:nvPr/>
        </p:nvSpPr>
        <p:spPr>
          <a:xfrm>
            <a:off x="215900" y="2823433"/>
            <a:ext cx="864096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Количество специальностей с </a:t>
            </a:r>
            <a:r>
              <a:rPr lang="ru-RU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билингвальным</a:t>
            </a:r>
            <a:r>
              <a:rPr lang="ru-RU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обучением</a:t>
            </a:r>
            <a:endParaRPr dirty="0"/>
          </a:p>
        </p:txBody>
      </p:sp>
      <p:graphicFrame>
        <p:nvGraphicFramePr>
          <p:cNvPr id="8" name="Google Shape;253;p17"/>
          <p:cNvGraphicFramePr/>
          <p:nvPr>
            <p:extLst>
              <p:ext uri="{D42A27DB-BD31-4B8C-83A1-F6EECF244321}">
                <p14:modId xmlns:p14="http://schemas.microsoft.com/office/powerpoint/2010/main" val="396732919"/>
              </p:ext>
            </p:extLst>
          </p:nvPr>
        </p:nvGraphicFramePr>
        <p:xfrm>
          <a:off x="104470" y="3267987"/>
          <a:ext cx="8975919" cy="1765157"/>
        </p:xfrm>
        <a:graphic>
          <a:graphicData uri="http://schemas.openxmlformats.org/drawingml/2006/table">
            <a:tbl>
              <a:tblPr firstRow="1" firstCol="1" bandRow="1">
                <a:noFill/>
                <a:tableStyleId>{3E127922-8A42-4D42-9281-B24F707F6912}</a:tableStyleId>
              </a:tblPr>
              <a:tblGrid>
                <a:gridCol w="968891"/>
                <a:gridCol w="502644"/>
                <a:gridCol w="502644"/>
                <a:gridCol w="502644"/>
                <a:gridCol w="574468"/>
                <a:gridCol w="574468"/>
                <a:gridCol w="574468"/>
                <a:gridCol w="574468"/>
                <a:gridCol w="574468"/>
                <a:gridCol w="502644"/>
                <a:gridCol w="502644"/>
                <a:gridCol w="502644"/>
                <a:gridCol w="430845"/>
                <a:gridCol w="502644"/>
                <a:gridCol w="574468"/>
                <a:gridCol w="610867"/>
              </a:tblGrid>
              <a:tr h="249521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 gridSpan="15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Факультеты / показатели 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165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Ун-т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ИСФ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ПедФ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ФБиЭ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/>
                        <a:t>ФДП</a:t>
                      </a:r>
                      <a:endParaRPr sz="12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ФИТМ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ФИиД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ФИКиТ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ФМИ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ФПс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ФФК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ФЭУ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ФТФ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ФилФ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ЮрФ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</a:tr>
              <a:tr h="2495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/>
                        <a:t>Факт 2021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  <a:tr h="2495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План 2022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2 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2 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2 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 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2 </a:t>
                      </a:r>
                      <a:endParaRPr sz="1400" u="none" strike="noStrike" cap="none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1 </a:t>
                      </a:r>
                      <a:endParaRPr sz="1400" u="none" strike="noStrike" cap="none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2 </a:t>
                      </a:r>
                      <a:endParaRPr sz="1400" u="none" strike="noStrike" cap="none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2 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2 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2 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2 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2 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2 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2 </a:t>
                      </a:r>
                      <a:endParaRPr sz="1400" u="none" strike="noStrike" cap="none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31"/>
          <p:cNvSpPr txBox="1"/>
          <p:nvPr/>
        </p:nvSpPr>
        <p:spPr>
          <a:xfrm>
            <a:off x="457200" y="205979"/>
            <a:ext cx="8229600" cy="34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ru-RU" sz="2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СМАРТ-университет</a:t>
            </a:r>
            <a:endParaRPr sz="2400">
              <a:solidFill>
                <a:srgbClr val="1D1B1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31"/>
          <p:cNvSpPr txBox="1"/>
          <p:nvPr/>
        </p:nvSpPr>
        <p:spPr>
          <a:xfrm>
            <a:off x="239593" y="555526"/>
            <a:ext cx="8975968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Bef>
                <a:spcPts val="360"/>
              </a:spcBef>
              <a:buClr>
                <a:schemeClr val="dk1"/>
              </a:buClr>
              <a:buSzPts val="1800"/>
            </a:pPr>
            <a:r>
              <a:rPr lang="ru-RU" sz="1600" b="1" dirty="0"/>
              <a:t>Стратегическая цель процесса:</a:t>
            </a:r>
            <a:endParaRPr lang="ru-RU" sz="1600" dirty="0"/>
          </a:p>
          <a:p>
            <a:pPr marL="342900" lvl="0" indent="-342900">
              <a:spcBef>
                <a:spcPts val="360"/>
              </a:spcBef>
              <a:buClr>
                <a:schemeClr val="dk1"/>
              </a:buClr>
              <a:buSzPts val="1800"/>
              <a:buChar char="•"/>
            </a:pPr>
            <a:r>
              <a:rPr lang="ru-RU" sz="1600" i="1" dirty="0"/>
              <a:t>Развитие системы виртуальной мобильности/ дистанционного присутствия иностранных граждан в университете </a:t>
            </a:r>
            <a:endParaRPr lang="ru-RU" sz="1600" i="1" dirty="0" smtClean="0"/>
          </a:p>
          <a:p>
            <a:pPr marL="342900" lvl="0" indent="-342900">
              <a:spcBef>
                <a:spcPts val="360"/>
              </a:spcBef>
              <a:buClr>
                <a:schemeClr val="dk1"/>
              </a:buClr>
              <a:buSzPts val="1800"/>
              <a:buChar char="•"/>
            </a:pPr>
            <a:r>
              <a:rPr lang="ru-RU" sz="1600" i="1" dirty="0" smtClean="0"/>
              <a:t>Международное </a:t>
            </a:r>
            <a:r>
              <a:rPr lang="ru-RU" sz="1600" i="1" dirty="0"/>
              <a:t>признание достижений на основе создания цифровой инфраструктуры в соответствии с потребностями пространства диалога культур</a:t>
            </a:r>
            <a:endParaRPr lang="ru-RU" sz="1600" dirty="0"/>
          </a:p>
        </p:txBody>
      </p:sp>
      <p:sp>
        <p:nvSpPr>
          <p:cNvPr id="5" name="Google Shape;376;p32"/>
          <p:cNvSpPr txBox="1"/>
          <p:nvPr/>
        </p:nvSpPr>
        <p:spPr>
          <a:xfrm>
            <a:off x="239593" y="2120277"/>
            <a:ext cx="864096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Количество виртуальной входящей  мобильности (сотрудники/обучающиеся)</a:t>
            </a:r>
            <a:endParaRPr dirty="0"/>
          </a:p>
        </p:txBody>
      </p:sp>
      <p:graphicFrame>
        <p:nvGraphicFramePr>
          <p:cNvPr id="6" name="Google Shape;375;p32"/>
          <p:cNvGraphicFramePr/>
          <p:nvPr>
            <p:extLst>
              <p:ext uri="{D42A27DB-BD31-4B8C-83A1-F6EECF244321}">
                <p14:modId xmlns:p14="http://schemas.microsoft.com/office/powerpoint/2010/main" val="2916419503"/>
              </p:ext>
            </p:extLst>
          </p:nvPr>
        </p:nvGraphicFramePr>
        <p:xfrm>
          <a:off x="71500" y="2660472"/>
          <a:ext cx="9001000" cy="2255581"/>
        </p:xfrm>
        <a:graphic>
          <a:graphicData uri="http://schemas.openxmlformats.org/drawingml/2006/table">
            <a:tbl>
              <a:tblPr firstRow="1" firstCol="1" bandRow="1">
                <a:noFill/>
                <a:tableStyleId>{3E127922-8A42-4D42-9281-B24F707F6912}</a:tableStyleId>
              </a:tblPr>
              <a:tblGrid>
                <a:gridCol w="827575"/>
                <a:gridCol w="648075"/>
                <a:gridCol w="504050"/>
                <a:gridCol w="504050"/>
                <a:gridCol w="576075"/>
                <a:gridCol w="576075"/>
                <a:gridCol w="432050"/>
                <a:gridCol w="576075"/>
                <a:gridCol w="720075"/>
                <a:gridCol w="504050"/>
                <a:gridCol w="504050"/>
                <a:gridCol w="504050"/>
                <a:gridCol w="576075"/>
                <a:gridCol w="504050"/>
                <a:gridCol w="576075"/>
                <a:gridCol w="468550"/>
              </a:tblGrid>
              <a:tr h="251100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 gridSpan="15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Факультеты / показатели </a:t>
                      </a:r>
                      <a:endParaRPr sz="14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3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Ун-т</a:t>
                      </a:r>
                      <a:endParaRPr sz="14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ИСФ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ПедФ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ФБиЭ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ФДП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ФИТМ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ФИиД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ФИКиТ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ФМИ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ФПс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ФФК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ФЭУ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ФТФ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ФилФ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ЮрФ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</a:tr>
              <a:tr h="25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dirty="0"/>
                        <a:t>Факт 2021</a:t>
                      </a:r>
                      <a:endParaRPr sz="14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87/60</a:t>
                      </a:r>
                      <a:endParaRPr sz="12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3/0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15/3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9/15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12/1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1/0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5/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35/6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2/11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5/0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DDD9C3"/>
                    </a:solidFill>
                  </a:tcPr>
                </a:tc>
              </a:tr>
              <a:tr h="25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</a:rPr>
                        <a:t>План 2022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100/90</a:t>
                      </a:r>
                      <a:endParaRPr sz="14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7/7</a:t>
                      </a:r>
                      <a:endParaRPr sz="11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10/14</a:t>
                      </a:r>
                      <a:endParaRPr sz="11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10/</a:t>
                      </a:r>
                      <a:endParaRPr sz="11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7/5</a:t>
                      </a:r>
                      <a:endParaRPr sz="11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6/7</a:t>
                      </a:r>
                      <a:endParaRPr sz="11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7/6</a:t>
                      </a:r>
                      <a:endParaRPr sz="11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12/</a:t>
                      </a:r>
                      <a:endParaRPr sz="11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sz="11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10/</a:t>
                      </a:r>
                      <a:endParaRPr sz="11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sz="11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10/10</a:t>
                      </a:r>
                      <a:endParaRPr sz="11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7/7</a:t>
                      </a:r>
                      <a:endParaRPr sz="11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12/16</a:t>
                      </a:r>
                      <a:endParaRPr sz="11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10/</a:t>
                      </a:r>
                      <a:endParaRPr sz="11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11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12/</a:t>
                      </a:r>
                      <a:endParaRPr sz="11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11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12/</a:t>
                      </a:r>
                      <a:endParaRPr sz="11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11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solidFill>
                      <a:srgbClr val="9F7E5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34"/>
          <p:cNvSpPr txBox="1"/>
          <p:nvPr/>
        </p:nvSpPr>
        <p:spPr>
          <a:xfrm>
            <a:off x="457200" y="205979"/>
            <a:ext cx="8229600" cy="34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Calibri"/>
              <a:buNone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СМАРТ-университет</a:t>
            </a:r>
            <a:endParaRPr sz="2400" dirty="0">
              <a:solidFill>
                <a:schemeClr val="tx2">
                  <a:lumMod val="10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91" name="Google Shape;391;p34"/>
          <p:cNvGraphicFramePr/>
          <p:nvPr>
            <p:extLst>
              <p:ext uri="{D42A27DB-BD31-4B8C-83A1-F6EECF244321}">
                <p14:modId xmlns:p14="http://schemas.microsoft.com/office/powerpoint/2010/main" val="238996006"/>
              </p:ext>
            </p:extLst>
          </p:nvPr>
        </p:nvGraphicFramePr>
        <p:xfrm>
          <a:off x="0" y="1491630"/>
          <a:ext cx="9001000" cy="2255581"/>
        </p:xfrm>
        <a:graphic>
          <a:graphicData uri="http://schemas.openxmlformats.org/drawingml/2006/table">
            <a:tbl>
              <a:tblPr firstRow="1" firstCol="1" bandRow="1">
                <a:noFill/>
                <a:tableStyleId>{3E127922-8A42-4D42-9281-B24F707F6912}</a:tableStyleId>
              </a:tblPr>
              <a:tblGrid>
                <a:gridCol w="827575"/>
                <a:gridCol w="648075"/>
                <a:gridCol w="504050"/>
                <a:gridCol w="504050"/>
                <a:gridCol w="576075"/>
                <a:gridCol w="576075"/>
                <a:gridCol w="432050"/>
                <a:gridCol w="576075"/>
                <a:gridCol w="720075"/>
                <a:gridCol w="504050"/>
                <a:gridCol w="504050"/>
                <a:gridCol w="504050"/>
                <a:gridCol w="576075"/>
                <a:gridCol w="504050"/>
                <a:gridCol w="576075"/>
                <a:gridCol w="468550"/>
              </a:tblGrid>
              <a:tr h="251100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 gridSpan="15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Факультеты / показатели </a:t>
                      </a:r>
                      <a:endParaRPr sz="14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3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Ун-т</a:t>
                      </a:r>
                      <a:endParaRPr sz="14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ИСФ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ПедФ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ФБиЭ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ФДП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ФИТМ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ФИиД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ФИКиТ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ФМИ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ФПс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ФФК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ФЭУ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ФТФ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ФилФ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ЮрФ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</a:tr>
              <a:tr h="25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dirty="0"/>
                        <a:t>Факт 2021</a:t>
                      </a:r>
                      <a:endParaRPr sz="14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12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  <a:tr h="25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</a:rPr>
                        <a:t>План 2022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4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4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4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4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4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4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4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4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</a:tr>
            </a:tbl>
          </a:graphicData>
        </a:graphic>
      </p:graphicFrame>
      <p:sp>
        <p:nvSpPr>
          <p:cNvPr id="392" name="Google Shape;392;p34"/>
          <p:cNvSpPr txBox="1"/>
          <p:nvPr/>
        </p:nvSpPr>
        <p:spPr>
          <a:xfrm>
            <a:off x="251520" y="843558"/>
            <a:ext cx="864096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Количество виртуальных участников  программы Приглашенный профессор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36"/>
          <p:cNvSpPr txBox="1"/>
          <p:nvPr/>
        </p:nvSpPr>
        <p:spPr>
          <a:xfrm>
            <a:off x="457200" y="205979"/>
            <a:ext cx="8229600" cy="34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ru-RU" sz="2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Университет устойчивого развития</a:t>
            </a:r>
            <a:endParaRPr sz="2400">
              <a:solidFill>
                <a:srgbClr val="1D1B1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406" name="Google Shape;406;p36"/>
          <p:cNvGraphicFramePr/>
          <p:nvPr>
            <p:extLst>
              <p:ext uri="{D42A27DB-BD31-4B8C-83A1-F6EECF244321}">
                <p14:modId xmlns:p14="http://schemas.microsoft.com/office/powerpoint/2010/main" val="114317293"/>
              </p:ext>
            </p:extLst>
          </p:nvPr>
        </p:nvGraphicFramePr>
        <p:xfrm>
          <a:off x="0" y="2242267"/>
          <a:ext cx="9001000" cy="2249845"/>
        </p:xfrm>
        <a:graphic>
          <a:graphicData uri="http://schemas.openxmlformats.org/drawingml/2006/table">
            <a:tbl>
              <a:tblPr firstRow="1" firstCol="1" bandRow="1">
                <a:noFill/>
                <a:tableStyleId>{3E127922-8A42-4D42-9281-B24F707F6912}</a:tableStyleId>
              </a:tblPr>
              <a:tblGrid>
                <a:gridCol w="827575"/>
                <a:gridCol w="648075"/>
                <a:gridCol w="504050"/>
                <a:gridCol w="504050"/>
                <a:gridCol w="576075"/>
                <a:gridCol w="576075"/>
                <a:gridCol w="432050"/>
                <a:gridCol w="576075"/>
                <a:gridCol w="720075"/>
                <a:gridCol w="504050"/>
                <a:gridCol w="504050"/>
                <a:gridCol w="504050"/>
                <a:gridCol w="576075"/>
                <a:gridCol w="504050"/>
                <a:gridCol w="576075"/>
                <a:gridCol w="468550"/>
              </a:tblGrid>
              <a:tr h="239934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 gridSpan="15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dirty="0"/>
                        <a:t>Факультеты / показатели </a:t>
                      </a:r>
                      <a:endParaRPr sz="14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3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Ун-т</a:t>
                      </a:r>
                      <a:endParaRPr sz="14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ИСФ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ПедФ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ФБиЭ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ФДП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ФИТМ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ФИиД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ФИКиТ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ФМИ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ФПс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ФФК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ФЭУ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ФТФ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ФилФ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ЮрФ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</a:tr>
              <a:tr h="25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Факт 2021</a:t>
                      </a:r>
                      <a:endParaRPr sz="14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</a:tr>
              <a:tr h="25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</a:rPr>
                        <a:t>План 2022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 sz="14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4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dirty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4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</a:tr>
            </a:tbl>
          </a:graphicData>
        </a:graphic>
      </p:graphicFrame>
      <p:sp>
        <p:nvSpPr>
          <p:cNvPr id="407" name="Google Shape;407;p36"/>
          <p:cNvSpPr txBox="1"/>
          <p:nvPr/>
        </p:nvSpPr>
        <p:spPr>
          <a:xfrm>
            <a:off x="108397" y="1742055"/>
            <a:ext cx="864096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Количество мероприятий по достижению целей устойчивого развития</a:t>
            </a:r>
            <a:endParaRPr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26004" y="754558"/>
            <a:ext cx="8360796" cy="841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360"/>
              </a:spcBef>
              <a:buClr>
                <a:schemeClr val="dk1"/>
              </a:buClr>
              <a:buSzPts val="1800"/>
            </a:pPr>
            <a:r>
              <a:rPr lang="ru-RU" b="1" dirty="0"/>
              <a:t>Стратегическая цель процесса:</a:t>
            </a:r>
            <a:endParaRPr lang="ru-RU" dirty="0"/>
          </a:p>
          <a:p>
            <a:pPr marL="342900" lvl="0" indent="-342900">
              <a:spcBef>
                <a:spcPts val="360"/>
              </a:spcBef>
              <a:buClr>
                <a:schemeClr val="dk1"/>
              </a:buClr>
              <a:buSzPts val="1800"/>
              <a:buChar char="•"/>
            </a:pPr>
            <a:r>
              <a:rPr lang="ru-RU" i="1" dirty="0"/>
              <a:t>Стать участником «Экологического» («зеленого») рейтинга мировых университетов.</a:t>
            </a:r>
            <a:endParaRPr lang="ru-RU" dirty="0"/>
          </a:p>
          <a:p>
            <a:pPr marL="342900" lvl="0" indent="-342900">
              <a:spcBef>
                <a:spcPts val="360"/>
              </a:spcBef>
              <a:buClr>
                <a:schemeClr val="dk1"/>
              </a:buClr>
              <a:buSzPts val="1800"/>
              <a:buChar char="•"/>
            </a:pPr>
            <a:r>
              <a:rPr lang="ru-RU" i="1" dirty="0"/>
              <a:t>Обеспечение выполнение показателей экспорта услуг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" name="Google Shape;422;p38"/>
          <p:cNvGraphicFramePr/>
          <p:nvPr>
            <p:extLst>
              <p:ext uri="{D42A27DB-BD31-4B8C-83A1-F6EECF244321}">
                <p14:modId xmlns:p14="http://schemas.microsoft.com/office/powerpoint/2010/main" val="1464814184"/>
              </p:ext>
            </p:extLst>
          </p:nvPr>
        </p:nvGraphicFramePr>
        <p:xfrm>
          <a:off x="182880" y="411511"/>
          <a:ext cx="4932040" cy="4559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20" name="Google Shape;420;p38"/>
          <p:cNvSpPr txBox="1">
            <a:spLocks noGrp="1"/>
          </p:cNvSpPr>
          <p:nvPr>
            <p:ph type="title"/>
          </p:nvPr>
        </p:nvSpPr>
        <p:spPr>
          <a:xfrm>
            <a:off x="5068105" y="659959"/>
            <a:ext cx="3888432" cy="558336"/>
          </a:xfrm>
          <a:prstGeom prst="rect">
            <a:avLst/>
          </a:prstGeom>
          <a:solidFill>
            <a:srgbClr val="F2DADA"/>
          </a:soli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r>
              <a:rPr lang="ru-RU" sz="14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Договоры</a:t>
            </a:r>
            <a:r>
              <a:rPr lang="ru-RU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1400" b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 </a:t>
            </a:r>
            <a:r>
              <a:rPr lang="ru-RU" sz="14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консалтинговыми </a:t>
            </a:r>
            <a:r>
              <a:rPr lang="ru-RU" sz="1400" b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организациями </a:t>
            </a:r>
            <a:r>
              <a:rPr lang="ru-RU" sz="14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 2020-2021г.г.</a:t>
            </a:r>
            <a:endParaRPr sz="14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p38"/>
          <p:cNvSpPr txBox="1">
            <a:spLocks noGrp="1"/>
          </p:cNvSpPr>
          <p:nvPr>
            <p:ph type="body" idx="2"/>
          </p:nvPr>
        </p:nvSpPr>
        <p:spPr>
          <a:xfrm>
            <a:off x="5076056" y="1329612"/>
            <a:ext cx="3888432" cy="3641723"/>
          </a:xfrm>
          <a:prstGeom prst="rect">
            <a:avLst/>
          </a:prstGeom>
          <a:solidFill>
            <a:srgbClr val="F2DADA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52044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eriod"/>
            </a:pPr>
            <a:r>
              <a:rPr lang="ru-RU"/>
              <a:t>ООО «Топвинс»</a:t>
            </a:r>
            <a:endParaRPr/>
          </a:p>
          <a:p>
            <a:pPr marL="352044" lvl="0" indent="-3429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eriod"/>
            </a:pPr>
            <a:r>
              <a:rPr lang="ru-RU"/>
              <a:t>ООО «Новый шелковый путь»</a:t>
            </a:r>
            <a:endParaRPr/>
          </a:p>
          <a:p>
            <a:pPr marL="352044" lvl="0" indent="-3429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eriod"/>
            </a:pPr>
            <a:r>
              <a:rPr lang="ru-RU"/>
              <a:t>ООО «Образовательный центр Яотянь»</a:t>
            </a:r>
            <a:endParaRPr/>
          </a:p>
          <a:p>
            <a:pPr marL="352044" lvl="0" indent="-3429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eriod"/>
            </a:pPr>
            <a:r>
              <a:rPr lang="ru-RU"/>
              <a:t>Благотворительный фонд поддержки обучения и развития талантливых студентов (TECF)</a:t>
            </a:r>
            <a:endParaRPr/>
          </a:p>
          <a:p>
            <a:pPr marL="352044" lvl="0" indent="-3429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eriod"/>
            </a:pPr>
            <a:r>
              <a:rPr lang="ru-RU"/>
              <a:t>ООО «Майюнивер»</a:t>
            </a:r>
            <a:endParaRPr/>
          </a:p>
          <a:p>
            <a:pPr marL="352044" lvl="0" indent="-3429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eriod"/>
            </a:pPr>
            <a:r>
              <a:rPr lang="ru-RU"/>
              <a:t>ООО «ИМС АИС Консорциум»</a:t>
            </a:r>
            <a:endParaRPr/>
          </a:p>
          <a:p>
            <a:pPr marL="352044" lvl="0" indent="-3429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eriod"/>
            </a:pPr>
            <a:r>
              <a:rPr lang="ru-RU"/>
              <a:t>ООО «Чайная»</a:t>
            </a:r>
            <a:endParaRPr/>
          </a:p>
          <a:p>
            <a:pPr marL="352044" lvl="0" indent="-3429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eriod"/>
            </a:pPr>
            <a:r>
              <a:rPr lang="ru-RU"/>
              <a:t>ООО Центр рекрутинга и сопровождения иностранных обучающихся «Боян»</a:t>
            </a:r>
            <a:endParaRPr/>
          </a:p>
          <a:p>
            <a:pPr marL="352044" lvl="0" indent="-3429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eriod"/>
            </a:pPr>
            <a:r>
              <a:rPr lang="ru-RU"/>
              <a:t>ИП Феуджио Идрисс Брэндон</a:t>
            </a:r>
            <a:endParaRPr/>
          </a:p>
          <a:p>
            <a:pPr marL="352044" lvl="0" indent="-3429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eriod"/>
            </a:pPr>
            <a:r>
              <a:rPr lang="ru-RU"/>
              <a:t>ИП Шоайб Али</a:t>
            </a:r>
            <a:endParaRPr/>
          </a:p>
          <a:p>
            <a:pPr marL="352044" lvl="0" indent="-3429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eriod"/>
            </a:pPr>
            <a:r>
              <a:rPr lang="ru-RU"/>
              <a:t>ИП Нуриев Довран</a:t>
            </a:r>
            <a:endParaRPr/>
          </a:p>
          <a:p>
            <a:pPr marL="0" lvl="0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/>
          </a:p>
        </p:txBody>
      </p:sp>
      <p:pic>
        <p:nvPicPr>
          <p:cNvPr id="423" name="Google Shape;423;p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48264" y="3705877"/>
            <a:ext cx="2088232" cy="126545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146852" y="215174"/>
            <a:ext cx="69971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/>
              <a:t>Университет устойчивого развития: Обеспечение показателей экспорта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39"/>
          <p:cNvSpPr txBox="1">
            <a:spLocks noGrp="1"/>
          </p:cNvSpPr>
          <p:nvPr>
            <p:ph type="title"/>
          </p:nvPr>
        </p:nvSpPr>
        <p:spPr>
          <a:xfrm>
            <a:off x="341161" y="518182"/>
            <a:ext cx="8715375" cy="651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rPr lang="ru-RU" sz="2000" b="1" dirty="0">
                <a:solidFill>
                  <a:schemeClr val="dk1"/>
                </a:solidFill>
              </a:rPr>
              <a:t>Основные страны-поставщики иностранных студентов</a:t>
            </a:r>
            <a:endParaRPr sz="2000" b="1" dirty="0"/>
          </a:p>
        </p:txBody>
      </p:sp>
      <p:sp>
        <p:nvSpPr>
          <p:cNvPr id="430" name="Google Shape;430;p39"/>
          <p:cNvSpPr txBox="1">
            <a:spLocks noGrp="1"/>
          </p:cNvSpPr>
          <p:nvPr>
            <p:ph type="body" idx="1"/>
          </p:nvPr>
        </p:nvSpPr>
        <p:spPr>
          <a:xfrm>
            <a:off x="428625" y="1005576"/>
            <a:ext cx="4040188" cy="4286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b" anchorCtr="0">
            <a:normAutofit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ru-RU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2019</a:t>
            </a:r>
            <a:endParaRPr/>
          </a:p>
        </p:txBody>
      </p:sp>
      <p:sp>
        <p:nvSpPr>
          <p:cNvPr id="431" name="Google Shape;431;p39"/>
          <p:cNvSpPr txBox="1">
            <a:spLocks noGrp="1"/>
          </p:cNvSpPr>
          <p:nvPr>
            <p:ph type="body" idx="3"/>
          </p:nvPr>
        </p:nvSpPr>
        <p:spPr>
          <a:xfrm>
            <a:off x="4644009" y="1059583"/>
            <a:ext cx="4041775" cy="37504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b" anchorCtr="0">
            <a:normAutofit fontScale="925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2018</a:t>
            </a:r>
            <a:endParaRPr/>
          </a:p>
        </p:txBody>
      </p:sp>
      <p:sp>
        <p:nvSpPr>
          <p:cNvPr id="432" name="Google Shape;432;p39"/>
          <p:cNvSpPr txBox="1"/>
          <p:nvPr/>
        </p:nvSpPr>
        <p:spPr>
          <a:xfrm>
            <a:off x="428625" y="2946797"/>
            <a:ext cx="4040188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</a:pPr>
            <a:r>
              <a:rPr lang="ru-RU" sz="19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2021</a:t>
            </a:r>
            <a:endParaRPr sz="19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39"/>
          <p:cNvSpPr txBox="1"/>
          <p:nvPr/>
        </p:nvSpPr>
        <p:spPr>
          <a:xfrm>
            <a:off x="4857751" y="3000378"/>
            <a:ext cx="4041775" cy="321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2500" lnSpcReduction="20000"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ru-RU" sz="19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2020</a:t>
            </a:r>
            <a:endParaRPr sz="19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434" name="Google Shape;434;p39"/>
          <p:cNvGraphicFramePr/>
          <p:nvPr>
            <p:extLst>
              <p:ext uri="{D42A27DB-BD31-4B8C-83A1-F6EECF244321}">
                <p14:modId xmlns:p14="http://schemas.microsoft.com/office/powerpoint/2010/main" val="1971895508"/>
              </p:ext>
            </p:extLst>
          </p:nvPr>
        </p:nvGraphicFramePr>
        <p:xfrm>
          <a:off x="4857751" y="1197573"/>
          <a:ext cx="4041775" cy="1821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35" name="Google Shape;435;p39"/>
          <p:cNvGraphicFramePr/>
          <p:nvPr>
            <p:extLst>
              <p:ext uri="{D42A27DB-BD31-4B8C-83A1-F6EECF244321}">
                <p14:modId xmlns:p14="http://schemas.microsoft.com/office/powerpoint/2010/main" val="263717748"/>
              </p:ext>
            </p:extLst>
          </p:nvPr>
        </p:nvGraphicFramePr>
        <p:xfrm>
          <a:off x="571472" y="1285866"/>
          <a:ext cx="3786214" cy="15537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36" name="Google Shape;436;p39"/>
          <p:cNvGraphicFramePr/>
          <p:nvPr>
            <p:extLst>
              <p:ext uri="{D42A27DB-BD31-4B8C-83A1-F6EECF244321}">
                <p14:modId xmlns:p14="http://schemas.microsoft.com/office/powerpoint/2010/main" val="2985184176"/>
              </p:ext>
            </p:extLst>
          </p:nvPr>
        </p:nvGraphicFramePr>
        <p:xfrm>
          <a:off x="4878389" y="3161114"/>
          <a:ext cx="4000496" cy="1821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37" name="Google Shape;437;p39"/>
          <p:cNvGraphicFramePr/>
          <p:nvPr>
            <p:extLst>
              <p:ext uri="{D42A27DB-BD31-4B8C-83A1-F6EECF244321}">
                <p14:modId xmlns:p14="http://schemas.microsoft.com/office/powerpoint/2010/main" val="3925728409"/>
              </p:ext>
            </p:extLst>
          </p:nvPr>
        </p:nvGraphicFramePr>
        <p:xfrm>
          <a:off x="395537" y="2463739"/>
          <a:ext cx="3927351" cy="23222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146852" y="215174"/>
            <a:ext cx="69971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/>
              <a:t>Университет устойчивого развития: Обеспечение показателей экспорта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40"/>
          <p:cNvSpPr txBox="1"/>
          <p:nvPr/>
        </p:nvSpPr>
        <p:spPr>
          <a:xfrm>
            <a:off x="235570" y="357504"/>
            <a:ext cx="808084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Количество иностранных студентов (на 31.12)</a:t>
            </a:r>
            <a:endParaRPr sz="2000" b="1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graphicFrame>
        <p:nvGraphicFramePr>
          <p:cNvPr id="444" name="Google Shape;444;p40"/>
          <p:cNvGraphicFramePr/>
          <p:nvPr>
            <p:extLst>
              <p:ext uri="{D42A27DB-BD31-4B8C-83A1-F6EECF244321}">
                <p14:modId xmlns:p14="http://schemas.microsoft.com/office/powerpoint/2010/main" val="2763844526"/>
              </p:ext>
            </p:extLst>
          </p:nvPr>
        </p:nvGraphicFramePr>
        <p:xfrm>
          <a:off x="1" y="634503"/>
          <a:ext cx="8964488" cy="4328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8"/>
          <p:cNvPicPr preferRelativeResize="0"/>
          <p:nvPr/>
        </p:nvPicPr>
        <p:blipFill rotWithShape="1">
          <a:blip r:embed="rId3">
            <a:alphaModFix/>
          </a:blip>
          <a:srcRect t="12359" b="19431"/>
          <a:stretch/>
        </p:blipFill>
        <p:spPr>
          <a:xfrm>
            <a:off x="467544" y="915566"/>
            <a:ext cx="8442548" cy="4032448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8"/>
          <p:cNvSpPr/>
          <p:nvPr/>
        </p:nvSpPr>
        <p:spPr>
          <a:xfrm>
            <a:off x="3996384" y="1798196"/>
            <a:ext cx="2015776" cy="1944216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8"/>
          <p:cNvSpPr/>
          <p:nvPr/>
        </p:nvSpPr>
        <p:spPr>
          <a:xfrm>
            <a:off x="3203848" y="1743658"/>
            <a:ext cx="2015776" cy="2016224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8"/>
          <p:cNvSpPr/>
          <p:nvPr/>
        </p:nvSpPr>
        <p:spPr>
          <a:xfrm>
            <a:off x="845996" y="771993"/>
            <a:ext cx="288032" cy="28803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8"/>
          <p:cNvSpPr/>
          <p:nvPr/>
        </p:nvSpPr>
        <p:spPr>
          <a:xfrm>
            <a:off x="3708352" y="1779662"/>
            <a:ext cx="2015776" cy="1944216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8"/>
          <p:cNvSpPr/>
          <p:nvPr/>
        </p:nvSpPr>
        <p:spPr>
          <a:xfrm>
            <a:off x="2915816" y="1851670"/>
            <a:ext cx="3024335" cy="1800200"/>
          </a:xfrm>
          <a:prstGeom prst="ellipse">
            <a:avLst/>
          </a:prstGeom>
          <a:gradFill>
            <a:gsLst>
              <a:gs pos="0">
                <a:srgbClr val="264365">
                  <a:alpha val="81960"/>
                </a:srgbClr>
              </a:gs>
              <a:gs pos="63000">
                <a:srgbClr val="9CAAB9"/>
              </a:gs>
              <a:gs pos="100000">
                <a:schemeClr val="l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8"/>
          <p:cNvSpPr/>
          <p:nvPr/>
        </p:nvSpPr>
        <p:spPr>
          <a:xfrm>
            <a:off x="3189460" y="2361935"/>
            <a:ext cx="2419252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2021-2025</a:t>
            </a:r>
            <a:endParaRPr sz="40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8"/>
          <p:cNvSpPr txBox="1"/>
          <p:nvPr/>
        </p:nvSpPr>
        <p:spPr>
          <a:xfrm>
            <a:off x="107504" y="195486"/>
            <a:ext cx="892899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rgbClr val="1D1B10"/>
                </a:solidFill>
                <a:latin typeface="Calibri"/>
                <a:ea typeface="Calibri"/>
                <a:cs typeface="Calibri"/>
                <a:sym typeface="Calibri"/>
              </a:rPr>
              <a:t>Стратегия опережающего развития</a:t>
            </a:r>
            <a:endParaRPr sz="2400">
              <a:solidFill>
                <a:srgbClr val="1D1B1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42"/>
          <p:cNvSpPr txBox="1">
            <a:spLocks noGrp="1"/>
          </p:cNvSpPr>
          <p:nvPr>
            <p:ph type="title"/>
          </p:nvPr>
        </p:nvSpPr>
        <p:spPr>
          <a:xfrm>
            <a:off x="179388" y="411956"/>
            <a:ext cx="8964612" cy="701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mo"/>
              <a:buNone/>
            </a:pPr>
            <a:r>
              <a:rPr lang="ru-RU" sz="2400" b="1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Количественный анализ набора иностранных студентов</a:t>
            </a:r>
            <a:br>
              <a:rPr lang="ru-RU" sz="2400" b="1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</a:br>
            <a:r>
              <a:rPr lang="ru-RU" sz="2400" b="1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ГрГУ им. Я. Купалы (2017-2021)</a:t>
            </a:r>
            <a:endParaRPr/>
          </a:p>
        </p:txBody>
      </p:sp>
      <p:graphicFrame>
        <p:nvGraphicFramePr>
          <p:cNvPr id="459" name="Google Shape;459;p42"/>
          <p:cNvGraphicFramePr/>
          <p:nvPr/>
        </p:nvGraphicFramePr>
        <p:xfrm>
          <a:off x="179388" y="1113588"/>
          <a:ext cx="3384550" cy="39429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60" name="Google Shape;460;p42"/>
          <p:cNvCxnSpPr/>
          <p:nvPr/>
        </p:nvCxnSpPr>
        <p:spPr>
          <a:xfrm>
            <a:off x="2916238" y="4624388"/>
            <a:ext cx="0" cy="269081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61" name="Google Shape;461;p42"/>
          <p:cNvSpPr txBox="1"/>
          <p:nvPr/>
        </p:nvSpPr>
        <p:spPr>
          <a:xfrm>
            <a:off x="683568" y="11095"/>
            <a:ext cx="792088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Гродненский государственный университет имени Янки Купалы</a:t>
            </a:r>
            <a:endParaRPr/>
          </a:p>
        </p:txBody>
      </p:sp>
      <p:pic>
        <p:nvPicPr>
          <p:cNvPr id="462" name="Google Shape;462;p42"/>
          <p:cNvPicPr preferRelativeResize="0"/>
          <p:nvPr/>
        </p:nvPicPr>
        <p:blipFill rotWithShape="1">
          <a:blip r:embed="rId4">
            <a:alphaModFix/>
          </a:blip>
          <a:srcRect r="25215"/>
          <a:stretch/>
        </p:blipFill>
        <p:spPr>
          <a:xfrm>
            <a:off x="8442326" y="-59531"/>
            <a:ext cx="701675" cy="647700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69803"/>
              </a:srgbClr>
            </a:outerShdw>
          </a:effectLst>
        </p:spPr>
      </p:pic>
      <p:graphicFrame>
        <p:nvGraphicFramePr>
          <p:cNvPr id="463" name="Google Shape;463;p42"/>
          <p:cNvGraphicFramePr/>
          <p:nvPr>
            <p:extLst>
              <p:ext uri="{D42A27DB-BD31-4B8C-83A1-F6EECF244321}">
                <p14:modId xmlns:p14="http://schemas.microsoft.com/office/powerpoint/2010/main" val="3429862829"/>
              </p:ext>
            </p:extLst>
          </p:nvPr>
        </p:nvGraphicFramePr>
        <p:xfrm>
          <a:off x="2771800" y="1063843"/>
          <a:ext cx="6264696" cy="3833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45"/>
          <p:cNvSpPr txBox="1"/>
          <p:nvPr/>
        </p:nvSpPr>
        <p:spPr>
          <a:xfrm>
            <a:off x="251520" y="411511"/>
            <a:ext cx="806489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Количество иностранных студентов по факультетам </a:t>
            </a:r>
            <a:endParaRPr/>
          </a:p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rPr>
              <a:t>(в сравнении с 2020 г.)</a:t>
            </a:r>
            <a:endParaRPr sz="2000" b="1">
              <a:solidFill>
                <a:schemeClr val="dk1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graphicFrame>
        <p:nvGraphicFramePr>
          <p:cNvPr id="484" name="Google Shape;484;p45"/>
          <p:cNvGraphicFramePr/>
          <p:nvPr/>
        </p:nvGraphicFramePr>
        <p:xfrm>
          <a:off x="107504" y="1005576"/>
          <a:ext cx="8568952" cy="3700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41"/>
          <p:cNvSpPr txBox="1"/>
          <p:nvPr/>
        </p:nvSpPr>
        <p:spPr>
          <a:xfrm>
            <a:off x="6659563" y="782242"/>
            <a:ext cx="230505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(в тыс. долл. США)</a:t>
            </a:r>
            <a:endParaRPr dirty="0"/>
          </a:p>
        </p:txBody>
      </p:sp>
      <p:graphicFrame>
        <p:nvGraphicFramePr>
          <p:cNvPr id="451" name="Google Shape;451;p41"/>
          <p:cNvGraphicFramePr/>
          <p:nvPr>
            <p:extLst>
              <p:ext uri="{D42A27DB-BD31-4B8C-83A1-F6EECF244321}">
                <p14:modId xmlns:p14="http://schemas.microsoft.com/office/powerpoint/2010/main" val="3499188845"/>
              </p:ext>
            </p:extLst>
          </p:nvPr>
        </p:nvGraphicFramePr>
        <p:xfrm>
          <a:off x="493711" y="1113588"/>
          <a:ext cx="8110725" cy="3196488"/>
        </p:xfrm>
        <a:graphic>
          <a:graphicData uri="http://schemas.openxmlformats.org/drawingml/2006/table">
            <a:tbl>
              <a:tblPr firstRow="1" firstCol="1">
                <a:tableStyleId>{F5AB1C69-6EDB-4FF4-983F-18BD219EF322}</a:tableStyleId>
              </a:tblPr>
              <a:tblGrid>
                <a:gridCol w="2229700"/>
                <a:gridCol w="1288725"/>
                <a:gridCol w="1152950"/>
                <a:gridCol w="1146450"/>
                <a:gridCol w="1146450"/>
                <a:gridCol w="1146450"/>
              </a:tblGrid>
              <a:tr h="386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dirty="0"/>
                        <a:t>2017</a:t>
                      </a:r>
                      <a:endParaRPr sz="800" b="1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2018</a:t>
                      </a:r>
                      <a:endParaRPr sz="8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2019</a:t>
                      </a:r>
                      <a:endParaRPr sz="8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sym typeface="Calibri"/>
                        </a:rPr>
                        <a:t>2020</a:t>
                      </a:r>
                      <a:endParaRPr sz="15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sym typeface="Calibri"/>
                        </a:rPr>
                        <a:t>2021</a:t>
                      </a:r>
                      <a:endParaRPr sz="15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</a:tr>
              <a:tr h="3613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dirty="0"/>
                        <a:t> План</a:t>
                      </a:r>
                      <a:endParaRPr sz="1400" b="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dirty="0">
                          <a:latin typeface="Calibri" pitchFamily="34" charset="0"/>
                        </a:rPr>
                        <a:t>1 800,0</a:t>
                      </a:r>
                      <a:endParaRPr sz="1400" b="0" dirty="0"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dirty="0">
                          <a:latin typeface="Calibri" pitchFamily="34" charset="0"/>
                        </a:rPr>
                        <a:t>1 850,0</a:t>
                      </a:r>
                      <a:endParaRPr sz="1400" b="0" dirty="0"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dirty="0">
                          <a:latin typeface="Calibri" pitchFamily="34" charset="0"/>
                        </a:rPr>
                        <a:t>2048,0</a:t>
                      </a:r>
                      <a:endParaRPr sz="1400" b="0" dirty="0">
                        <a:solidFill>
                          <a:schemeClr val="dk1"/>
                        </a:solidFill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>
                          <a:latin typeface="Calibri" pitchFamily="34" charset="0"/>
                          <a:sym typeface="Calibri"/>
                        </a:rPr>
                        <a:t>--</a:t>
                      </a:r>
                      <a:endParaRPr sz="1400" b="0">
                        <a:solidFill>
                          <a:schemeClr val="dk1"/>
                        </a:solidFill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>
                          <a:latin typeface="Calibri" pitchFamily="34" charset="0"/>
                          <a:sym typeface="Calibri"/>
                        </a:rPr>
                        <a:t>---</a:t>
                      </a:r>
                      <a:endParaRPr sz="1400" b="0">
                        <a:solidFill>
                          <a:schemeClr val="dk1"/>
                        </a:solidFill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</a:tr>
              <a:tr h="4703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dirty="0">
                          <a:sym typeface="Calibri"/>
                        </a:rPr>
                        <a:t>в том числе образовательных услуг</a:t>
                      </a:r>
                      <a:endParaRPr sz="1400" b="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dirty="0">
                          <a:latin typeface="Calibri" pitchFamily="34" charset="0"/>
                          <a:sym typeface="Calibri"/>
                        </a:rPr>
                        <a:t>-</a:t>
                      </a:r>
                      <a:endParaRPr sz="1400" b="0" dirty="0"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dirty="0">
                          <a:latin typeface="Calibri" pitchFamily="34" charset="0"/>
                          <a:sym typeface="Calibri"/>
                        </a:rPr>
                        <a:t>-</a:t>
                      </a:r>
                      <a:endParaRPr sz="1400" b="0" dirty="0"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dirty="0">
                          <a:latin typeface="Calibri" pitchFamily="34" charset="0"/>
                          <a:sym typeface="Calibri"/>
                        </a:rPr>
                        <a:t>1 805</a:t>
                      </a:r>
                      <a:endParaRPr sz="1400" b="0" dirty="0">
                        <a:solidFill>
                          <a:schemeClr val="dk1"/>
                        </a:solidFill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>
                          <a:latin typeface="Calibri" pitchFamily="34" charset="0"/>
                          <a:sym typeface="Calibri"/>
                        </a:rPr>
                        <a:t>2100</a:t>
                      </a:r>
                      <a:endParaRPr sz="1400" b="0">
                        <a:solidFill>
                          <a:schemeClr val="dk1"/>
                        </a:solidFill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>
                          <a:latin typeface="Calibri" pitchFamily="34" charset="0"/>
                          <a:sym typeface="Calibri"/>
                        </a:rPr>
                        <a:t>2206</a:t>
                      </a:r>
                      <a:endParaRPr sz="1400" b="0">
                        <a:solidFill>
                          <a:schemeClr val="dk1"/>
                        </a:solidFill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</a:tr>
              <a:tr h="59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dirty="0"/>
                        <a:t> Факт</a:t>
                      </a:r>
                      <a:endParaRPr sz="1400" b="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dirty="0">
                          <a:latin typeface="Calibri" pitchFamily="34" charset="0"/>
                        </a:rPr>
                        <a:t>1 802,1</a:t>
                      </a:r>
                      <a:endParaRPr sz="1400" b="0" dirty="0"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dirty="0">
                          <a:latin typeface="Calibri" pitchFamily="34" charset="0"/>
                        </a:rPr>
                        <a:t>2 070</a:t>
                      </a:r>
                      <a:endParaRPr sz="1400" b="0" dirty="0"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dirty="0">
                          <a:latin typeface="Calibri" pitchFamily="34" charset="0"/>
                          <a:sym typeface="Calibri"/>
                        </a:rPr>
                        <a:t>2524,6</a:t>
                      </a:r>
                      <a:endParaRPr sz="1400" b="0" dirty="0">
                        <a:solidFill>
                          <a:schemeClr val="dk1"/>
                        </a:solidFill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dirty="0">
                          <a:latin typeface="Calibri" pitchFamily="34" charset="0"/>
                          <a:sym typeface="Calibri"/>
                        </a:rPr>
                        <a:t>2 404,5</a:t>
                      </a:r>
                      <a:endParaRPr sz="1400" b="0" dirty="0">
                        <a:solidFill>
                          <a:schemeClr val="dk1"/>
                        </a:solidFill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>
                          <a:latin typeface="Calibri" pitchFamily="34" charset="0"/>
                          <a:sym typeface="Calibri"/>
                        </a:rPr>
                        <a:t>3264,8</a:t>
                      </a:r>
                      <a:endParaRPr sz="1400" b="0">
                        <a:solidFill>
                          <a:schemeClr val="dk1"/>
                        </a:solidFill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</a:tr>
              <a:tr h="592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dirty="0" smtClean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% выполнения</a:t>
                      </a:r>
                      <a:endParaRPr sz="1400" b="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dirty="0" smtClean="0">
                          <a:latin typeface="Calibri" pitchFamily="34" charset="0"/>
                          <a:ea typeface="Calibri"/>
                          <a:cs typeface="Calibri"/>
                          <a:sym typeface="Calibri"/>
                        </a:rPr>
                        <a:t>100</a:t>
                      </a:r>
                      <a:endParaRPr sz="1400" b="0" dirty="0"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dirty="0" smtClean="0">
                          <a:latin typeface="Calibri" pitchFamily="34" charset="0"/>
                          <a:ea typeface="Calibri"/>
                          <a:cs typeface="Calibri"/>
                          <a:sym typeface="Calibri"/>
                        </a:rPr>
                        <a:t>111,9</a:t>
                      </a:r>
                      <a:endParaRPr sz="1400" b="0" dirty="0"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Calibri"/>
                          <a:cs typeface="Calibri"/>
                          <a:sym typeface="Calibri"/>
                        </a:rPr>
                        <a:t>123,3</a:t>
                      </a:r>
                      <a:endParaRPr sz="1400" b="0" dirty="0">
                        <a:solidFill>
                          <a:schemeClr val="dk1"/>
                        </a:solidFill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Calibri"/>
                          <a:cs typeface="Calibri"/>
                          <a:sym typeface="Calibri"/>
                        </a:rPr>
                        <a:t>103,8</a:t>
                      </a:r>
                      <a:endParaRPr sz="1400" b="0" dirty="0">
                        <a:solidFill>
                          <a:schemeClr val="dk1"/>
                        </a:solidFill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Calibri"/>
                          <a:cs typeface="Calibri"/>
                          <a:sym typeface="Calibri"/>
                        </a:rPr>
                        <a:t>137,1</a:t>
                      </a:r>
                      <a:endParaRPr sz="1400" b="0" dirty="0">
                        <a:solidFill>
                          <a:schemeClr val="dk1"/>
                        </a:solidFill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</a:tr>
              <a:tr h="660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ru-RU" sz="1400" b="0" dirty="0">
                          <a:sym typeface="Calibri"/>
                        </a:rPr>
                        <a:t>в том числе образовательных услуг</a:t>
                      </a:r>
                      <a:endParaRPr sz="1400" b="0" dirty="0"/>
                    </a:p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dirty="0">
                          <a:latin typeface="Calibri" pitchFamily="34" charset="0"/>
                          <a:sym typeface="Calibri"/>
                        </a:rPr>
                        <a:t>-</a:t>
                      </a:r>
                      <a:endParaRPr sz="1400" b="0" dirty="0"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dirty="0">
                          <a:latin typeface="Calibri" pitchFamily="34" charset="0"/>
                          <a:sym typeface="Calibri"/>
                        </a:rPr>
                        <a:t>1 831,2</a:t>
                      </a:r>
                      <a:endParaRPr sz="1400" b="0" dirty="0"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>
                          <a:latin typeface="Calibri" pitchFamily="34" charset="0"/>
                          <a:sym typeface="Calibri"/>
                        </a:rPr>
                        <a:t>2 259, 4</a:t>
                      </a:r>
                      <a:endParaRPr sz="1400" b="0">
                        <a:solidFill>
                          <a:schemeClr val="dk1"/>
                        </a:solidFill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>
                          <a:latin typeface="Calibri" pitchFamily="34" charset="0"/>
                          <a:sym typeface="Calibri"/>
                        </a:rPr>
                        <a:t>2 180,0</a:t>
                      </a:r>
                      <a:endParaRPr sz="1400" b="0">
                        <a:solidFill>
                          <a:schemeClr val="dk1"/>
                        </a:solidFill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dirty="0">
                          <a:latin typeface="Calibri" pitchFamily="34" charset="0"/>
                          <a:sym typeface="Calibri"/>
                        </a:rPr>
                        <a:t>3023,6</a:t>
                      </a:r>
                      <a:endParaRPr sz="1400" b="0" dirty="0">
                        <a:solidFill>
                          <a:schemeClr val="dk1"/>
                        </a:solidFill>
                        <a:latin typeface="Calibri" pitchFamily="34" charset="0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81450" marR="81450" marT="30550" marB="30550" anchor="ctr"/>
                </a:tc>
              </a:tr>
            </a:tbl>
          </a:graphicData>
        </a:graphic>
      </p:graphicFrame>
      <p:sp>
        <p:nvSpPr>
          <p:cNvPr id="452" name="Google Shape;452;p41"/>
          <p:cNvSpPr txBox="1"/>
          <p:nvPr/>
        </p:nvSpPr>
        <p:spPr>
          <a:xfrm>
            <a:off x="909638" y="166425"/>
            <a:ext cx="8126412" cy="48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tx2">
                    <a:lumMod val="25000"/>
                  </a:schemeClr>
                </a:solidFill>
                <a:latin typeface="Candara"/>
                <a:ea typeface="Candara"/>
                <a:cs typeface="Candara"/>
                <a:sym typeface="Candara"/>
              </a:rPr>
              <a:t>Динамика экспорта услуг</a:t>
            </a:r>
            <a:endParaRPr sz="2800" dirty="0">
              <a:solidFill>
                <a:schemeClr val="tx2">
                  <a:lumMod val="25000"/>
                </a:schemeClr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49"/>
          <p:cNvSpPr txBox="1"/>
          <p:nvPr/>
        </p:nvSpPr>
        <p:spPr>
          <a:xfrm>
            <a:off x="457200" y="205979"/>
            <a:ext cx="8229600" cy="34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ru-RU" sz="2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Личностно-ориентированный университет</a:t>
            </a:r>
            <a:endParaRPr sz="2400">
              <a:solidFill>
                <a:srgbClr val="1D1B1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514" name="Google Shape;514;p49"/>
          <p:cNvGraphicFramePr/>
          <p:nvPr>
            <p:extLst>
              <p:ext uri="{D42A27DB-BD31-4B8C-83A1-F6EECF244321}">
                <p14:modId xmlns:p14="http://schemas.microsoft.com/office/powerpoint/2010/main" val="161610044"/>
              </p:ext>
            </p:extLst>
          </p:nvPr>
        </p:nvGraphicFramePr>
        <p:xfrm>
          <a:off x="71500" y="2310614"/>
          <a:ext cx="9001000" cy="2074903"/>
        </p:xfrm>
        <a:graphic>
          <a:graphicData uri="http://schemas.openxmlformats.org/drawingml/2006/table">
            <a:tbl>
              <a:tblPr firstRow="1" firstCol="1" bandRow="1">
                <a:noFill/>
                <a:tableStyleId>{3E127922-8A42-4D42-9281-B24F707F6912}</a:tableStyleId>
              </a:tblPr>
              <a:tblGrid>
                <a:gridCol w="827575"/>
                <a:gridCol w="648075"/>
                <a:gridCol w="504050"/>
                <a:gridCol w="504050"/>
                <a:gridCol w="576075"/>
                <a:gridCol w="576075"/>
                <a:gridCol w="432050"/>
                <a:gridCol w="576075"/>
                <a:gridCol w="720075"/>
                <a:gridCol w="504050"/>
                <a:gridCol w="504050"/>
                <a:gridCol w="504050"/>
                <a:gridCol w="576075"/>
                <a:gridCol w="504050"/>
                <a:gridCol w="576075"/>
                <a:gridCol w="468550"/>
              </a:tblGrid>
              <a:tr h="251100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 gridSpan="15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Факультеты / показатели </a:t>
                      </a:r>
                      <a:endParaRPr sz="14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3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Ун-т</a:t>
                      </a:r>
                      <a:endParaRPr sz="14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ИСФ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ПедФ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ФБиЭ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ФДП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ФИТМ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ФИиД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ФИКиТ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ФМИ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ФПс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ФФК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ФЭУ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ФТФ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ФилФ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ЮрФ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</a:tr>
              <a:tr h="3100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 smtClean="0"/>
                        <a:t>Факт 2021</a:t>
                      </a:r>
                      <a:endParaRPr sz="12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smtClean="0">
                          <a:solidFill>
                            <a:srgbClr val="4F6228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smtClean="0">
                          <a:solidFill>
                            <a:srgbClr val="4F6228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smtClean="0">
                          <a:solidFill>
                            <a:srgbClr val="4F6228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smtClean="0">
                          <a:solidFill>
                            <a:srgbClr val="4F6228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smtClean="0">
                          <a:solidFill>
                            <a:srgbClr val="4F6228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smtClean="0">
                          <a:solidFill>
                            <a:srgbClr val="4F6228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smtClean="0">
                          <a:solidFill>
                            <a:srgbClr val="4F6228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smtClean="0">
                          <a:solidFill>
                            <a:srgbClr val="4F6228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smtClean="0">
                          <a:solidFill>
                            <a:srgbClr val="4F6228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smtClean="0">
                          <a:solidFill>
                            <a:srgbClr val="4F6228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smtClean="0">
                          <a:solidFill>
                            <a:srgbClr val="4F6228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smtClean="0">
                          <a:solidFill>
                            <a:srgbClr val="4F6228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smtClean="0">
                          <a:solidFill>
                            <a:srgbClr val="4F6228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smtClean="0">
                          <a:solidFill>
                            <a:srgbClr val="4F6228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 smtClean="0">
                          <a:solidFill>
                            <a:srgbClr val="4F6228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</a:tr>
              <a:tr h="25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dirty="0">
                          <a:solidFill>
                            <a:schemeClr val="lt1"/>
                          </a:solidFill>
                        </a:rPr>
                        <a:t>План 2022</a:t>
                      </a:r>
                      <a:endParaRPr sz="14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</a:tr>
            </a:tbl>
          </a:graphicData>
        </a:graphic>
      </p:graphicFrame>
      <p:sp>
        <p:nvSpPr>
          <p:cNvPr id="515" name="Google Shape;515;p49"/>
          <p:cNvSpPr txBox="1"/>
          <p:nvPr/>
        </p:nvSpPr>
        <p:spPr>
          <a:xfrm>
            <a:off x="179512" y="1698682"/>
            <a:ext cx="864096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Вовлеченность студентов дневной формы получения образования в межкультурные мероприятия, проводимые ЗИС, досуговую деятельность по интернационализации (%)</a:t>
            </a:r>
            <a:endParaRPr sz="1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86247" y="677571"/>
            <a:ext cx="8237551" cy="789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360"/>
              </a:spcBef>
              <a:buClr>
                <a:schemeClr val="dk1"/>
              </a:buClr>
              <a:buSzPts val="1800"/>
            </a:pPr>
            <a:r>
              <a:rPr lang="ru-RU" b="1" dirty="0"/>
              <a:t>Стратегическая цель процесса:</a:t>
            </a:r>
            <a:endParaRPr lang="ru-RU" dirty="0"/>
          </a:p>
          <a:p>
            <a:pPr marL="342900" lvl="0" indent="-342900">
              <a:spcBef>
                <a:spcPts val="360"/>
              </a:spcBef>
              <a:buClr>
                <a:schemeClr val="dk1"/>
              </a:buClr>
              <a:buSzPts val="1800"/>
              <a:buChar char="•"/>
            </a:pPr>
            <a:r>
              <a:rPr lang="ru-RU" i="1" dirty="0"/>
              <a:t>Создание и внедрение системы вовлечения </a:t>
            </a:r>
            <a:r>
              <a:rPr lang="ru-RU" i="1" dirty="0" err="1"/>
              <a:t>Купаловцев</a:t>
            </a:r>
            <a:r>
              <a:rPr lang="ru-RU" i="1" dirty="0"/>
              <a:t> в деятельность по интернационализации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Documents and Settings\Ynkovskay_ON\Рабочий стол\17241_6 (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483768" y="3608124"/>
            <a:ext cx="3240360" cy="1393896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2" name="Picture 4" descr="https://www.grsu.by/cache/widgetkit/gallery/3496/IMG_8432-ddd6c866f5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5" y="3204848"/>
            <a:ext cx="3233771" cy="1616885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0" y="113510"/>
            <a:ext cx="9001000" cy="490524"/>
          </a:xfrm>
        </p:spPr>
        <p:txBody>
          <a:bodyPr>
            <a:noAutofit/>
          </a:bodyPr>
          <a:lstStyle/>
          <a:p>
            <a:pPr algn="r"/>
            <a:r>
              <a:rPr lang="ru-RU" sz="2800" dirty="0" smtClean="0">
                <a:solidFill>
                  <a:schemeClr val="tx1"/>
                </a:solidFill>
                <a:latin typeface="Arial Cyr" pitchFamily="34" charset="0"/>
                <a:cs typeface="Arial Cyr" pitchFamily="34" charset="0"/>
              </a:rPr>
              <a:t>Мероприятия ЗИС</a:t>
            </a:r>
            <a:endParaRPr lang="ru-RU" sz="2800" dirty="0">
              <a:solidFill>
                <a:schemeClr val="tx1"/>
              </a:solidFill>
              <a:latin typeface="Arial Cyr" pitchFamily="34" charset="0"/>
              <a:cs typeface="Arial Cyr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1876508" y="584816"/>
            <a:ext cx="3620003" cy="2991686"/>
          </a:xfrm>
          <a:noFill/>
          <a:ln>
            <a:noFill/>
          </a:ln>
        </p:spPr>
        <p:txBody>
          <a:bodyPr>
            <a:noAutofit/>
          </a:bodyPr>
          <a:lstStyle/>
          <a:p>
            <a:pPr marL="271463" indent="-271463">
              <a:spcBef>
                <a:spcPts val="0"/>
              </a:spcBef>
              <a:buClr>
                <a:schemeClr val="tx1"/>
              </a:buClr>
              <a:buFont typeface="Arial" pitchFamily="34" charset="0"/>
              <a:buChar char="•"/>
            </a:pPr>
            <a:endParaRPr lang="ru-RU" sz="2000" b="0" dirty="0" smtClean="0">
              <a:latin typeface="Arial Cyr" pitchFamily="34" charset="0"/>
              <a:cs typeface="Arial Cyr" pitchFamily="34" charset="0"/>
            </a:endParaRPr>
          </a:p>
          <a:p>
            <a:pPr marL="271463" indent="-271463">
              <a:spcBef>
                <a:spcPts val="0"/>
              </a:spcBef>
              <a:buClr>
                <a:schemeClr val="tx1"/>
              </a:buClr>
              <a:buFont typeface="Arial" pitchFamily="34" charset="0"/>
              <a:buChar char="•"/>
            </a:pPr>
            <a:endParaRPr lang="ru-RU" sz="2000" b="0" dirty="0">
              <a:latin typeface="Arial Cyr" pitchFamily="34" charset="0"/>
              <a:cs typeface="Arial Cyr" pitchFamily="34" charset="0"/>
            </a:endParaRPr>
          </a:p>
          <a:p>
            <a:pPr marL="271463" indent="-271463">
              <a:spcBef>
                <a:spcPts val="0"/>
              </a:spcBef>
              <a:buClr>
                <a:schemeClr val="tx1"/>
              </a:buClr>
              <a:buFont typeface="Arial" pitchFamily="34" charset="0"/>
              <a:buChar char="•"/>
            </a:pPr>
            <a:r>
              <a:rPr lang="ru-RU" sz="1800" b="0" dirty="0" smtClean="0">
                <a:latin typeface="Arial Cyr" pitchFamily="34" charset="0"/>
                <a:cs typeface="Arial Cyr" pitchFamily="34" charset="0"/>
              </a:rPr>
              <a:t>Дни Независимости</a:t>
            </a:r>
          </a:p>
          <a:p>
            <a:pPr marL="271463" indent="-271463">
              <a:spcBef>
                <a:spcPts val="0"/>
              </a:spcBef>
              <a:buClr>
                <a:schemeClr val="tx1"/>
              </a:buClr>
              <a:buFont typeface="Arial" pitchFamily="34" charset="0"/>
              <a:buChar char="•"/>
            </a:pPr>
            <a:r>
              <a:rPr lang="ru-RU" sz="1800" b="0" dirty="0" smtClean="0">
                <a:latin typeface="Arial Cyr" pitchFamily="34" charset="0"/>
                <a:cs typeface="Arial Cyr" pitchFamily="34" charset="0"/>
              </a:rPr>
              <a:t>Спортивные мероприятия</a:t>
            </a:r>
          </a:p>
          <a:p>
            <a:pPr marL="271463" indent="-271463">
              <a:spcBef>
                <a:spcPts val="0"/>
              </a:spcBef>
              <a:buClr>
                <a:schemeClr val="tx1"/>
              </a:buClr>
              <a:buFont typeface="Arial" pitchFamily="34" charset="0"/>
              <a:buChar char="•"/>
            </a:pPr>
            <a:r>
              <a:rPr lang="ru-RU" sz="1800" b="0" dirty="0" smtClean="0">
                <a:latin typeface="Arial Cyr" pitchFamily="34" charset="0"/>
                <a:cs typeface="Arial Cyr" pitchFamily="34" charset="0"/>
              </a:rPr>
              <a:t>Творческая </a:t>
            </a:r>
            <a:r>
              <a:rPr lang="ru-RU" sz="1800" b="0" dirty="0">
                <a:latin typeface="Arial Cyr" pitchFamily="34" charset="0"/>
                <a:cs typeface="Arial Cyr" pitchFamily="34" charset="0"/>
              </a:rPr>
              <a:t>гостиная «Беларусь – перекресток национальных культур</a:t>
            </a:r>
            <a:r>
              <a:rPr lang="ru-RU" sz="1800" b="0" dirty="0" smtClean="0">
                <a:latin typeface="Arial Cyr" pitchFamily="34" charset="0"/>
                <a:cs typeface="Arial Cyr" pitchFamily="34" charset="0"/>
              </a:rPr>
              <a:t>»</a:t>
            </a:r>
          </a:p>
          <a:p>
            <a:pPr marL="271463" indent="-271463">
              <a:spcBef>
                <a:spcPts val="0"/>
              </a:spcBef>
              <a:buClr>
                <a:schemeClr val="tx1"/>
              </a:buClr>
              <a:buFont typeface="Arial" pitchFamily="34" charset="0"/>
              <a:buChar char="•"/>
            </a:pPr>
            <a:r>
              <a:rPr lang="ru-RU" sz="1800" b="0" dirty="0" err="1" smtClean="0">
                <a:latin typeface="Arial Cyr" pitchFamily="34" charset="0"/>
                <a:cs typeface="Arial Cyr" pitchFamily="34" charset="0"/>
              </a:rPr>
              <a:t>Новруз</a:t>
            </a:r>
            <a:endParaRPr lang="ru-RU" sz="1800" b="0" dirty="0">
              <a:latin typeface="Arial Cyr" pitchFamily="34" charset="0"/>
              <a:cs typeface="Arial Cyr" pitchFamily="34" charset="0"/>
            </a:endParaRPr>
          </a:p>
          <a:p>
            <a:pPr marL="271463" indent="-271463">
              <a:spcBef>
                <a:spcPts val="0"/>
              </a:spcBef>
              <a:buClr>
                <a:schemeClr val="tx1"/>
              </a:buClr>
              <a:buFont typeface="Arial" pitchFamily="34" charset="0"/>
              <a:buChar char="•"/>
            </a:pPr>
            <a:r>
              <a:rPr lang="ru-RU" sz="1800" b="0" dirty="0">
                <a:latin typeface="Arial Cyr" pitchFamily="34" charset="0"/>
                <a:cs typeface="Arial Cyr" pitchFamily="34" charset="0"/>
              </a:rPr>
              <a:t>Фестиваль китайской </a:t>
            </a:r>
            <a:r>
              <a:rPr lang="ru-RU" sz="1800" b="0" dirty="0" smtClean="0">
                <a:latin typeface="Arial Cyr" pitchFamily="34" charset="0"/>
                <a:cs typeface="Arial Cyr" pitchFamily="34" charset="0"/>
              </a:rPr>
              <a:t>культуры</a:t>
            </a:r>
            <a:br>
              <a:rPr lang="ru-RU" sz="1800" b="0" dirty="0" smtClean="0">
                <a:latin typeface="Arial Cyr" pitchFamily="34" charset="0"/>
                <a:cs typeface="Arial Cyr" pitchFamily="34" charset="0"/>
              </a:rPr>
            </a:br>
            <a:r>
              <a:rPr lang="ru-RU" sz="1800" b="0" dirty="0" smtClean="0">
                <a:latin typeface="Arial Cyr" pitchFamily="34" charset="0"/>
                <a:cs typeface="Arial Cyr" pitchFamily="34" charset="0"/>
              </a:rPr>
              <a:t>в </a:t>
            </a:r>
            <a:r>
              <a:rPr lang="ru-RU" sz="1800" b="0" dirty="0" err="1">
                <a:latin typeface="Arial Cyr" pitchFamily="34" charset="0"/>
                <a:cs typeface="Arial Cyr" pitchFamily="34" charset="0"/>
              </a:rPr>
              <a:t>ГрГУ</a:t>
            </a:r>
            <a:r>
              <a:rPr lang="ru-RU" sz="1800" b="0" dirty="0">
                <a:latin typeface="Arial Cyr" pitchFamily="34" charset="0"/>
                <a:cs typeface="Arial Cyr" pitchFamily="34" charset="0"/>
              </a:rPr>
              <a:t> им. Янки Купалы </a:t>
            </a:r>
            <a:endParaRPr lang="ru-RU" sz="1800" b="0" dirty="0" smtClean="0">
              <a:latin typeface="Arial Cyr" pitchFamily="34" charset="0"/>
              <a:cs typeface="Arial Cyr" pitchFamily="34" charset="0"/>
            </a:endParaRPr>
          </a:p>
        </p:txBody>
      </p:sp>
      <p:sp>
        <p:nvSpPr>
          <p:cNvPr id="12" name="Текст 7"/>
          <p:cNvSpPr txBox="1">
            <a:spLocks/>
          </p:cNvSpPr>
          <p:nvPr/>
        </p:nvSpPr>
        <p:spPr>
          <a:xfrm>
            <a:off x="4572001" y="2518171"/>
            <a:ext cx="4041775" cy="47982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endParaRPr lang="ru-RU" sz="2400" i="1" dirty="0">
              <a:solidFill>
                <a:prstClr val="black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6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216"/>
          <a:stretch/>
        </p:blipFill>
        <p:spPr bwMode="auto">
          <a:xfrm>
            <a:off x="8441702" y="-59808"/>
            <a:ext cx="702298" cy="6480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https://www.grsu.by/cache/widgetkit/gallery/3496/IMG_8782-a2c422394a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76" t="15056"/>
          <a:stretch/>
        </p:blipFill>
        <p:spPr bwMode="auto">
          <a:xfrm>
            <a:off x="5724128" y="2080659"/>
            <a:ext cx="3175414" cy="1540921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Z:\COMMON\Ynkovskaya\фото сайт\12_rls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5076056" y="990601"/>
            <a:ext cx="3860800" cy="1232297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1" r="5253"/>
          <a:stretch/>
        </p:blipFill>
        <p:spPr>
          <a:xfrm>
            <a:off x="0" y="3720217"/>
            <a:ext cx="2016224" cy="140153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04" y="0"/>
            <a:ext cx="1718940" cy="372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54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9" name="Google Shape;529;p51"/>
          <p:cNvCxnSpPr/>
          <p:nvPr/>
        </p:nvCxnSpPr>
        <p:spPr>
          <a:xfrm rot="10800000">
            <a:off x="3995936" y="3455010"/>
            <a:ext cx="4464496" cy="0"/>
          </a:xfrm>
          <a:prstGeom prst="straightConnector1">
            <a:avLst/>
          </a:prstGeom>
          <a:noFill/>
          <a:ln w="12700" cap="flat" cmpd="sng">
            <a:solidFill>
              <a:srgbClr val="80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31" name="Google Shape;531;p51"/>
          <p:cNvSpPr/>
          <p:nvPr/>
        </p:nvSpPr>
        <p:spPr>
          <a:xfrm>
            <a:off x="2051720" y="699542"/>
            <a:ext cx="7488832" cy="31085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i="1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Мы открыты к сотрудничеству!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Ул. Ожешко, 22 – 216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u="sng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cie@grsu.by</a:t>
            </a:r>
            <a:endParaRPr sz="2800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Тел.: (0152) 68 12 40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25"/>
          <p:cNvSpPr txBox="1"/>
          <p:nvPr/>
        </p:nvSpPr>
        <p:spPr>
          <a:xfrm>
            <a:off x="457200" y="205979"/>
            <a:ext cx="8229600" cy="34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ru-RU" sz="2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Инновационно восприимчивый университет</a:t>
            </a:r>
            <a:endParaRPr sz="2400">
              <a:solidFill>
                <a:srgbClr val="1D1B1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22" name="Google Shape;322;p25"/>
          <p:cNvGraphicFramePr/>
          <p:nvPr>
            <p:extLst>
              <p:ext uri="{D42A27DB-BD31-4B8C-83A1-F6EECF244321}">
                <p14:modId xmlns:p14="http://schemas.microsoft.com/office/powerpoint/2010/main" val="3006214523"/>
              </p:ext>
            </p:extLst>
          </p:nvPr>
        </p:nvGraphicFramePr>
        <p:xfrm>
          <a:off x="63610" y="2549153"/>
          <a:ext cx="9144025" cy="2255581"/>
        </p:xfrm>
        <a:graphic>
          <a:graphicData uri="http://schemas.openxmlformats.org/drawingml/2006/table">
            <a:tbl>
              <a:tblPr firstRow="1" firstCol="1" bandRow="1">
                <a:noFill/>
                <a:tableStyleId>{3E127922-8A42-4D42-9281-B24F707F6912}</a:tableStyleId>
              </a:tblPr>
              <a:tblGrid>
                <a:gridCol w="539550"/>
                <a:gridCol w="792100"/>
                <a:gridCol w="504050"/>
                <a:gridCol w="504050"/>
                <a:gridCol w="504050"/>
                <a:gridCol w="648075"/>
                <a:gridCol w="504050"/>
                <a:gridCol w="576075"/>
                <a:gridCol w="648075"/>
                <a:gridCol w="504050"/>
                <a:gridCol w="576075"/>
                <a:gridCol w="504050"/>
                <a:gridCol w="576075"/>
                <a:gridCol w="576075"/>
                <a:gridCol w="576075"/>
                <a:gridCol w="611550"/>
              </a:tblGrid>
              <a:tr h="251100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 gridSpan="15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Факультеты / показатели </a:t>
                      </a:r>
                      <a:endParaRPr sz="14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3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Ун-т</a:t>
                      </a:r>
                      <a:endParaRPr sz="14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ИСФ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ПедФ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ФБиЭ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ФДП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ФИТМ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ФИиД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ФИКиТ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ФМИ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ФПс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ФФК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ФЭУ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ФТФ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ФилФ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ЮрФ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</a:tr>
              <a:tr h="25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dirty="0"/>
                        <a:t>Факт 2021</a:t>
                      </a:r>
                      <a:endParaRPr sz="14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202/71</a:t>
                      </a:r>
                      <a:endParaRPr sz="12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5/0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6/0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16/3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10/25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1/0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13/3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14/0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4/0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6/23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4/0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36/6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1/0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11/12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12/0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  <a:tr h="25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</a:rPr>
                        <a:t>План 2022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dirty="0" smtClean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220/80</a:t>
                      </a:r>
                      <a:endParaRPr sz="14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14/11</a:t>
                      </a:r>
                      <a:endParaRPr sz="12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20/17</a:t>
                      </a:r>
                      <a:endParaRPr sz="12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29/13</a:t>
                      </a:r>
                      <a:endParaRPr sz="12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19/15</a:t>
                      </a:r>
                      <a:endParaRPr sz="12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11/10</a:t>
                      </a:r>
                      <a:endParaRPr sz="12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12/9</a:t>
                      </a:r>
                      <a:endParaRPr sz="12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28/17</a:t>
                      </a:r>
                      <a:endParaRPr sz="12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18/15</a:t>
                      </a:r>
                      <a:endParaRPr sz="12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15/12</a:t>
                      </a:r>
                      <a:endParaRPr sz="12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12/11</a:t>
                      </a:r>
                      <a:endParaRPr sz="12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30/12</a:t>
                      </a:r>
                      <a:endParaRPr sz="12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16/11</a:t>
                      </a:r>
                      <a:endParaRPr sz="12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28/20</a:t>
                      </a:r>
                      <a:endParaRPr sz="12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30/20</a:t>
                      </a:r>
                      <a:endParaRPr sz="12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</a:tr>
            </a:tbl>
          </a:graphicData>
        </a:graphic>
      </p:graphicFrame>
      <p:sp>
        <p:nvSpPr>
          <p:cNvPr id="323" name="Google Shape;323;p25"/>
          <p:cNvSpPr txBox="1"/>
          <p:nvPr/>
        </p:nvSpPr>
        <p:spPr>
          <a:xfrm>
            <a:off x="124299" y="2131669"/>
            <a:ext cx="864096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Количество участников входящей мобильности сотрудники/обучающиеся)</a:t>
            </a:r>
            <a:endParaRPr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4299" y="953694"/>
            <a:ext cx="8949193" cy="841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360"/>
              </a:spcBef>
              <a:buClr>
                <a:schemeClr val="dk1"/>
              </a:buClr>
              <a:buSzPts val="1800"/>
            </a:pPr>
            <a:r>
              <a:rPr lang="ru-RU" b="1" dirty="0"/>
              <a:t>Стратегическая цель процесса:</a:t>
            </a:r>
            <a:endParaRPr lang="ru-RU" dirty="0"/>
          </a:p>
          <a:p>
            <a:pPr marL="342900" lvl="0" indent="-342900">
              <a:spcBef>
                <a:spcPts val="360"/>
              </a:spcBef>
              <a:buClr>
                <a:schemeClr val="dk1"/>
              </a:buClr>
              <a:buSzPts val="1800"/>
              <a:buChar char="•"/>
            </a:pPr>
            <a:r>
              <a:rPr lang="ru-RU" i="1" dirty="0"/>
              <a:t>Внедрение лучшего зарубежного опыта в сфере инновационного </a:t>
            </a:r>
            <a:r>
              <a:rPr lang="ru-RU" i="1" dirty="0" smtClean="0"/>
              <a:t>развития</a:t>
            </a:r>
            <a:endParaRPr lang="ru-RU" dirty="0"/>
          </a:p>
          <a:p>
            <a:pPr marL="342900" lvl="0" indent="-342900">
              <a:spcBef>
                <a:spcPts val="360"/>
              </a:spcBef>
              <a:buClr>
                <a:schemeClr val="dk1"/>
              </a:buClr>
              <a:buSzPts val="1800"/>
              <a:buChar char="•"/>
            </a:pPr>
            <a:r>
              <a:rPr lang="ru-RU" i="1" dirty="0"/>
              <a:t>Развитие партнерских отношений с инновационными университетами Европы и Азии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519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6"/>
          <p:cNvSpPr txBox="1"/>
          <p:nvPr/>
        </p:nvSpPr>
        <p:spPr>
          <a:xfrm>
            <a:off x="457200" y="205979"/>
            <a:ext cx="8229600" cy="34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ru-RU" sz="2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Инновационно восприимчивый университет</a:t>
            </a:r>
            <a:endParaRPr sz="2400">
              <a:solidFill>
                <a:srgbClr val="1D1B1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30" name="Google Shape;330;p26"/>
          <p:cNvGraphicFramePr/>
          <p:nvPr>
            <p:extLst>
              <p:ext uri="{D42A27DB-BD31-4B8C-83A1-F6EECF244321}">
                <p14:modId xmlns:p14="http://schemas.microsoft.com/office/powerpoint/2010/main" val="2727247621"/>
              </p:ext>
            </p:extLst>
          </p:nvPr>
        </p:nvGraphicFramePr>
        <p:xfrm>
          <a:off x="0" y="1491630"/>
          <a:ext cx="9001025" cy="2255581"/>
        </p:xfrm>
        <a:graphic>
          <a:graphicData uri="http://schemas.openxmlformats.org/drawingml/2006/table">
            <a:tbl>
              <a:tblPr firstRow="1" firstCol="1" bandRow="1">
                <a:noFill/>
                <a:tableStyleId>{3E127922-8A42-4D42-9281-B24F707F6912}</a:tableStyleId>
              </a:tblPr>
              <a:tblGrid>
                <a:gridCol w="683575"/>
                <a:gridCol w="792100"/>
                <a:gridCol w="504050"/>
                <a:gridCol w="504050"/>
                <a:gridCol w="576075"/>
                <a:gridCol w="576075"/>
                <a:gridCol w="432050"/>
                <a:gridCol w="576075"/>
                <a:gridCol w="720075"/>
                <a:gridCol w="504050"/>
                <a:gridCol w="504050"/>
                <a:gridCol w="504050"/>
                <a:gridCol w="576075"/>
                <a:gridCol w="504050"/>
                <a:gridCol w="576075"/>
                <a:gridCol w="468550"/>
              </a:tblGrid>
              <a:tr h="251100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 gridSpan="15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Факультеты / показатели </a:t>
                      </a:r>
                      <a:endParaRPr sz="14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3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Ун-т</a:t>
                      </a:r>
                      <a:endParaRPr sz="14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ИСФ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ПедФ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 err="1"/>
                        <a:t>ФБиЭ</a:t>
                      </a:r>
                      <a:endParaRPr sz="12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ФДП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ФИТМ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ФИиД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ФИКиТ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ФМИ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ФПс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ФФК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ФЭУ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ФТФ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ФилФ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ЮрФ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</a:tr>
              <a:tr h="25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dirty="0"/>
                        <a:t>Факт 2021</a:t>
                      </a:r>
                      <a:endParaRPr sz="14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119/153</a:t>
                      </a:r>
                      <a:endParaRPr sz="12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1/1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4/8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2/3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4/6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0/1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chemeClr val="tx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55/60</a:t>
                      </a:r>
                      <a:endParaRPr sz="1100" dirty="0">
                        <a:solidFill>
                          <a:schemeClr val="tx2">
                            <a:lumMod val="25000"/>
                          </a:schemeClr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1/9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0/1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6/3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12/17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2/2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4/17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9/15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  <a:tr h="25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</a:rPr>
                        <a:t>План 2022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 smtClean="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130/160</a:t>
                      </a:r>
                      <a:endParaRPr sz="1200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8/8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12/12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9/12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8/-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9/9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7/11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20/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  <a:endParaRPr sz="11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13/17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9/12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9/9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16/19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10/14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17/19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18/19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9F7E53"/>
                    </a:solidFill>
                  </a:tcPr>
                </a:tc>
              </a:tr>
            </a:tbl>
          </a:graphicData>
        </a:graphic>
      </p:graphicFrame>
      <p:sp>
        <p:nvSpPr>
          <p:cNvPr id="331" name="Google Shape;331;p26"/>
          <p:cNvSpPr txBox="1"/>
          <p:nvPr/>
        </p:nvSpPr>
        <p:spPr>
          <a:xfrm>
            <a:off x="251520" y="843558"/>
            <a:ext cx="864096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Количество участников исходящей мобильности (сотрудники/обучающиеся)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1726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983" y="0"/>
            <a:ext cx="8229600" cy="857250"/>
          </a:xfrm>
        </p:spPr>
        <p:txBody>
          <a:bodyPr>
            <a:noAutofit/>
          </a:bodyPr>
          <a:lstStyle/>
          <a:p>
            <a:pPr algn="r"/>
            <a:r>
              <a:rPr lang="ru-RU" sz="2800" dirty="0" smtClean="0"/>
              <a:t>Академическая мобильность 2019-2021 гг.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5897154"/>
              </p:ext>
            </p:extLst>
          </p:nvPr>
        </p:nvGraphicFramePr>
        <p:xfrm>
          <a:off x="215008" y="905952"/>
          <a:ext cx="8928992" cy="3840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823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7"/>
          <p:cNvSpPr txBox="1"/>
          <p:nvPr/>
        </p:nvSpPr>
        <p:spPr>
          <a:xfrm>
            <a:off x="457200" y="205979"/>
            <a:ext cx="8229600" cy="34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ru-RU" sz="2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Инновационно восприимчивый университет</a:t>
            </a:r>
            <a:endParaRPr sz="2400">
              <a:solidFill>
                <a:srgbClr val="1D1B1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38" name="Google Shape;338;p27"/>
          <p:cNvGraphicFramePr/>
          <p:nvPr/>
        </p:nvGraphicFramePr>
        <p:xfrm>
          <a:off x="0" y="1491630"/>
          <a:ext cx="9001025" cy="2255581"/>
        </p:xfrm>
        <a:graphic>
          <a:graphicData uri="http://schemas.openxmlformats.org/drawingml/2006/table">
            <a:tbl>
              <a:tblPr firstRow="1" firstCol="1" bandRow="1">
                <a:noFill/>
                <a:tableStyleId>{3E127922-8A42-4D42-9281-B24F707F6912}</a:tableStyleId>
              </a:tblPr>
              <a:tblGrid>
                <a:gridCol w="827575"/>
                <a:gridCol w="648075"/>
                <a:gridCol w="504050"/>
                <a:gridCol w="504050"/>
                <a:gridCol w="576075"/>
                <a:gridCol w="576075"/>
                <a:gridCol w="576075"/>
                <a:gridCol w="576075"/>
                <a:gridCol w="576075"/>
                <a:gridCol w="504050"/>
                <a:gridCol w="504050"/>
                <a:gridCol w="504050"/>
                <a:gridCol w="576075"/>
                <a:gridCol w="504050"/>
                <a:gridCol w="576075"/>
                <a:gridCol w="468550"/>
              </a:tblGrid>
              <a:tr h="251100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 gridSpan="15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Факультеты / показатели </a:t>
                      </a:r>
                      <a:endParaRPr sz="14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3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/>
                        <a:t>Ун-т</a:t>
                      </a:r>
                      <a:endParaRPr sz="14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ИСФ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ПедФ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ФБиЭ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ФДП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ФИТМ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ФИиД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ФИКиТ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ФМИ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ФПс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ФФК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ФЭУ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ФТФ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ФилФ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ЮрФ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</a:tr>
              <a:tr h="25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dirty="0"/>
                        <a:t>Факт 2021</a:t>
                      </a:r>
                      <a:endParaRPr sz="1400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22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1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rgbClr val="DDD9C3"/>
                    </a:solidFill>
                  </a:tcPr>
                </a:tc>
              </a:tr>
              <a:tr h="25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</a:rPr>
                        <a:t>План 2022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15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4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339" name="Google Shape;339;p27"/>
          <p:cNvSpPr txBox="1"/>
          <p:nvPr/>
        </p:nvSpPr>
        <p:spPr>
          <a:xfrm>
            <a:off x="251520" y="843558"/>
            <a:ext cx="864096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Количество международных проектов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66138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28"/>
          <p:cNvSpPr txBox="1">
            <a:spLocks noGrp="1"/>
          </p:cNvSpPr>
          <p:nvPr>
            <p:ph type="title"/>
          </p:nvPr>
        </p:nvSpPr>
        <p:spPr>
          <a:xfrm>
            <a:off x="623400" y="123478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1D1B10"/>
              </a:buClr>
              <a:buSzPts val="2800"/>
              <a:buFont typeface="Calibri"/>
              <a:buNone/>
            </a:pPr>
            <a:r>
              <a:rPr lang="ru-RU" sz="3000">
                <a:solidFill>
                  <a:srgbClr val="1D1B10"/>
                </a:solidFill>
              </a:rPr>
              <a:t>Международные программы и проекты - 2021</a:t>
            </a:r>
            <a:endParaRPr sz="3000">
              <a:solidFill>
                <a:srgbClr val="1D1B10"/>
              </a:solidFill>
            </a:endParaRPr>
          </a:p>
        </p:txBody>
      </p:sp>
      <p:sp>
        <p:nvSpPr>
          <p:cNvPr id="345" name="Google Shape;345;p28"/>
          <p:cNvSpPr txBox="1">
            <a:spLocks noGrp="1"/>
          </p:cNvSpPr>
          <p:nvPr>
            <p:ph type="body" idx="1"/>
          </p:nvPr>
        </p:nvSpPr>
        <p:spPr>
          <a:xfrm>
            <a:off x="395536" y="1347614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94429"/>
              </a:buClr>
              <a:buSzPct val="69498"/>
              <a:buNone/>
            </a:pPr>
            <a:r>
              <a:rPr lang="ru-RU" sz="2800">
                <a:solidFill>
                  <a:srgbClr val="494429"/>
                </a:solidFill>
              </a:rPr>
              <a:t>Латвия-Литва- Беларусь 2014-2020 - </a:t>
            </a:r>
            <a:r>
              <a:rPr lang="ru-RU" sz="2800" b="1">
                <a:solidFill>
                  <a:srgbClr val="494429"/>
                </a:solidFill>
              </a:rPr>
              <a:t>5</a:t>
            </a:r>
            <a:endParaRPr sz="2800" b="1">
              <a:solidFill>
                <a:srgbClr val="49442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94429"/>
              </a:buClr>
              <a:buSzPct val="69498"/>
              <a:buNone/>
            </a:pPr>
            <a:r>
              <a:rPr lang="ru-RU" sz="2800">
                <a:solidFill>
                  <a:srgbClr val="494429"/>
                </a:solidFill>
              </a:rPr>
              <a:t>Польша - Беларусь-Украина 2014-2020 - </a:t>
            </a:r>
            <a:r>
              <a:rPr lang="ru-RU" sz="2800" b="1">
                <a:solidFill>
                  <a:srgbClr val="494429"/>
                </a:solidFill>
              </a:rPr>
              <a:t>2</a:t>
            </a:r>
            <a:endParaRPr sz="2800" b="1">
              <a:solidFill>
                <a:srgbClr val="49442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94429"/>
              </a:buClr>
              <a:buSzPct val="69498"/>
              <a:buNone/>
            </a:pPr>
            <a:r>
              <a:rPr lang="ru-RU" sz="2800">
                <a:solidFill>
                  <a:srgbClr val="494429"/>
                </a:solidFill>
              </a:rPr>
              <a:t>Эразмус+ - </a:t>
            </a:r>
            <a:r>
              <a:rPr lang="ru-RU" sz="2800" b="1">
                <a:solidFill>
                  <a:srgbClr val="494429"/>
                </a:solidFill>
              </a:rPr>
              <a:t>8</a:t>
            </a:r>
            <a:endParaRPr sz="2800" b="1">
              <a:solidFill>
                <a:srgbClr val="49442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94429"/>
              </a:buClr>
              <a:buSzPct val="69498"/>
              <a:buNone/>
            </a:pPr>
            <a:r>
              <a:rPr lang="ru-RU" sz="2800">
                <a:solidFill>
                  <a:srgbClr val="494429"/>
                </a:solidFill>
              </a:rPr>
              <a:t>ПРООН - </a:t>
            </a:r>
            <a:r>
              <a:rPr lang="ru-RU" sz="2800" b="1">
                <a:solidFill>
                  <a:srgbClr val="494429"/>
                </a:solidFill>
              </a:rPr>
              <a:t>1</a:t>
            </a:r>
            <a:endParaRPr sz="2800" b="1">
              <a:solidFill>
                <a:srgbClr val="49442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94429"/>
              </a:buClr>
              <a:buSzPct val="69498"/>
              <a:buNone/>
            </a:pPr>
            <a:r>
              <a:rPr lang="ru-RU" sz="2800">
                <a:solidFill>
                  <a:srgbClr val="494429"/>
                </a:solidFill>
              </a:rPr>
              <a:t>COST - </a:t>
            </a:r>
            <a:r>
              <a:rPr lang="ru-RU" sz="2800" b="1">
                <a:solidFill>
                  <a:srgbClr val="494429"/>
                </a:solidFill>
              </a:rPr>
              <a:t>5</a:t>
            </a:r>
            <a:endParaRPr sz="2800" b="1">
              <a:solidFill>
                <a:srgbClr val="49442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94429"/>
              </a:buClr>
              <a:buSzPct val="69498"/>
              <a:buNone/>
            </a:pPr>
            <a:r>
              <a:rPr lang="ru-RU" sz="2800">
                <a:solidFill>
                  <a:srgbClr val="494429"/>
                </a:solidFill>
              </a:rPr>
              <a:t>Евразия - </a:t>
            </a:r>
            <a:r>
              <a:rPr lang="ru-RU" sz="2800" b="1">
                <a:solidFill>
                  <a:srgbClr val="494429"/>
                </a:solidFill>
              </a:rPr>
              <a:t>1</a:t>
            </a:r>
            <a:endParaRPr sz="2800" b="1">
              <a:solidFill>
                <a:srgbClr val="494429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rgbClr val="494429"/>
              </a:buClr>
              <a:buSzPct val="69498"/>
              <a:buNone/>
            </a:pPr>
            <a:r>
              <a:rPr lang="ru-RU" sz="2800" i="1">
                <a:solidFill>
                  <a:srgbClr val="494429"/>
                </a:solidFill>
              </a:rPr>
              <a:t>Общее количество: 22</a:t>
            </a:r>
            <a:endParaRPr sz="2800" i="1">
              <a:solidFill>
                <a:srgbClr val="494429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Clr>
                <a:srgbClr val="494429"/>
              </a:buClr>
              <a:buSzPct val="69498"/>
              <a:buNone/>
            </a:pPr>
            <a:r>
              <a:rPr lang="ru-RU" sz="2800" i="1">
                <a:solidFill>
                  <a:srgbClr val="494429"/>
                </a:solidFill>
              </a:rPr>
              <a:t>Общий бюджет: 1 140 709 евро</a:t>
            </a:r>
            <a:endParaRPr sz="2800" i="1">
              <a:solidFill>
                <a:srgbClr val="4944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28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216"/>
          <a:stretch/>
        </p:blipFill>
        <p:spPr bwMode="auto">
          <a:xfrm>
            <a:off x="8441702" y="-59808"/>
            <a:ext cx="702298" cy="6480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295128" y="119060"/>
            <a:ext cx="7848872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sz="3200" dirty="0" smtClean="0">
                <a:solidFill>
                  <a:schemeClr val="tx2">
                    <a:lumMod val="10000"/>
                  </a:schemeClr>
                </a:solidFill>
                <a:latin typeface="Calibri" pitchFamily="34" charset="0"/>
                <a:cs typeface="Calibri" pitchFamily="34" charset="0"/>
              </a:rPr>
              <a:t>Динамика проектов МТП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038311489"/>
              </p:ext>
            </p:extLst>
          </p:nvPr>
        </p:nvGraphicFramePr>
        <p:xfrm>
          <a:off x="364044" y="783774"/>
          <a:ext cx="3955929" cy="3948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768109995"/>
              </p:ext>
            </p:extLst>
          </p:nvPr>
        </p:nvGraphicFramePr>
        <p:xfrm>
          <a:off x="4067944" y="783773"/>
          <a:ext cx="4968552" cy="39776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43484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"/>
          <p:cNvSpPr txBox="1">
            <a:spLocks noGrp="1"/>
          </p:cNvSpPr>
          <p:nvPr>
            <p:ph type="body" idx="1"/>
          </p:nvPr>
        </p:nvSpPr>
        <p:spPr>
          <a:xfrm>
            <a:off x="124052" y="1531440"/>
            <a:ext cx="8923726" cy="586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-RU" sz="1800" dirty="0"/>
              <a:t>Вовлеченность работников (из числа ППС, УВП, АУП) в международную проектную деятельность, %</a:t>
            </a:r>
            <a:endParaRPr sz="1800" b="1" dirty="0">
              <a:solidFill>
                <a:srgbClr val="494429"/>
              </a:solidFill>
            </a:endParaRPr>
          </a:p>
        </p:txBody>
      </p:sp>
      <p:sp>
        <p:nvSpPr>
          <p:cNvPr id="198" name="Google Shape;198;p10"/>
          <p:cNvSpPr txBox="1"/>
          <p:nvPr/>
        </p:nvSpPr>
        <p:spPr>
          <a:xfrm>
            <a:off x="457200" y="205979"/>
            <a:ext cx="8229600" cy="34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ru-RU" sz="2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Университет без границ</a:t>
            </a:r>
            <a:endParaRPr sz="2400">
              <a:solidFill>
                <a:srgbClr val="1D1B1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00" name="Google Shape;200;p10"/>
          <p:cNvGraphicFramePr/>
          <p:nvPr>
            <p:extLst>
              <p:ext uri="{D42A27DB-BD31-4B8C-83A1-F6EECF244321}">
                <p14:modId xmlns:p14="http://schemas.microsoft.com/office/powerpoint/2010/main" val="1185889320"/>
              </p:ext>
            </p:extLst>
          </p:nvPr>
        </p:nvGraphicFramePr>
        <p:xfrm>
          <a:off x="156102" y="2176417"/>
          <a:ext cx="8640925" cy="1085625"/>
        </p:xfrm>
        <a:graphic>
          <a:graphicData uri="http://schemas.openxmlformats.org/drawingml/2006/table">
            <a:tbl>
              <a:tblPr>
                <a:noFill/>
                <a:tableStyleId>{3E127922-8A42-4D42-9281-B24F707F6912}</a:tableStyleId>
              </a:tblPr>
              <a:tblGrid>
                <a:gridCol w="745675"/>
                <a:gridCol w="526350"/>
                <a:gridCol w="526350"/>
                <a:gridCol w="526350"/>
                <a:gridCol w="526350"/>
                <a:gridCol w="526350"/>
                <a:gridCol w="526350"/>
                <a:gridCol w="526350"/>
                <a:gridCol w="526350"/>
                <a:gridCol w="526350"/>
                <a:gridCol w="526350"/>
                <a:gridCol w="526350"/>
                <a:gridCol w="526350"/>
                <a:gridCol w="526350"/>
                <a:gridCol w="526350"/>
                <a:gridCol w="526350"/>
              </a:tblGrid>
              <a:tr h="1842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/>
                        <a:t> 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75" marR="6275" marT="6275" marB="0" anchor="b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УН-Т</a:t>
                      </a:r>
                      <a:endParaRPr sz="14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75" marR="6275" marT="6275" marB="0" anchor="b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ИСФ</a:t>
                      </a:r>
                      <a:endParaRPr sz="14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75" marR="6275" marT="6275" marB="0" anchor="b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ПФ</a:t>
                      </a:r>
                      <a:endParaRPr sz="14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75" marR="6275" marT="6275" marB="0" anchor="b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ФБиЭ</a:t>
                      </a:r>
                      <a:endParaRPr sz="14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75" marR="6275" marT="6275" marB="0" anchor="b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ФДП</a:t>
                      </a:r>
                      <a:endParaRPr sz="14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75" marR="6275" marT="6275" marB="0" anchor="b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ФИТМ</a:t>
                      </a:r>
                      <a:endParaRPr sz="14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75" marR="6275" marT="6275" marB="0" anchor="b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ФИиД</a:t>
                      </a:r>
                      <a:endParaRPr sz="14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75" marR="6275" marT="6275" marB="0" anchor="b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ФИКТ</a:t>
                      </a:r>
                      <a:endParaRPr sz="14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75" marR="6275" marT="6275" marB="0" anchor="b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ФМиИ</a:t>
                      </a:r>
                      <a:endParaRPr sz="14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75" marR="6275" marT="6275" marB="0" anchor="b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ФПс</a:t>
                      </a:r>
                      <a:endParaRPr sz="14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75" marR="6275" marT="6275" marB="0" anchor="b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ФФК</a:t>
                      </a:r>
                      <a:endParaRPr sz="14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75" marR="6275" marT="6275" marB="0" anchor="b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ФЭУ</a:t>
                      </a:r>
                      <a:endParaRPr sz="14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75" marR="6275" marT="6275" marB="0" anchor="b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ФТФ</a:t>
                      </a:r>
                      <a:endParaRPr sz="14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75" marR="6275" marT="6275" marB="0" anchor="b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ФФ</a:t>
                      </a:r>
                      <a:endParaRPr sz="14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75" marR="6275" marT="6275" marB="0" anchor="b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ЮФ</a:t>
                      </a:r>
                      <a:endParaRPr sz="1400" b="0" i="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75" marR="6275" marT="6275" marB="0" anchor="b">
                    <a:solidFill>
                      <a:srgbClr val="9F7E53"/>
                    </a:solidFill>
                  </a:tcPr>
                </a:tc>
              </a:tr>
              <a:tr h="1996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solidFill>
                            <a:schemeClr val="lt1"/>
                          </a:solidFill>
                        </a:rPr>
                        <a:t>Факт 2021</a:t>
                      </a:r>
                      <a:endParaRPr sz="1400" b="0" i="0" u="none" strike="noStrike" cap="none" dirty="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/>
                        <a:t>9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/>
                        <a:t>0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/>
                        <a:t>4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/>
                        <a:t>17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/>
                        <a:t>7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/>
                        <a:t>2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/>
                        <a:t>0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/>
                        <a:t>10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/>
                        <a:t>18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/>
                        <a:t>3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/>
                        <a:t>0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/>
                        <a:t>16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/>
                        <a:t>13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/>
                        <a:t>7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/>
                        <a:t>27</a:t>
                      </a: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  <a:tr h="1996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u="none" strike="noStrike" cap="none" dirty="0">
                          <a:solidFill>
                            <a:schemeClr val="lt1"/>
                          </a:solidFill>
                        </a:rPr>
                        <a:t>План 2022</a:t>
                      </a:r>
                      <a:endParaRPr sz="1400" b="1" i="0" u="none" strike="noStrike" cap="none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75" marR="6275" marT="6275" marB="0" anchor="b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i="0" u="none" strike="noStrike" cap="none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</a:t>
                      </a:r>
                      <a:endParaRPr sz="1400" b="0" i="0" u="none" strike="noStrike" cap="none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75" marR="6275" marT="6275" marB="0" anchor="b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u="none" strike="noStrike" cap="none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9</a:t>
                      </a:r>
                      <a:endParaRPr sz="1400" b="0" i="0" u="none" strike="noStrike" cap="none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u="none" strike="noStrike" cap="none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9</a:t>
                      </a:r>
                      <a:endParaRPr sz="1400" b="0" i="0" u="none" strike="noStrike" cap="none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u="none" strike="noStrike" cap="none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17</a:t>
                      </a:r>
                      <a:endParaRPr sz="1400" b="0" i="0" u="none" strike="noStrike" cap="none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u="none" strike="noStrike" cap="none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9</a:t>
                      </a:r>
                      <a:endParaRPr sz="1400" b="0" i="0" u="none" strike="noStrike" cap="none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u="none" strike="noStrike" cap="none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9</a:t>
                      </a:r>
                      <a:endParaRPr sz="1400" b="0" i="0" u="none" strike="noStrike" cap="none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u="none" strike="noStrike" cap="none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9</a:t>
                      </a:r>
                      <a:endParaRPr sz="1400" b="0" i="0" u="none" strike="noStrike" cap="none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u="none" strike="noStrike" cap="none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10</a:t>
                      </a:r>
                      <a:endParaRPr sz="1400" b="0" i="0" u="none" strike="noStrike" cap="none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u="none" strike="noStrike" cap="none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18</a:t>
                      </a:r>
                      <a:endParaRPr sz="1400" b="0" i="0" u="none" strike="noStrike" cap="none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u="none" strike="noStrike" cap="none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9</a:t>
                      </a:r>
                      <a:endParaRPr sz="1400" b="0" i="0" u="none" strike="noStrike" cap="none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u="none" strike="noStrike" cap="none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9</a:t>
                      </a:r>
                      <a:endParaRPr sz="1400" b="0" i="0" u="none" strike="noStrike" cap="none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u="none" strike="noStrike" cap="none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16</a:t>
                      </a:r>
                      <a:endParaRPr sz="1400" b="0" i="0" u="none" strike="noStrike" cap="none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u="none" strike="noStrike" cap="none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9</a:t>
                      </a:r>
                      <a:endParaRPr sz="1400" b="0" i="0" u="none" strike="noStrike" cap="none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u="none" strike="noStrike" cap="none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9</a:t>
                      </a:r>
                      <a:endParaRPr sz="1400" b="0" i="0" u="none" strike="noStrike" cap="none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u="none" strike="noStrike" cap="none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27</a:t>
                      </a:r>
                      <a:endParaRPr sz="1400" b="0" i="0" u="none" strike="noStrike" cap="none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275" marR="6275" marT="6275" marB="0" anchor="ctr"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655983" y="763240"/>
            <a:ext cx="7859864" cy="841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360"/>
              </a:spcBef>
              <a:buClr>
                <a:schemeClr val="dk1"/>
              </a:buClr>
              <a:buSzPts val="1800"/>
            </a:pPr>
            <a:r>
              <a:rPr lang="ru-RU" b="1" dirty="0"/>
              <a:t>Стратегическая цель процесса:</a:t>
            </a:r>
            <a:endParaRPr lang="ru-RU" dirty="0"/>
          </a:p>
          <a:p>
            <a:pPr marL="342900" lvl="0" indent="-342900">
              <a:spcBef>
                <a:spcPts val="360"/>
              </a:spcBef>
              <a:buClr>
                <a:schemeClr val="dk1"/>
              </a:buClr>
              <a:buSzPts val="1800"/>
              <a:buChar char="•"/>
            </a:pPr>
            <a:r>
              <a:rPr lang="ru-RU" i="1" dirty="0"/>
              <a:t>Повышение международного признания университета. </a:t>
            </a:r>
            <a:endParaRPr lang="ru-RU" dirty="0"/>
          </a:p>
          <a:p>
            <a:pPr marL="342900" lvl="0" indent="-342900">
              <a:spcBef>
                <a:spcPts val="360"/>
              </a:spcBef>
              <a:buClr>
                <a:schemeClr val="dk1"/>
              </a:buClr>
              <a:buSzPts val="1800"/>
              <a:buChar char="•"/>
            </a:pPr>
            <a:r>
              <a:rPr lang="ru-RU" i="1" dirty="0"/>
              <a:t>Развитие пространства диалога культур</a:t>
            </a:r>
            <a:endParaRPr lang="ru-RU" dirty="0"/>
          </a:p>
        </p:txBody>
      </p:sp>
      <p:sp>
        <p:nvSpPr>
          <p:cNvPr id="6" name="Google Shape;223;p13"/>
          <p:cNvSpPr txBox="1"/>
          <p:nvPr/>
        </p:nvSpPr>
        <p:spPr>
          <a:xfrm>
            <a:off x="148153" y="3244852"/>
            <a:ext cx="864096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Количество совместных образовательных программ 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7" name="Google Shape;222;p13"/>
          <p:cNvGraphicFramePr/>
          <p:nvPr>
            <p:extLst>
              <p:ext uri="{D42A27DB-BD31-4B8C-83A1-F6EECF244321}">
                <p14:modId xmlns:p14="http://schemas.microsoft.com/office/powerpoint/2010/main" val="4284157769"/>
              </p:ext>
            </p:extLst>
          </p:nvPr>
        </p:nvGraphicFramePr>
        <p:xfrm>
          <a:off x="85402" y="3825297"/>
          <a:ext cx="9001025" cy="1161438"/>
        </p:xfrm>
        <a:graphic>
          <a:graphicData uri="http://schemas.openxmlformats.org/drawingml/2006/table">
            <a:tbl>
              <a:tblPr firstRow="1" firstCol="1" bandRow="1">
                <a:noFill/>
                <a:tableStyleId>{3E127922-8A42-4D42-9281-B24F707F6912}</a:tableStyleId>
              </a:tblPr>
              <a:tblGrid>
                <a:gridCol w="971600"/>
                <a:gridCol w="504050"/>
                <a:gridCol w="504050"/>
                <a:gridCol w="504050"/>
                <a:gridCol w="576075"/>
                <a:gridCol w="576075"/>
                <a:gridCol w="576075"/>
                <a:gridCol w="576075"/>
                <a:gridCol w="576075"/>
                <a:gridCol w="504050"/>
                <a:gridCol w="504050"/>
                <a:gridCol w="504050"/>
                <a:gridCol w="432050"/>
                <a:gridCol w="504050"/>
                <a:gridCol w="576075"/>
                <a:gridCol w="612575"/>
              </a:tblGrid>
              <a:tr h="251100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 gridSpan="15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Факультеты / показатели 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81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Ун-т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ИСФ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ПедФ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ФБиЭ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ФДП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ФИТМ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ФИиД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ФИКиТ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ФМИ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ФПс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ФФК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ФЭУ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ФТФ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ФилФ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ЮрФ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</a:tr>
              <a:tr h="25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Факт 2021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6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0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0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0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1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0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0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0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1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1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0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0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0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0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2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DDD9C3"/>
                    </a:solidFill>
                  </a:tcPr>
                </a:tc>
              </a:tr>
              <a:tr h="25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/>
                        <a:t>План 2022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8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1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1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1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1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1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1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2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2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1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1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1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>
                          <a:solidFill>
                            <a:schemeClr val="lt1"/>
                          </a:solidFill>
                        </a:rPr>
                        <a:t>1</a:t>
                      </a:r>
                      <a:endParaRPr sz="1400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u="none" strike="noStrike" cap="none" dirty="0">
                          <a:solidFill>
                            <a:schemeClr val="lt1"/>
                          </a:solidFill>
                        </a:rPr>
                        <a:t>3</a:t>
                      </a:r>
                      <a:endParaRPr sz="1400" u="none" strike="noStrike" cap="none" dirty="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2900" marR="62900" marT="0" marB="0" anchor="ctr">
                    <a:solidFill>
                      <a:srgbClr val="9F7E5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1410</Words>
  <Application>Microsoft Office PowerPoint</Application>
  <PresentationFormat>Экран (16:9)</PresentationFormat>
  <Paragraphs>846</Paragraphs>
  <Slides>25</Slides>
  <Notes>23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Arial</vt:lpstr>
      <vt:lpstr>Arimo</vt:lpstr>
      <vt:lpstr>Century Gothic</vt:lpstr>
      <vt:lpstr>Candara</vt:lpstr>
      <vt:lpstr>Times New Roman</vt:lpstr>
      <vt:lpstr>Arial Cyr</vt:lpstr>
      <vt:lpstr>Calibri</vt:lpstr>
      <vt:lpstr>Тема Office</vt:lpstr>
      <vt:lpstr>О состоянии международного сотрудничества в университете и мерах по его развитию</vt:lpstr>
      <vt:lpstr>Презентация PowerPoint</vt:lpstr>
      <vt:lpstr>Презентация PowerPoint</vt:lpstr>
      <vt:lpstr>Презентация PowerPoint</vt:lpstr>
      <vt:lpstr>Академическая мобильность 2019-2021 гг.</vt:lpstr>
      <vt:lpstr>Презентация PowerPoint</vt:lpstr>
      <vt:lpstr>Международные программы и проекты - 2021</vt:lpstr>
      <vt:lpstr>Презентация PowerPoint</vt:lpstr>
      <vt:lpstr>Презентация PowerPoint</vt:lpstr>
      <vt:lpstr>Совместные образовательные программы</vt:lpstr>
      <vt:lpstr>Презентация PowerPoint</vt:lpstr>
      <vt:lpstr>Программа «Приглашенный профессор»  (2019-2021)</vt:lpstr>
      <vt:lpstr>Презентация PowerPoint</vt:lpstr>
      <vt:lpstr>Презентация PowerPoint</vt:lpstr>
      <vt:lpstr>Презентация PowerPoint</vt:lpstr>
      <vt:lpstr>Презентация PowerPoint</vt:lpstr>
      <vt:lpstr>Договоры с консалтинговыми организациями в 2020-2021г.г.</vt:lpstr>
      <vt:lpstr>Основные страны-поставщики иностранных студентов</vt:lpstr>
      <vt:lpstr>Презентация PowerPoint</vt:lpstr>
      <vt:lpstr>Количественный анализ набора иностранных студентов ГрГУ им. Я. Купалы (2017-2021)</vt:lpstr>
      <vt:lpstr>Презентация PowerPoint</vt:lpstr>
      <vt:lpstr>Презентация PowerPoint</vt:lpstr>
      <vt:lpstr>Презентация PowerPoint</vt:lpstr>
      <vt:lpstr>Мероприятия ЗИС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результатах реализации Стратегии интернационализации учреждения образования «Гродненский государственный университет имени Янки Купалы» в 2021 году</dc:title>
  <dc:creator>ЧАПЛИНСКАЯ СВЕТЛАНА ЛЕОНИДОВНА</dc:creator>
  <cp:lastModifiedBy>СКЕРСЬ МАРИЯ АНТОНОВНА</cp:lastModifiedBy>
  <cp:revision>65</cp:revision>
  <dcterms:created xsi:type="dcterms:W3CDTF">2020-12-23T13:57:37Z</dcterms:created>
  <dcterms:modified xsi:type="dcterms:W3CDTF">2022-01-18T12:33:46Z</dcterms:modified>
</cp:coreProperties>
</file>