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1"/>
  </p:notesMasterIdLst>
  <p:handoutMasterIdLst>
    <p:handoutMasterId r:id="rId22"/>
  </p:handoutMasterIdLst>
  <p:sldIdLst>
    <p:sldId id="256" r:id="rId3"/>
    <p:sldId id="257" r:id="rId4"/>
    <p:sldId id="315" r:id="rId5"/>
    <p:sldId id="316" r:id="rId6"/>
    <p:sldId id="317" r:id="rId7"/>
    <p:sldId id="318" r:id="rId8"/>
    <p:sldId id="319" r:id="rId9"/>
    <p:sldId id="340" r:id="rId10"/>
    <p:sldId id="341" r:id="rId11"/>
    <p:sldId id="354" r:id="rId12"/>
    <p:sldId id="355" r:id="rId13"/>
    <p:sldId id="356" r:id="rId14"/>
    <p:sldId id="357" r:id="rId15"/>
    <p:sldId id="358" r:id="rId16"/>
    <p:sldId id="359" r:id="rId17"/>
    <p:sldId id="360" r:id="rId18"/>
    <p:sldId id="323" r:id="rId19"/>
    <p:sldId id="353" r:id="rId20"/>
  </p:sldIdLst>
  <p:sldSz cx="9144000" cy="5143500" type="screen16x9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B9631B5-78F2-41C9-869B-9F39066F8104}" styleName="Средний стиль 3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4C1A8A3-306A-4EB7-A6B1-4F7E0EB9C5D6}" styleName="Средний стиль 3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A488322-F2BA-4B5B-9748-0D474271808F}" styleName="Средний стиль 3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5355" autoAdjust="0"/>
  </p:normalViewPr>
  <p:slideViewPr>
    <p:cSldViewPr>
      <p:cViewPr>
        <p:scale>
          <a:sx n="90" d="100"/>
          <a:sy n="90" d="100"/>
        </p:scale>
        <p:origin x="-1548" y="-391"/>
      </p:cViewPr>
      <p:guideLst>
        <p:guide orient="horz" pos="2160"/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BAD4-48EC-BDB3-3A44F49F9B6D}"/>
              </c:ext>
            </c:extLst>
          </c:dPt>
          <c:dPt>
            <c:idx val="1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BAD4-48EC-BDB3-3A44F49F9B6D}"/>
              </c:ext>
            </c:extLst>
          </c:dPt>
          <c:dPt>
            <c:idx val="2"/>
            <c:bubble3D val="0"/>
            <c:explosion val="5"/>
            <c:extLst xmlns:c16r2="http://schemas.microsoft.com/office/drawing/2015/06/chart">
              <c:ext xmlns:c16="http://schemas.microsoft.com/office/drawing/2014/chart" uri="{C3380CC4-5D6E-409C-BE32-E72D297353CC}">
                <c16:uniqueId val="{00000002-BAD4-48EC-BDB3-3A44F49F9B6D}"/>
              </c:ext>
            </c:extLst>
          </c:dPt>
          <c:dLbls>
            <c:dLbl>
              <c:idx val="0"/>
              <c:layout>
                <c:manualLayout>
                  <c:x val="7.0306445434211943E-3"/>
                  <c:y val="-8.241065998394222E-3"/>
                </c:manualLayout>
              </c:layout>
              <c:tx>
                <c:rich>
                  <a:bodyPr/>
                  <a:lstStyle/>
                  <a:p>
                    <a:r>
                      <a:rPr lang="en-US" sz="1600" b="1" dirty="0" smtClean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3</a:t>
                    </a:r>
                    <a:endParaRPr lang="en-US" b="1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BAD4-48EC-BDB3-3A44F49F9B6D}"/>
                </c:ext>
              </c:extLst>
            </c:dLbl>
            <c:dLbl>
              <c:idx val="1"/>
              <c:layout>
                <c:manualLayout>
                  <c:x val="-0.13670007279086777"/>
                  <c:y val="-4.3147267714812899E-2"/>
                </c:manualLayout>
              </c:layout>
              <c:tx>
                <c:rich>
                  <a:bodyPr/>
                  <a:lstStyle/>
                  <a:p>
                    <a:r>
                      <a:rPr lang="en-US" sz="1600" b="1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18 </a:t>
                    </a:r>
                    <a:endParaRPr lang="en-US" sz="1600" b="1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BAD4-48EC-BDB3-3A44F49F9B6D}"/>
                </c:ext>
              </c:extLst>
            </c:dLbl>
            <c:dLbl>
              <c:idx val="2"/>
              <c:layout>
                <c:manualLayout>
                  <c:x val="8.6242761368939067E-4"/>
                  <c:y val="-8.7868243734659495E-3"/>
                </c:manualLayout>
              </c:layout>
              <c:tx>
                <c:rich>
                  <a:bodyPr/>
                  <a:lstStyle/>
                  <a:p>
                    <a:r>
                      <a:rPr lang="en-US" sz="1600" b="1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2</a:t>
                    </a:r>
                    <a:endParaRPr lang="en-US" b="1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BAD4-48EC-BDB3-3A44F49F9B6D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ru-RU" sz="1600" b="1" dirty="0" smtClean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1 показатель</a:t>
                    </a:r>
                    <a:endParaRPr lang="ru-RU" b="1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AD4-48EC-BDB3-3A44F49F9B6D}"/>
                </c:ext>
              </c:extLst>
            </c:dLbl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менее 85%</c:v>
                </c:pt>
                <c:pt idx="1">
                  <c:v>85-125%</c:v>
                </c:pt>
                <c:pt idx="2">
                  <c:v>более 125%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</c:v>
                </c:pt>
                <c:pt idx="1">
                  <c:v>18</c:v>
                </c:pt>
                <c:pt idx="2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BAD4-48EC-BDB3-3A44F49F9B6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</c:pie3DChart>
    </c:plotArea>
    <c:legend>
      <c:legendPos val="l"/>
      <c:layout>
        <c:manualLayout>
          <c:xMode val="edge"/>
          <c:yMode val="edge"/>
          <c:x val="4.4092323075213867E-3"/>
          <c:y val="0.23791492303324321"/>
          <c:w val="0.1877048751051113"/>
          <c:h val="0.28265158395917062"/>
        </c:manualLayout>
      </c:layout>
      <c:overlay val="0"/>
      <c:txPr>
        <a:bodyPr/>
        <a:lstStyle/>
        <a:p>
          <a:pPr>
            <a:defRPr>
              <a:latin typeface="Arial" panose="020B0604020202020204" pitchFamily="34" charset="0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4" y="0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EC2672-45EA-4EE3-89DF-C1A9E1E5AEE9}" type="datetimeFigureOut">
              <a:rPr lang="ru-RU" smtClean="0"/>
              <a:t>18.01.2022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4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FDC261-8887-4CDD-BBB4-81247CB0D8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888336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4BEBAD-72CB-4347-8110-C90B2B65C4BB}" type="datetimeFigureOut">
              <a:rPr lang="ru-RU" smtClean="0"/>
              <a:t>18.01.2022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BB20CD-2EE8-44A3-8E80-1AD3CD121A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99823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B20CD-2EE8-44A3-8E80-1AD3CD121A48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58732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B20CD-2EE8-44A3-8E80-1AD3CD121A48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80747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r>
              <a:rPr lang="ru-RU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*данные</a:t>
            </a:r>
            <a:r>
              <a:rPr lang="ru-RU" sz="11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за 3 квартала 2021 года.</a:t>
            </a:r>
            <a:endParaRPr lang="ru-RU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B20CD-2EE8-44A3-8E80-1AD3CD121A48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80747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*данные</a:t>
            </a:r>
            <a:r>
              <a:rPr lang="ru-RU" sz="11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за 3 квартала 2021 года.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100" b="1" baseline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1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**результаты будут после подготовки отчета по науке, конец января 2022 года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100" b="1" baseline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1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***данные за 11 месяцев 2021 года.</a:t>
            </a:r>
            <a:endParaRPr lang="ru-RU" sz="11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B20CD-2EE8-44A3-8E80-1AD3CD121A48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80747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1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B20CD-2EE8-44A3-8E80-1AD3CD121A48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807476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B20CD-2EE8-44A3-8E80-1AD3CD121A48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80747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B20CD-2EE8-44A3-8E80-1AD3CD121A48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807476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*данные</a:t>
            </a:r>
            <a:r>
              <a:rPr lang="ru-RU" sz="11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по результатам 3 кварталов 2021 года.  </a:t>
            </a: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B20CD-2EE8-44A3-8E80-1AD3CD121A48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807476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B20CD-2EE8-44A3-8E80-1AD3CD121A48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58732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ts val="1200"/>
              </a:lnSpc>
            </a:pP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B20CD-2EE8-44A3-8E80-1AD3CD121A48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18429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ts val="1200"/>
              </a:lnSpc>
            </a:pP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B20CD-2EE8-44A3-8E80-1AD3CD121A48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18429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ts val="1200"/>
              </a:lnSpc>
            </a:pP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B20CD-2EE8-44A3-8E80-1AD3CD121A48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18429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ts val="1200"/>
              </a:lnSpc>
            </a:pP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B20CD-2EE8-44A3-8E80-1AD3CD121A48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18429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ts val="1200"/>
              </a:lnSpc>
            </a:pP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B20CD-2EE8-44A3-8E80-1AD3CD121A48}" type="slidenum">
              <a:rPr lang="ru-RU" smtClean="0">
                <a:solidFill>
                  <a:prstClr val="black"/>
                </a:solidFill>
              </a:rPr>
              <a:pPr/>
              <a:t>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8429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ts val="1200"/>
              </a:lnSpc>
            </a:pP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B20CD-2EE8-44A3-8E80-1AD3CD121A48}" type="slidenum">
              <a:rPr lang="ru-RU" smtClean="0">
                <a:solidFill>
                  <a:prstClr val="black"/>
                </a:solidFill>
              </a:rPr>
              <a:pPr/>
              <a:t>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8429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ts val="1200"/>
              </a:lnSpc>
            </a:pP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B20CD-2EE8-44A3-8E80-1AD3CD121A48}" type="slidenum">
              <a:rPr lang="ru-RU" smtClean="0">
                <a:solidFill>
                  <a:prstClr val="black"/>
                </a:solidFill>
              </a:rPr>
              <a:pPr/>
              <a:t>8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8429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B20CD-2EE8-44A3-8E80-1AD3CD121A48}" type="slidenum">
              <a:rPr lang="ru-RU" smtClean="0">
                <a:solidFill>
                  <a:prstClr val="black"/>
                </a:solidFill>
              </a:rPr>
              <a:pPr/>
              <a:t>9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8429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72D71-7A14-4251-96F8-6875DE392B63}" type="datetimeFigureOut">
              <a:rPr lang="ru-RU" smtClean="0"/>
              <a:t>18.01.2022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3D3D6-1B25-4B6F-AC03-021B7E03CDAB}" type="slidenum">
              <a:rPr lang="ru-RU" smtClean="0"/>
              <a:t>‹#›</a:t>
            </a:fld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4852" y="0"/>
            <a:ext cx="1319182" cy="1296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 userDrawn="1"/>
        </p:nvSpPr>
        <p:spPr>
          <a:xfrm>
            <a:off x="315144" y="309517"/>
            <a:ext cx="882047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uropeExt" pitchFamily="34" charset="0"/>
                <a:ea typeface="Meiryo UI" panose="020B0604030504040204" pitchFamily="34" charset="-128"/>
                <a:cs typeface="Meiryo UI" panose="020B0604030504040204" pitchFamily="34" charset="-128"/>
              </a:rPr>
              <a:t>Гродненский</a:t>
            </a:r>
            <a:r>
              <a:rPr lang="ru-RU" sz="1600" b="1" baseline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uropeExt" pitchFamily="34" charset="0"/>
                <a:ea typeface="Meiryo UI" panose="020B0604030504040204" pitchFamily="34" charset="-128"/>
                <a:cs typeface="Meiryo UI" panose="020B0604030504040204" pitchFamily="34" charset="-128"/>
              </a:rPr>
              <a:t> государственный университет имени Янки Купалы</a:t>
            </a:r>
            <a:endParaRPr lang="ru-RU" sz="1600" b="1" dirty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uropeExt" pitchFamily="34" charset="0"/>
              <a:ea typeface="Meiryo UI" panose="020B0604030504040204" pitchFamily="34" charset="-128"/>
              <a:cs typeface="Meiryo UI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80465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72D71-7A14-4251-96F8-6875DE392B63}" type="datetimeFigureOut">
              <a:rPr lang="ru-RU" smtClean="0"/>
              <a:t>18.01.2022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3D3D6-1B25-4B6F-AC03-021B7E03CD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83942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72D71-7A14-4251-96F8-6875DE392B63}" type="datetimeFigureOut">
              <a:rPr lang="ru-RU" smtClean="0"/>
              <a:t>18.01.2022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3D3D6-1B25-4B6F-AC03-021B7E03CD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34510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72D71-7A14-4251-96F8-6875DE392B6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3D3D6-1B25-4B6F-AC03-021B7E03C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3023"/>
            <a:ext cx="1511300" cy="1046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 userDrawn="1"/>
        </p:nvSpPr>
        <p:spPr>
          <a:xfrm>
            <a:off x="1008112" y="277149"/>
            <a:ext cx="8244408" cy="3231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15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uropeExt" pitchFamily="34" charset="0"/>
                <a:ea typeface="Meiryo UI" panose="020B0604030504040204" pitchFamily="34" charset="-128"/>
                <a:cs typeface="Meiryo UI" panose="020B0604030504040204" pitchFamily="34" charset="-128"/>
              </a:rPr>
              <a:t>Гродненский государственный университет имени Янки Купалы</a:t>
            </a:r>
            <a:endParaRPr lang="ru-RU" sz="15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uropeExt" pitchFamily="34" charset="0"/>
              <a:ea typeface="Meiryo UI" panose="020B0604030504040204" pitchFamily="34" charset="-128"/>
              <a:cs typeface="Meiryo UI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30929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72D71-7A14-4251-96F8-6875DE392B6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3D3D6-1B25-4B6F-AC03-021B7E03C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13800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72D71-7A14-4251-96F8-6875DE392B6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3D3D6-1B25-4B6F-AC03-021B7E03C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56511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72D71-7A14-4251-96F8-6875DE392B6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3D3D6-1B25-4B6F-AC03-021B7E03C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14826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72D71-7A14-4251-96F8-6875DE392B6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3D3D6-1B25-4B6F-AC03-021B7E03C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20523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72D71-7A14-4251-96F8-6875DE392B6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3D3D6-1B25-4B6F-AC03-021B7E03C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3238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72D71-7A14-4251-96F8-6875DE392B6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3D3D6-1B25-4B6F-AC03-021B7E03C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364207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72D71-7A14-4251-96F8-6875DE392B6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3D3D6-1B25-4B6F-AC03-021B7E03C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41026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72D71-7A14-4251-96F8-6875DE392B63}" type="datetimeFigureOut">
              <a:rPr lang="ru-RU" smtClean="0"/>
              <a:t>18.01.2022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3D3D6-1B25-4B6F-AC03-021B7E03CD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841352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72D71-7A14-4251-96F8-6875DE392B6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3D3D6-1B25-4B6F-AC03-021B7E03C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78853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72D71-7A14-4251-96F8-6875DE392B6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3D3D6-1B25-4B6F-AC03-021B7E03C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924477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72D71-7A14-4251-96F8-6875DE392B6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3D3D6-1B25-4B6F-AC03-021B7E03C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44095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72D71-7A14-4251-96F8-6875DE392B63}" type="datetimeFigureOut">
              <a:rPr lang="ru-RU" smtClean="0"/>
              <a:t>18.01.2022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3D3D6-1B25-4B6F-AC03-021B7E03CD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49400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72D71-7A14-4251-96F8-6875DE392B63}" type="datetimeFigureOut">
              <a:rPr lang="ru-RU" smtClean="0"/>
              <a:t>18.01.2022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3D3D6-1B25-4B6F-AC03-021B7E03CD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47477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72D71-7A14-4251-96F8-6875DE392B63}" type="datetimeFigureOut">
              <a:rPr lang="ru-RU" smtClean="0"/>
              <a:t>18.01.2022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3D3D6-1B25-4B6F-AC03-021B7E03CD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29249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72D71-7A14-4251-96F8-6875DE392B63}" type="datetimeFigureOut">
              <a:rPr lang="ru-RU" smtClean="0"/>
              <a:t>18.01.2022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3D3D6-1B25-4B6F-AC03-021B7E03CD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39103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72D71-7A14-4251-96F8-6875DE392B63}" type="datetimeFigureOut">
              <a:rPr lang="ru-RU" smtClean="0"/>
              <a:t>18.01.2022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3D3D6-1B25-4B6F-AC03-021B7E03CD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61753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72D71-7A14-4251-96F8-6875DE392B63}" type="datetimeFigureOut">
              <a:rPr lang="ru-RU" smtClean="0"/>
              <a:t>18.01.2022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3D3D6-1B25-4B6F-AC03-021B7E03CD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0623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72D71-7A14-4251-96F8-6875DE392B63}" type="datetimeFigureOut">
              <a:rPr lang="ru-RU" smtClean="0"/>
              <a:t>18.01.2022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3D3D6-1B25-4B6F-AC03-021B7E03CD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0502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5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077"/>
          <a:stretch/>
        </p:blipFill>
        <p:spPr>
          <a:xfrm>
            <a:off x="0" y="-20537"/>
            <a:ext cx="9144000" cy="72008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F72D71-7A14-4251-96F8-6875DE392B63}" type="datetimeFigureOut">
              <a:rPr lang="ru-RU" smtClean="0"/>
              <a:t>18.01.2022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3D3D6-1B25-4B6F-AC03-021B7E03CDAB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165"/>
          <a:stretch/>
        </p:blipFill>
        <p:spPr>
          <a:xfrm>
            <a:off x="0" y="4876007"/>
            <a:ext cx="9144000" cy="288033"/>
          </a:xfrm>
          <a:prstGeom prst="rect">
            <a:avLst/>
          </a:prstGeom>
        </p:spPr>
      </p:pic>
      <p:sp>
        <p:nvSpPr>
          <p:cNvPr id="9" name="Прямоугольник 8"/>
          <p:cNvSpPr/>
          <p:nvPr userDrawn="1"/>
        </p:nvSpPr>
        <p:spPr>
          <a:xfrm>
            <a:off x="2411760" y="4876008"/>
            <a:ext cx="67687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srgbClr val="002060"/>
                </a:solidFill>
                <a:effectLst/>
                <a:latin typeface="Arial Black" panose="020B0A04020102020204" pitchFamily="34" charset="0"/>
              </a:rPr>
              <a:t>Гродненский государственный университет имени Янки Купалы       </a:t>
            </a:r>
            <a:r>
              <a:rPr lang="ru-RU" sz="1200" dirty="0" smtClean="0">
                <a:solidFill>
                  <a:srgbClr val="002060"/>
                </a:solidFill>
                <a:effectLst/>
                <a:latin typeface="Arial Black" panose="020B0A04020102020204" pitchFamily="34" charset="0"/>
              </a:rPr>
              <a:t>2022</a:t>
            </a:r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392" y="4731991"/>
            <a:ext cx="483996" cy="424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9439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077"/>
          <a:stretch/>
        </p:blipFill>
        <p:spPr>
          <a:xfrm>
            <a:off x="0" y="-20538"/>
            <a:ext cx="9144000" cy="65310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F72D71-7A14-4251-96F8-6875DE392B6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3D3D6-1B25-4B6F-AC03-021B7E03C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165"/>
          <a:stretch/>
        </p:blipFill>
        <p:spPr>
          <a:xfrm>
            <a:off x="0" y="4948015"/>
            <a:ext cx="9144000" cy="216024"/>
          </a:xfrm>
          <a:prstGeom prst="rect">
            <a:avLst/>
          </a:prstGeom>
        </p:spPr>
      </p:pic>
      <p:sp>
        <p:nvSpPr>
          <p:cNvPr id="9" name="Прямоугольник 8"/>
          <p:cNvSpPr/>
          <p:nvPr userDrawn="1"/>
        </p:nvSpPr>
        <p:spPr>
          <a:xfrm>
            <a:off x="2411760" y="4948015"/>
            <a:ext cx="67687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srgbClr val="002060"/>
                </a:solidFill>
                <a:latin typeface="Arial Black" panose="020B0A04020102020204" pitchFamily="34" charset="0"/>
              </a:rPr>
              <a:t>Гродненский государственный университет имени Янки Купалы       </a:t>
            </a:r>
            <a:r>
              <a:rPr lang="ru-RU" sz="1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2021</a:t>
            </a:r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8444" y="4840001"/>
            <a:ext cx="483996" cy="316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210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29273"/>
            <a:ext cx="7772400" cy="1102519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ru-RU" sz="2800" b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Verdana" panose="020B0604030504040204" pitchFamily="34" charset="0"/>
                <a:cs typeface="Arial" pitchFamily="34" charset="0"/>
                <a:sym typeface="Arial"/>
              </a:rPr>
              <a:t>О реализации </a:t>
            </a:r>
            <a:r>
              <a:rPr lang="ru-RU" sz="2800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Verdana" panose="020B0604030504040204" pitchFamily="34" charset="0"/>
                <a:cs typeface="Arial" pitchFamily="34" charset="0"/>
                <a:sym typeface="Arial"/>
              </a:rPr>
              <a:t>в 2021 году </a:t>
            </a:r>
            <a:r>
              <a:rPr lang="ru-RU" sz="2800" b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Verdana" panose="020B0604030504040204" pitchFamily="34" charset="0"/>
                <a:cs typeface="Arial" pitchFamily="34" charset="0"/>
                <a:sym typeface="Arial"/>
              </a:rPr>
              <a:t/>
            </a:r>
            <a:br>
              <a:rPr lang="ru-RU" sz="2800" b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Verdana" panose="020B0604030504040204" pitchFamily="34" charset="0"/>
                <a:cs typeface="Arial" pitchFamily="34" charset="0"/>
                <a:sym typeface="Arial"/>
              </a:rPr>
            </a:br>
            <a:r>
              <a:rPr lang="ru-RU" sz="2800" b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Verdana" panose="020B0604030504040204" pitchFamily="34" charset="0"/>
                <a:cs typeface="Arial" pitchFamily="34" charset="0"/>
                <a:sym typeface="Arial"/>
              </a:rPr>
              <a:t>Стратегии учреждения образования </a:t>
            </a:r>
            <a:r>
              <a:rPr lang="ru-RU" sz="2800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Verdana" panose="020B0604030504040204" pitchFamily="34" charset="0"/>
                <a:cs typeface="Arial" pitchFamily="34" charset="0"/>
                <a:sym typeface="Arial"/>
              </a:rPr>
              <a:t>«Гродненский государственный</a:t>
            </a:r>
            <a:br>
              <a:rPr lang="ru-RU" sz="2800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Verdana" panose="020B0604030504040204" pitchFamily="34" charset="0"/>
                <a:cs typeface="Arial" pitchFamily="34" charset="0"/>
                <a:sym typeface="Arial"/>
              </a:rPr>
            </a:br>
            <a:r>
              <a:rPr lang="ru-RU" sz="2800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Verdana" panose="020B0604030504040204" pitchFamily="34" charset="0"/>
                <a:cs typeface="Arial" pitchFamily="34" charset="0"/>
                <a:sym typeface="Arial"/>
              </a:rPr>
              <a:t>университет имени Янки Купалы» </a:t>
            </a:r>
            <a:br>
              <a:rPr lang="ru-RU" sz="2800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Verdana" panose="020B0604030504040204" pitchFamily="34" charset="0"/>
                <a:cs typeface="Arial" pitchFamily="34" charset="0"/>
                <a:sym typeface="Arial"/>
              </a:rPr>
            </a:br>
            <a:r>
              <a:rPr lang="ru-RU" sz="2800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Verdana" panose="020B0604030504040204" pitchFamily="34" charset="0"/>
                <a:cs typeface="Arial" pitchFamily="34" charset="0"/>
                <a:sym typeface="Arial"/>
              </a:rPr>
              <a:t>на 2021-2025 годы </a:t>
            </a:r>
            <a:br>
              <a:rPr lang="ru-RU" sz="2800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Verdana" panose="020B0604030504040204" pitchFamily="34" charset="0"/>
                <a:cs typeface="Arial" pitchFamily="34" charset="0"/>
                <a:sym typeface="Arial"/>
              </a:rPr>
            </a:br>
            <a:r>
              <a:rPr lang="ru-RU" sz="2800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Verdana" panose="020B0604030504040204" pitchFamily="34" charset="0"/>
                <a:cs typeface="Arial" pitchFamily="34" charset="0"/>
                <a:sym typeface="Arial"/>
              </a:rPr>
              <a:t>и на перспективу до 2030 года</a:t>
            </a:r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Verdana" panose="020B0604030504040204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4119922"/>
            <a:ext cx="9144000" cy="756084"/>
          </a:xfrm>
          <a:gradFill flip="none" rotWithShape="1">
            <a:gsLst>
              <a:gs pos="0">
                <a:schemeClr val="bg1">
                  <a:alpha val="55000"/>
                </a:schemeClr>
              </a:gs>
              <a:gs pos="70000">
                <a:schemeClr val="accent1">
                  <a:tint val="44500"/>
                  <a:satMod val="160000"/>
                  <a:alpha val="7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  <a:tileRect/>
          </a:gradFill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normAutofit fontScale="55000" lnSpcReduction="20000"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</a:pPr>
            <a:r>
              <a:rPr lang="ru-RU" sz="2400" b="1" i="1" dirty="0" smtClean="0">
                <a:solidFill>
                  <a:srgbClr val="002060"/>
                </a:solidFill>
              </a:rPr>
              <a:t>«Материалы ЕДИ», январь 2022 г.</a:t>
            </a:r>
          </a:p>
          <a:p>
            <a:pPr algn="r">
              <a:lnSpc>
                <a:spcPct val="120000"/>
              </a:lnSpc>
              <a:spcBef>
                <a:spcPts val="200"/>
              </a:spcBef>
            </a:pPr>
            <a:r>
              <a:rPr lang="ru-RU" sz="2400" b="1" i="1" dirty="0" smtClean="0">
                <a:solidFill>
                  <a:srgbClr val="002060"/>
                </a:solidFill>
              </a:rPr>
              <a:t>Подготовлено информационно-аналитическим центром </a:t>
            </a:r>
          </a:p>
          <a:p>
            <a:pPr algn="r">
              <a:lnSpc>
                <a:spcPct val="120000"/>
              </a:lnSpc>
              <a:spcBef>
                <a:spcPts val="200"/>
              </a:spcBef>
            </a:pPr>
            <a:r>
              <a:rPr lang="ru-RU" sz="2400" b="1" i="1" dirty="0" smtClean="0">
                <a:solidFill>
                  <a:srgbClr val="002060"/>
                </a:solidFill>
              </a:rPr>
              <a:t>УО «Гродненский государственный университет имени Янки Купалы»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4913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80941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200" b="1" dirty="0" smtClean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ИННОВАЦИОННО-ВОСПРИИМЧИВЫЙ УНИВЕРСИТЕТ</a:t>
            </a:r>
            <a:endParaRPr lang="ru-RU" sz="3200" b="1" dirty="0">
              <a:ln>
                <a:solidFill>
                  <a:srgbClr val="00206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8085359"/>
              </p:ext>
            </p:extLst>
          </p:nvPr>
        </p:nvGraphicFramePr>
        <p:xfrm>
          <a:off x="395535" y="843558"/>
          <a:ext cx="8496944" cy="3606415"/>
        </p:xfrm>
        <a:graphic>
          <a:graphicData uri="http://schemas.openxmlformats.org/drawingml/2006/table">
            <a:tbl>
              <a:tblPr firstRow="1" firstCol="1" bandRow="1">
                <a:tableStyleId>{69012ECD-51FC-41F1-AA8D-1B2483CD663E}</a:tableStyleId>
              </a:tblPr>
              <a:tblGrid>
                <a:gridCol w="5833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2411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8002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87220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50918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№</a:t>
                      </a:r>
                      <a:endParaRPr lang="ru-RU" sz="15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Показатели достижения цели,</a:t>
                      </a:r>
                      <a:endParaRPr lang="ru-RU" sz="15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ед. измерения</a:t>
                      </a:r>
                      <a:endParaRPr lang="ru-RU" sz="15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be-BY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Критерии результативности </a:t>
                      </a:r>
                      <a:endParaRPr kumimoji="0" lang="ru-RU" sz="15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be-BY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 2021 г. (план)</a:t>
                      </a:r>
                      <a:endParaRPr lang="ru-RU" sz="15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be-BY" sz="11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Значение показателя </a:t>
                      </a:r>
                      <a:endParaRPr kumimoji="0" lang="ru-RU" sz="1100" b="1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be-BY" sz="11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в 2021 г.  (факт)</a:t>
                      </a:r>
                      <a:endParaRPr kumimoji="0" lang="ru-RU" sz="11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750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1.1.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Вовлеченность в инновационную деятельность работников (из числа ППС, УВП, АУП) / студентов дневной формы обучения, %</a:t>
                      </a:r>
                      <a:endParaRPr lang="ru-RU" sz="15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УД – 4 / 2</a:t>
                      </a:r>
                      <a:endParaRPr lang="ru-RU" sz="15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ИНТ – 8 / </a:t>
                      </a: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ru-RU" sz="15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НИИД – </a:t>
                      </a: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</a:t>
                      </a:r>
                      <a:r>
                        <a:rPr lang="ru-R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 </a:t>
                      </a: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15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ВД – 1 / </a:t>
                      </a: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ru-RU" sz="15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УД – 4 / 2</a:t>
                      </a:r>
                      <a:endParaRPr lang="ru-RU" sz="1500" dirty="0" smtClean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ИНТ – 8 / 0</a:t>
                      </a:r>
                      <a:endParaRPr lang="ru-RU" sz="1500" dirty="0" smtClean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НИИД – 7 / 2</a:t>
                      </a:r>
                      <a:endParaRPr lang="ru-RU" sz="1500" dirty="0" smtClean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ВД – 1,9 / 0</a:t>
                      </a:r>
                      <a:endParaRPr lang="ru-RU" sz="15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310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1.2.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Внедрение инноваций (внутренняя сертификация), ед.</a:t>
                      </a:r>
                      <a:endParaRPr lang="ru-RU" sz="15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УД – </a:t>
                      </a: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</a:t>
                      </a:r>
                      <a:endParaRPr lang="ru-RU" sz="15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ИНТ – 5</a:t>
                      </a:r>
                      <a:endParaRPr lang="ru-RU" sz="15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НИИД – </a:t>
                      </a: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ru-RU" sz="15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ВД – 40</a:t>
                      </a:r>
                      <a:endParaRPr lang="ru-RU" sz="15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УД – 55</a:t>
                      </a:r>
                      <a:endParaRPr lang="ru-RU" sz="1500" dirty="0" smtClean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ИНТ – 9</a:t>
                      </a:r>
                      <a:endParaRPr lang="ru-RU" sz="1500" dirty="0" smtClean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НИИД – 10</a:t>
                      </a:r>
                      <a:endParaRPr lang="ru-RU" sz="1500" dirty="0" smtClean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ВД – 41</a:t>
                      </a:r>
                      <a:endParaRPr lang="ru-RU" sz="15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91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1.3.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Количество резидентов научно-технологического парка университета (спин-</a:t>
                      </a:r>
                      <a:r>
                        <a:rPr lang="ru-RU" sz="1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офф</a:t>
                      </a:r>
                      <a:r>
                        <a:rPr lang="ru-R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спин-аут компаний), созданных обучающимися и работниками университета, ед. (С)</a:t>
                      </a:r>
                      <a:endParaRPr lang="ru-RU" sz="15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ru-RU" sz="15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ru-RU" sz="15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600419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3468"/>
            <a:ext cx="91440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400" b="1" dirty="0" smtClean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СМАРТ-УНИВЕРСИТЕТ</a:t>
            </a:r>
            <a:endParaRPr lang="ru-RU" sz="3400" b="1" dirty="0">
              <a:ln>
                <a:solidFill>
                  <a:srgbClr val="00206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537070"/>
              </p:ext>
            </p:extLst>
          </p:nvPr>
        </p:nvGraphicFramePr>
        <p:xfrm>
          <a:off x="179513" y="735547"/>
          <a:ext cx="8856985" cy="4061982"/>
        </p:xfrm>
        <a:graphic>
          <a:graphicData uri="http://schemas.openxmlformats.org/drawingml/2006/table">
            <a:tbl>
              <a:tblPr firstRow="1" firstCol="1" bandRow="1">
                <a:tableStyleId>{69012ECD-51FC-41F1-AA8D-1B2483CD663E}</a:tableStyleId>
              </a:tblPr>
              <a:tblGrid>
                <a:gridCol w="6081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61969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73898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89019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491388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be-BY" sz="1100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№</a:t>
                      </a:r>
                      <a:endParaRPr lang="ru-RU" sz="1100" kern="12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be-BY" sz="1100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Показатели достижения цели,</a:t>
                      </a:r>
                      <a:endParaRPr lang="ru-RU" sz="1100" kern="12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be-BY" sz="1100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ед. измерения</a:t>
                      </a:r>
                      <a:endParaRPr lang="ru-RU" sz="1100" kern="12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be-BY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Критерии результативности </a:t>
                      </a:r>
                      <a:endParaRPr kumimoji="0" lang="ru-RU" sz="15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be-BY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 2021 г. (план)</a:t>
                      </a:r>
                      <a:endParaRPr lang="ru-RU" sz="15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be-BY" sz="11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Значение показателя </a:t>
                      </a:r>
                      <a:endParaRPr kumimoji="0" lang="ru-RU" sz="1100" b="1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be-BY" sz="11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в 2021 г.  (факт)</a:t>
                      </a:r>
                      <a:endParaRPr kumimoji="0" lang="ru-RU" sz="11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266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be-BY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2.1.</a:t>
                      </a: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Полная реализация образовательных программ на основе информационно-коммуникационных технологий (ИКТ), специальности I и II ступеней получения высшего образования, ед.</a:t>
                      </a: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</a:t>
                      </a: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0328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be-BY" sz="14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2.2.</a:t>
                      </a:r>
                      <a:endParaRPr lang="ru-RU" sz="140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Доля работников из числа ППС, имеющих сертификат (документальное подтверждение) владения ИКТ для реализации и совершенствования профессиональной деятельности, %</a:t>
                      </a: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40</a:t>
                      </a: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40</a:t>
                      </a:r>
                    </a:p>
                  </a:txBody>
                  <a:tcPr marL="67235" marR="67235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84487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be-BY" sz="14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2.3.</a:t>
                      </a:r>
                      <a:endParaRPr lang="ru-RU" sz="140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Доля административных и иных процедур по обеспечению деятельности университета, которые осуществляются в цифровом формате, не менее %.</a:t>
                      </a: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УД – 20</a:t>
                      </a: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ИНТ – </a:t>
                      </a: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</a:t>
                      </a: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НИИД – 25</a:t>
                      </a: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ВД – 15</a:t>
                      </a: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УД – 20</a:t>
                      </a: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ИНТ – </a:t>
                      </a: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НИИД – 25</a:t>
                      </a: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ВД – 15</a:t>
                      </a:r>
                    </a:p>
                  </a:txBody>
                  <a:tcPr marL="67235" marR="67235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61587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be-BY" sz="14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2.4.</a:t>
                      </a:r>
                      <a:endParaRPr lang="ru-RU" sz="140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Доля расходов на развитие цифровой инфраструктуры в общем объеме доходов университета, не менее %</a:t>
                      </a: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4,5*</a:t>
                      </a: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11043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3468"/>
            <a:ext cx="91440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400" b="1" dirty="0" smtClean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УНИВЕРСИТЕТ УСТОЙЧИВОГО РАЗВИТИЯ</a:t>
            </a:r>
            <a:endParaRPr lang="ru-RU" sz="3400" b="1" dirty="0">
              <a:ln>
                <a:solidFill>
                  <a:srgbClr val="00206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9581067"/>
              </p:ext>
            </p:extLst>
          </p:nvPr>
        </p:nvGraphicFramePr>
        <p:xfrm>
          <a:off x="457201" y="681540"/>
          <a:ext cx="8229599" cy="4073310"/>
        </p:xfrm>
        <a:graphic>
          <a:graphicData uri="http://schemas.openxmlformats.org/drawingml/2006/table">
            <a:tbl>
              <a:tblPr firstRow="1" firstCol="1" bandRow="1">
                <a:tableStyleId>{69012ECD-51FC-41F1-AA8D-1B2483CD663E}</a:tableStyleId>
              </a:tblPr>
              <a:tblGrid>
                <a:gridCol w="56503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41386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73853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48006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be-BY" sz="1100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№</a:t>
                      </a:r>
                      <a:endParaRPr lang="ru-RU" sz="1100" kern="12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be-BY" sz="1100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Показатели достижения цели,</a:t>
                      </a:r>
                      <a:endParaRPr lang="ru-RU" sz="1100" kern="12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be-BY" sz="1100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ед. измерения</a:t>
                      </a:r>
                      <a:endParaRPr lang="ru-RU" sz="1100" kern="12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be-BY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Критерии результативности </a:t>
                      </a:r>
                      <a:endParaRPr kumimoji="0" lang="ru-RU" sz="15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be-BY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 2021 г. (план)</a:t>
                      </a:r>
                      <a:endParaRPr lang="ru-RU" sz="15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be-BY" sz="11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Значение показателя </a:t>
                      </a:r>
                      <a:endParaRPr kumimoji="0" lang="ru-RU" sz="1100" b="1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be-BY" sz="11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в 2021 г.  (факт)</a:t>
                      </a:r>
                      <a:endParaRPr kumimoji="0" lang="ru-RU" sz="11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7009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be-BY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3.1.</a:t>
                      </a: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Открытие новых специальностей I / II ступени получения высшего образования (с учетом направлений и </a:t>
                      </a:r>
                      <a:r>
                        <a:rPr lang="ru-RU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профилизаций</a:t>
                      </a: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подготовки), ед. </a:t>
                      </a: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be-BY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 / </a:t>
                      </a:r>
                      <a:r>
                        <a:rPr lang="be-BY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 / 1</a:t>
                      </a: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1009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be-BY" sz="14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3.2.</a:t>
                      </a:r>
                      <a:endParaRPr lang="ru-RU" sz="140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Доходы от реализации новых образовательных и иных продуктов (товаров и услуг), в течение 12 месяцев после внедрения,  тыс. руб.</a:t>
                      </a: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be-BY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50</a:t>
                      </a: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40,14*</a:t>
                      </a: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1009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be-BY" sz="14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3.3.</a:t>
                      </a:r>
                      <a:endParaRPr lang="ru-RU" sz="140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Доля доходов от научно-исследовательской и инновационной деятельности / иной деятельности в общем объеме доходов университета, не менее % </a:t>
                      </a: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be-BY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3,0 / </a:t>
                      </a:r>
                      <a:r>
                        <a:rPr lang="be-BY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9,8</a:t>
                      </a: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**</a:t>
                      </a: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be-BY" sz="14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3.4.</a:t>
                      </a:r>
                      <a:endParaRPr lang="ru-RU" sz="140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Экспорт продукции (товаров, услуг), тыс. долл. США</a:t>
                      </a: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be-BY" sz="1400" b="1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2 200</a:t>
                      </a:r>
                      <a:endParaRPr lang="ru-RU" sz="1400" b="1" kern="120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3057,3***</a:t>
                      </a:r>
                      <a:endParaRPr lang="ru-RU" sz="1400" b="1" kern="120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4807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be-BY" sz="14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3.5.</a:t>
                      </a:r>
                      <a:endParaRPr lang="ru-RU" sz="140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Удовлетворенность потребителей: молодых специалистов / нанимателей, средний балл по 5-ой шкале</a:t>
                      </a: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be-BY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3,8 / 3,8</a:t>
                      </a: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3,88 / 3,83</a:t>
                      </a: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028498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3468"/>
            <a:ext cx="91440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400" b="1" dirty="0" smtClean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УНИВЕРСИТЕТ БЕЗ ГРАНИЦ</a:t>
            </a:r>
            <a:endParaRPr lang="ru-RU" sz="3400" b="1" dirty="0">
              <a:ln>
                <a:solidFill>
                  <a:srgbClr val="00206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1485671"/>
              </p:ext>
            </p:extLst>
          </p:nvPr>
        </p:nvGraphicFramePr>
        <p:xfrm>
          <a:off x="457201" y="762636"/>
          <a:ext cx="8229599" cy="4045986"/>
        </p:xfrm>
        <a:graphic>
          <a:graphicData uri="http://schemas.openxmlformats.org/drawingml/2006/table">
            <a:tbl>
              <a:tblPr firstRow="1" firstCol="1" bandRow="1">
                <a:tableStyleId>{69012ECD-51FC-41F1-AA8D-1B2483CD663E}</a:tableStyleId>
              </a:tblPr>
              <a:tblGrid>
                <a:gridCol w="56503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26984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73853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48006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be-BY" sz="1100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№</a:t>
                      </a:r>
                      <a:endParaRPr lang="ru-RU" sz="1100" kern="12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be-BY" sz="1100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Показатели достижения цели,</a:t>
                      </a:r>
                      <a:endParaRPr lang="ru-RU" sz="1100" kern="12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be-BY" sz="1100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ед. измерения</a:t>
                      </a:r>
                      <a:endParaRPr lang="ru-RU" sz="1100" kern="12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be-BY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Критерии результативности </a:t>
                      </a:r>
                      <a:endParaRPr kumimoji="0" lang="ru-RU" sz="15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be-BY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 2021 г. (план)</a:t>
                      </a:r>
                      <a:endParaRPr lang="ru-RU" sz="15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be-BY" sz="11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Значение показателя </a:t>
                      </a:r>
                      <a:endParaRPr kumimoji="0" lang="ru-RU" sz="1100" b="1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be-BY" sz="11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в 2021 г.  (факт)</a:t>
                      </a:r>
                      <a:endParaRPr kumimoji="0" lang="ru-RU" sz="11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67036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be-BY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4.1.</a:t>
                      </a: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Количество работников, имеющих сертификат (документальное подтверждение) владения иностранным языком для реализации и совершенствования профессиональной деятельности, чел.</a:t>
                      </a: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200</a:t>
                      </a: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110</a:t>
                      </a: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47798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be-BY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4.2.</a:t>
                      </a: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Количество совместных образовательных программ, ед.</a:t>
                      </a: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be-BY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4807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be-BY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4.3.</a:t>
                      </a: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Международная аккредитация </a:t>
                      </a: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университета</a:t>
                      </a: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73152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be-BY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4.4.</a:t>
                      </a: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Количество международных научно-исследовательских проектов / в т. ч. финансируемых из средств различных зарубежных программ</a:t>
                      </a: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be-BY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16 / 1</a:t>
                      </a: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16 / 1</a:t>
                      </a: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be-BY" sz="14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4.5.</a:t>
                      </a:r>
                      <a:endParaRPr lang="ru-RU" sz="140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Вовлеченность работников (из числа ППС, УВП, АУП) в международную проектную деятельность, %</a:t>
                      </a: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be-BY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815457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3468"/>
            <a:ext cx="91440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400" b="1" dirty="0" smtClean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УНИВЕРСИТЕТ БЕЗ ГРАНИЦ</a:t>
            </a:r>
            <a:endParaRPr lang="ru-RU" sz="3400" b="1" dirty="0">
              <a:ln>
                <a:solidFill>
                  <a:srgbClr val="00206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3134015"/>
              </p:ext>
            </p:extLst>
          </p:nvPr>
        </p:nvGraphicFramePr>
        <p:xfrm>
          <a:off x="457200" y="951570"/>
          <a:ext cx="8229600" cy="3021762"/>
        </p:xfrm>
        <a:graphic>
          <a:graphicData uri="http://schemas.openxmlformats.org/drawingml/2006/table">
            <a:tbl>
              <a:tblPr firstRow="1" firstCol="1" bandRow="1">
                <a:tableStyleId>{69012ECD-51FC-41F1-AA8D-1B2483CD663E}</a:tableStyleId>
              </a:tblPr>
              <a:tblGrid>
                <a:gridCol w="94644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604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8519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62535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48006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e-BY" sz="1100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№</a:t>
                      </a:r>
                      <a:endParaRPr lang="ru-RU" sz="1100" kern="12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e-BY" sz="1100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Показатели достижения цели,</a:t>
                      </a:r>
                      <a:endParaRPr lang="ru-RU" sz="1100" kern="12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e-BY" sz="1100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ед. измерения</a:t>
                      </a:r>
                      <a:endParaRPr lang="ru-RU" sz="1100" kern="12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e-BY" sz="1100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Критерии результативности </a:t>
                      </a:r>
                      <a:endParaRPr lang="ru-RU" sz="1100" kern="1200" dirty="0" smtClean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e-BY" sz="1100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 2021 г. (план)</a:t>
                      </a:r>
                      <a:endParaRPr lang="ru-RU" sz="1100" kern="12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e-BY" sz="1100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Значение показателя </a:t>
                      </a:r>
                      <a:endParaRPr lang="ru-RU" sz="1100" kern="1200" dirty="0" smtClean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e-BY" sz="1100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в 2021 г. (факт)</a:t>
                      </a:r>
                      <a:endParaRPr lang="ru-RU" sz="1100" kern="12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endParaRPr lang="ru-RU" sz="14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1015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e-BY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4.6.</a:t>
                      </a: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e-BY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Позиция УВО в международном(ых) рейтинге(ах) (указывается наименование и позиция по всем международным рейтингам, в которые включено УВО) </a:t>
                      </a: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 gridSpan="3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e-BY" sz="140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наименование, позиция</a:t>
                      </a:r>
                      <a:endParaRPr lang="ru-RU" sz="1400" i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69564">
                <a:tc rowSpan="3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e-BY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 </a:t>
                      </a: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e-BY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Webometrics (в мире / в Беларуси)</a:t>
                      </a: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e-BY" sz="1200" kern="120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Не ниже 4 000/ </a:t>
                      </a:r>
                      <a:endParaRPr lang="ru-RU" sz="1200" kern="120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e-BY" sz="1200" kern="120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не ниже 5</a:t>
                      </a:r>
                      <a:endParaRPr lang="ru-RU" sz="120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e-BY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3344 </a:t>
                      </a:r>
                      <a:r>
                        <a:rPr lang="be-BY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/ 5</a:t>
                      </a: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6956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e-BY" sz="1400" b="1" kern="12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QS (в регионе EECA / в Беларуси)</a:t>
                      </a:r>
                      <a:endParaRPr lang="ru-RU" sz="1400" b="1" kern="1200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e-BY" sz="1200" b="1" kern="1200" dirty="0" smtClean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Включенность / </a:t>
                      </a:r>
                      <a:endParaRPr lang="ru-RU" sz="1200" b="1" kern="1200" dirty="0" smtClean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e-BY" sz="1200" b="1" kern="1200" dirty="0" smtClean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не ниже 4</a:t>
                      </a:r>
                      <a:endParaRPr lang="ru-RU" sz="1200" b="1" kern="1200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e-BY" sz="1400" b="1" kern="1200" dirty="0" smtClean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199 </a:t>
                      </a:r>
                      <a:r>
                        <a:rPr lang="be-BY" sz="1400" b="1" kern="12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/ </a:t>
                      </a:r>
                      <a:r>
                        <a:rPr lang="be-BY" sz="1400" b="1" kern="1200" dirty="0" smtClean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  <a:endParaRPr lang="ru-RU" sz="1400" b="1" kern="1200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6956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e-BY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</a:t>
                      </a: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e-BY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Включенность</a:t>
                      </a: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e-BY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Включенность</a:t>
                      </a: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803699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3468"/>
            <a:ext cx="91440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400" b="1" dirty="0" smtClean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УНИВЕРСИТЕТ БЕЗ ГРАНИЦ</a:t>
            </a:r>
            <a:endParaRPr lang="ru-RU" sz="3400" b="1" dirty="0">
              <a:ln>
                <a:solidFill>
                  <a:srgbClr val="00206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pic>
        <p:nvPicPr>
          <p:cNvPr id="1027" name="Picture 3" descr="Z:\IAC\DOC\Reports\Международные рейтинги\UI GreenMetric\2021 год\Результаты 2021\Сертификат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884641"/>
            <a:ext cx="5328592" cy="37753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1747" y="897492"/>
            <a:ext cx="3420133" cy="377534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ctr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487805" algn="l"/>
              </a:tabLst>
            </a:pPr>
            <a:r>
              <a:rPr lang="ru-RU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ГрГУ</a:t>
            </a:r>
            <a:r>
              <a:rPr lang="ru-RU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имени Янки Купалы </a:t>
            </a:r>
            <a:r>
              <a:rPr lang="ru-RU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2021 году впервые включен в рейтинг устойчивого развития </a:t>
            </a:r>
            <a:r>
              <a:rPr lang="ru-RU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UI </a:t>
            </a:r>
            <a:r>
              <a:rPr lang="ru-RU" b="1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GreenMetric</a:t>
            </a:r>
            <a:r>
              <a:rPr lang="ru-RU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занимает </a:t>
            </a:r>
            <a:r>
              <a:rPr lang="ru-RU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750 место. </a:t>
            </a:r>
          </a:p>
        </p:txBody>
      </p:sp>
    </p:spTree>
    <p:extLst>
      <p:ext uri="{BB962C8B-B14F-4D97-AF65-F5344CB8AC3E}">
        <p14:creationId xmlns:p14="http://schemas.microsoft.com/office/powerpoint/2010/main" val="15429220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3469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400" b="1" dirty="0" smtClean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ЛИЧНОСТНО-ОРИЕНТИРОВАННЫЙ</a:t>
            </a:r>
            <a:r>
              <a:rPr lang="ru-RU" sz="3600" b="1" dirty="0" smtClean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 УНИВЕРСИТЕТ</a:t>
            </a:r>
            <a:endParaRPr lang="ru-RU" sz="3600" b="1" dirty="0">
              <a:ln>
                <a:solidFill>
                  <a:srgbClr val="00206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8663212"/>
              </p:ext>
            </p:extLst>
          </p:nvPr>
        </p:nvGraphicFramePr>
        <p:xfrm>
          <a:off x="251520" y="735546"/>
          <a:ext cx="8712968" cy="4111979"/>
        </p:xfrm>
        <a:graphic>
          <a:graphicData uri="http://schemas.openxmlformats.org/drawingml/2006/table">
            <a:tbl>
              <a:tblPr firstRow="1" firstCol="1" bandRow="1">
                <a:tableStyleId>{69012ECD-51FC-41F1-AA8D-1B2483CD663E}</a:tableStyleId>
              </a:tblPr>
              <a:tblGrid>
                <a:gridCol w="59821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47020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71070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93384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495397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e-BY" sz="1100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№</a:t>
                      </a:r>
                      <a:endParaRPr lang="ru-RU" sz="1100" kern="12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e-BY" sz="1100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Показатели достижения цели,</a:t>
                      </a:r>
                      <a:endParaRPr lang="ru-RU" sz="1100" kern="12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e-BY" sz="1100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ед. измерения</a:t>
                      </a:r>
                      <a:endParaRPr lang="ru-RU" sz="1100" kern="12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be-BY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Критерии результативности </a:t>
                      </a:r>
                      <a:endParaRPr kumimoji="0" lang="ru-RU" sz="15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be-BY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 2021 г. (план)</a:t>
                      </a:r>
                      <a:endParaRPr lang="ru-RU" sz="15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be-BY" sz="11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Значение показателя </a:t>
                      </a:r>
                      <a:endParaRPr kumimoji="0" lang="ru-RU" sz="1100" b="1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be-BY" sz="11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в 2021 г.  (факт)</a:t>
                      </a:r>
                      <a:endParaRPr kumimoji="0" lang="ru-RU" sz="11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547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e-BY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5.1.</a:t>
                      </a: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Процент профессорско-преподавательского состава, имеющего ученые степени (звания) / в т. ч. доктора наук, профессора %</a:t>
                      </a: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e-BY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52 / 6,5</a:t>
                      </a: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51,6 / 6,3</a:t>
                      </a: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80239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e-BY" sz="14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5.2.</a:t>
                      </a:r>
                      <a:endParaRPr lang="ru-RU" sz="140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Вовлеченность студентов дневной формы получения образования в научную / досуговую / трудовую / общественную деятельность, % по видам деятельности</a:t>
                      </a: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e-BY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35 </a:t>
                      </a:r>
                      <a:r>
                        <a:rPr lang="be-BY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/ 25 / 18 / 35</a:t>
                      </a: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36 / 35</a:t>
                      </a:r>
                      <a:r>
                        <a:rPr lang="ru-RU" sz="14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/ 18 / 35</a:t>
                      </a: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5851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e-BY" sz="1400" b="1" kern="120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5.3.</a:t>
                      </a:r>
                      <a:endParaRPr lang="ru-RU" sz="1400" b="1" kern="120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Вовлеченность работников в досуговую / общественную деятельность, %</a:t>
                      </a: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e-BY" sz="1400" b="1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 / 11</a:t>
                      </a:r>
                      <a:endParaRPr lang="ru-RU" sz="1400" b="1" kern="120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17 / 22</a:t>
                      </a:r>
                      <a:endParaRPr lang="ru-RU" sz="1400" b="1" kern="120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170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e-BY" sz="14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5.4.</a:t>
                      </a:r>
                      <a:endParaRPr lang="ru-RU" sz="140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Инвестиции в персонал (заработная плата / повышение квалификации, </a:t>
                      </a:r>
                      <a:r>
                        <a:rPr lang="ru-RU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грантовая</a:t>
                      </a: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поддержка, стажировки), % от бюджета университета</a:t>
                      </a: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68 / 1</a:t>
                      </a: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72,8 / </a:t>
                      </a:r>
                      <a:r>
                        <a:rPr lang="ru-RU" sz="1400" b="1" kern="1200" dirty="0" smtClean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0,02*</a:t>
                      </a:r>
                      <a:endParaRPr lang="ru-RU" sz="1400" b="1" kern="1200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365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e-BY" sz="14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5.5.</a:t>
                      </a:r>
                      <a:endParaRPr lang="ru-RU" sz="140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Уровень удовлетворенности персонала и обучающихся (студенты I и II ступени / ППС / УВП, АУП), средний балл по 5-ой шкале</a:t>
                      </a: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e-BY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4,2 / 4,3 / 4,3</a:t>
                      </a: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4,19 </a:t>
                      </a: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/ </a:t>
                      </a: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4,1 </a:t>
                      </a: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/ </a:t>
                      </a: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4,29</a:t>
                      </a: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235" marR="67235" marT="0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7626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51472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600" b="1" dirty="0" smtClean="0">
                <a:ln>
                  <a:solidFill>
                    <a:srgbClr val="002060"/>
                  </a:solidFill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СООТВЕТСТВИЕ ДЕЯТЕЛЬНОСТИ И СТРАТЕГИИ</a:t>
            </a:r>
            <a:endParaRPr lang="ru-RU" sz="3600" b="1" dirty="0">
              <a:ln>
                <a:solidFill>
                  <a:srgbClr val="002060"/>
                </a:solidFill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504" y="1059582"/>
            <a:ext cx="8712968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7188" indent="-357188" algn="just">
              <a:spcAft>
                <a:spcPts val="1200"/>
              </a:spcAft>
              <a:buAutoNum type="arabicPeriod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Мероприятия и целевые показатели, предусмотренные Стратегией университета, выполняются на высоком уровне (более 85%).</a:t>
            </a:r>
          </a:p>
          <a:p>
            <a:pPr marL="357188" indent="-357188" algn="just">
              <a:buAutoNum type="arabicPeriod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Планирование деятельности университета ведется в соответствии со стратегическими направлениями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536575" lvl="1" indent="-179388" algn="just">
              <a:buFont typeface="Arial" panose="020B0604020202020204" pitchFamily="34" charset="0"/>
              <a:buChar char="•"/>
            </a:pPr>
            <a:r>
              <a:rPr lang="ru-RU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разработаны стратегии основных процессов.</a:t>
            </a:r>
            <a:endParaRPr lang="en-US" sz="2000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36575" lvl="1" indent="-179388" algn="just">
              <a:buFont typeface="Arial" panose="020B0604020202020204" pitchFamily="34" charset="0"/>
              <a:buChar char="•"/>
            </a:pPr>
            <a:r>
              <a:rPr lang="ru-RU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разработаны стратегии факультетов, колледжей и </a:t>
            </a:r>
            <a:r>
              <a:rPr lang="ru-RU" sz="20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ИПКиПК</a:t>
            </a:r>
            <a:r>
              <a:rPr lang="ru-RU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536575" lvl="1" indent="-179388" algn="just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разработаны оперативные (годовые) планы.</a:t>
            </a:r>
            <a:endParaRPr lang="en-US" sz="2000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7188" indent="-357188" algn="just"/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3. Сформулированные в Стратегии риски и возможности соответствуют внешним и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нутренним условиям и позволяют эффективно адаптироваться  к изменениям.   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0645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29273"/>
            <a:ext cx="7772400" cy="1102519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ru-RU" sz="2800" b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Verdana" panose="020B0604030504040204" pitchFamily="34" charset="0"/>
                <a:cs typeface="Arial" pitchFamily="34" charset="0"/>
                <a:sym typeface="Arial"/>
              </a:rPr>
              <a:t>О реализации </a:t>
            </a:r>
            <a:r>
              <a:rPr lang="ru-RU" sz="2800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Verdana" panose="020B0604030504040204" pitchFamily="34" charset="0"/>
                <a:cs typeface="Arial" pitchFamily="34" charset="0"/>
                <a:sym typeface="Arial"/>
              </a:rPr>
              <a:t>в 2021 году </a:t>
            </a:r>
            <a:r>
              <a:rPr lang="ru-RU" sz="2800" b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Verdana" panose="020B0604030504040204" pitchFamily="34" charset="0"/>
                <a:cs typeface="Arial" pitchFamily="34" charset="0"/>
                <a:sym typeface="Arial"/>
              </a:rPr>
              <a:t/>
            </a:r>
            <a:br>
              <a:rPr lang="ru-RU" sz="2800" b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Verdana" panose="020B0604030504040204" pitchFamily="34" charset="0"/>
                <a:cs typeface="Arial" pitchFamily="34" charset="0"/>
                <a:sym typeface="Arial"/>
              </a:rPr>
            </a:br>
            <a:r>
              <a:rPr lang="ru-RU" sz="2800" b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Verdana" panose="020B0604030504040204" pitchFamily="34" charset="0"/>
                <a:cs typeface="Arial" pitchFamily="34" charset="0"/>
                <a:sym typeface="Arial"/>
              </a:rPr>
              <a:t>Стратегии учреждения образования </a:t>
            </a:r>
            <a:r>
              <a:rPr lang="ru-RU" sz="2800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Verdana" panose="020B0604030504040204" pitchFamily="34" charset="0"/>
                <a:cs typeface="Arial" pitchFamily="34" charset="0"/>
                <a:sym typeface="Arial"/>
              </a:rPr>
              <a:t>«Гродненский государственный</a:t>
            </a:r>
            <a:br>
              <a:rPr lang="ru-RU" sz="2800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Verdana" panose="020B0604030504040204" pitchFamily="34" charset="0"/>
                <a:cs typeface="Arial" pitchFamily="34" charset="0"/>
                <a:sym typeface="Arial"/>
              </a:rPr>
            </a:br>
            <a:r>
              <a:rPr lang="ru-RU" sz="2800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Verdana" panose="020B0604030504040204" pitchFamily="34" charset="0"/>
                <a:cs typeface="Arial" pitchFamily="34" charset="0"/>
                <a:sym typeface="Arial"/>
              </a:rPr>
              <a:t>университет имени Янки Купалы» </a:t>
            </a:r>
            <a:br>
              <a:rPr lang="ru-RU" sz="2800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Verdana" panose="020B0604030504040204" pitchFamily="34" charset="0"/>
                <a:cs typeface="Arial" pitchFamily="34" charset="0"/>
                <a:sym typeface="Arial"/>
              </a:rPr>
            </a:br>
            <a:r>
              <a:rPr lang="ru-RU" sz="2800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Verdana" panose="020B0604030504040204" pitchFamily="34" charset="0"/>
                <a:cs typeface="Arial" pitchFamily="34" charset="0"/>
                <a:sym typeface="Arial"/>
              </a:rPr>
              <a:t>на 2021-2025 годы </a:t>
            </a:r>
            <a:br>
              <a:rPr lang="ru-RU" sz="2800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Verdana" panose="020B0604030504040204" pitchFamily="34" charset="0"/>
                <a:cs typeface="Arial" pitchFamily="34" charset="0"/>
                <a:sym typeface="Arial"/>
              </a:rPr>
            </a:br>
            <a:r>
              <a:rPr lang="ru-RU" sz="2800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Verdana" panose="020B0604030504040204" pitchFamily="34" charset="0"/>
                <a:cs typeface="Arial" pitchFamily="34" charset="0"/>
                <a:sym typeface="Arial"/>
              </a:rPr>
              <a:t>и на перспективу до 2030 года</a:t>
            </a:r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Verdana" panose="020B0604030504040204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4119922"/>
            <a:ext cx="9144000" cy="756084"/>
          </a:xfrm>
          <a:gradFill flip="none" rotWithShape="1">
            <a:gsLst>
              <a:gs pos="0">
                <a:schemeClr val="bg1">
                  <a:alpha val="55000"/>
                </a:schemeClr>
              </a:gs>
              <a:gs pos="70000">
                <a:schemeClr val="accent1">
                  <a:tint val="44500"/>
                  <a:satMod val="160000"/>
                  <a:alpha val="7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  <a:tileRect/>
          </a:gradFill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normAutofit/>
          </a:bodyPr>
          <a:lstStyle/>
          <a:p>
            <a:pPr algn="r">
              <a:lnSpc>
                <a:spcPct val="120000"/>
              </a:lnSpc>
            </a:pPr>
            <a:endParaRPr lang="ru-RU" sz="2400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9554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33470"/>
            <a:ext cx="8964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200" b="1" dirty="0" smtClean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ВЫПОЛНЕНИЕ СТРАТЕГИИ</a:t>
            </a:r>
            <a:endParaRPr lang="ru-RU" sz="3200" b="1" dirty="0">
              <a:ln>
                <a:solidFill>
                  <a:srgbClr val="00206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1747" y="771552"/>
            <a:ext cx="9000504" cy="467035"/>
          </a:xfrm>
          <a:prstGeom prst="roundRect">
            <a:avLst/>
          </a:prstGeom>
          <a:gradFill>
            <a:gsLst>
              <a:gs pos="0">
                <a:srgbClr val="72AFD8">
                  <a:gamma/>
                  <a:tint val="10196"/>
                  <a:invGamma/>
                </a:srgbClr>
              </a:gs>
              <a:gs pos="0">
                <a:srgbClr val="44546A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0" scaled="1"/>
          </a:gra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800" b="1" dirty="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Структурные изменения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1749" y="1326954"/>
            <a:ext cx="3708165" cy="380700"/>
          </a:xfrm>
          <a:prstGeom prst="roundRect">
            <a:avLst/>
          </a:prstGeom>
          <a:gradFill>
            <a:gsLst>
              <a:gs pos="0">
                <a:srgbClr val="72AFD8">
                  <a:gamma/>
                  <a:tint val="10196"/>
                  <a:invGamma/>
                </a:srgbClr>
              </a:gs>
              <a:gs pos="0">
                <a:srgbClr val="44546A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0" scaled="1"/>
          </a:gra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ru-RU" sz="1500" b="1" dirty="0" smtClean="0">
                <a:solidFill>
                  <a:srgbClr val="002060"/>
                </a:solidFill>
                <a:latin typeface="Arial"/>
                <a:ea typeface="Arial"/>
                <a:cs typeface="Arial"/>
              </a:rPr>
              <a:t>Реорганизация</a:t>
            </a:r>
            <a:endParaRPr lang="ru-RU" sz="1500" b="1" dirty="0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846041" y="1326954"/>
            <a:ext cx="5220331" cy="380700"/>
          </a:xfrm>
          <a:prstGeom prst="roundRect">
            <a:avLst/>
          </a:prstGeom>
          <a:gradFill>
            <a:gsLst>
              <a:gs pos="0">
                <a:srgbClr val="72AFD8">
                  <a:gamma/>
                  <a:tint val="10196"/>
                  <a:invGamma/>
                </a:srgbClr>
              </a:gs>
              <a:gs pos="0">
                <a:srgbClr val="44546A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0" scaled="1"/>
          </a:gra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500" b="1" dirty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Реализация в 2021 году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71747" y="1779664"/>
            <a:ext cx="3708164" cy="300445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200"/>
              </a:spcAft>
              <a:buClr>
                <a:srgbClr val="002060"/>
              </a:buClr>
              <a:buSzPct val="150000"/>
            </a:pPr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Создание в структуре УМУ </a:t>
            </a:r>
            <a:r>
              <a:rPr lang="ru-RU" sz="1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единого </a:t>
            </a:r>
            <a:r>
              <a:rPr lang="ru-RU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центра научно-методического сопровождения и координации деятельности факультетов и колледжей университета </a:t>
            </a:r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взаимодействию с заказчиками кадров; поддержке абитуриентов, студентов, выпускников; организации практико-ориентированного обучения, учебных и производственных практик; трудоустройству и адаптации выпускников, формированию с ними партнерских </a:t>
            </a:r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отношений</a:t>
            </a:r>
            <a:endParaRPr lang="ru-RU" sz="16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851921" y="1779663"/>
            <a:ext cx="5220331" cy="300633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>
              <a:buClr>
                <a:srgbClr val="C00000"/>
              </a:buClr>
              <a:buSzPct val="150000"/>
            </a:pPr>
            <a:r>
              <a:rPr lang="ru-RU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</a:t>
            </a:r>
            <a:r>
              <a:rPr lang="ru-RU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заседаниях Совета </a:t>
            </a:r>
            <a:r>
              <a:rPr lang="ru-RU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университета рассмотрены вопросы:</a:t>
            </a:r>
            <a:endParaRPr lang="ru-RU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1" indent="-285750">
              <a:buSzPct val="100000"/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29.09.2021 «</a:t>
            </a:r>
            <a:r>
              <a:rPr lang="ru-RU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 системе мониторинга профессиональной деятельности выпускников</a:t>
            </a:r>
            <a:r>
              <a:rPr lang="ru-RU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»,</a:t>
            </a:r>
            <a:endParaRPr lang="ru-RU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1" indent="-285750">
              <a:buSzPct val="100000"/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29.12.2021 «</a:t>
            </a:r>
            <a:r>
              <a:rPr lang="ru-RU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Развитие социального партнерства университета: практики и ресурсы социально-ориентированной деятельности</a:t>
            </a:r>
            <a:r>
              <a:rPr lang="ru-RU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».</a:t>
            </a:r>
            <a:endParaRPr lang="ru-RU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4080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33470"/>
            <a:ext cx="8964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200" b="1" dirty="0" smtClean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ВЫПОЛНЕНИЕ СТРАТЕГИИ</a:t>
            </a:r>
            <a:endParaRPr lang="ru-RU" sz="3200" b="1" dirty="0">
              <a:ln>
                <a:solidFill>
                  <a:srgbClr val="00206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1747" y="771552"/>
            <a:ext cx="9000504" cy="467035"/>
          </a:xfrm>
          <a:prstGeom prst="roundRect">
            <a:avLst/>
          </a:prstGeom>
          <a:gradFill>
            <a:gsLst>
              <a:gs pos="0">
                <a:srgbClr val="72AFD8">
                  <a:gamma/>
                  <a:tint val="10196"/>
                  <a:invGamma/>
                </a:srgbClr>
              </a:gs>
              <a:gs pos="0">
                <a:srgbClr val="44546A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0" scaled="1"/>
          </a:gra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Структурные </a:t>
            </a:r>
            <a:r>
              <a:rPr lang="ru-RU" sz="2800" b="1" dirty="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изменения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1749" y="1326954"/>
            <a:ext cx="3708165" cy="380700"/>
          </a:xfrm>
          <a:prstGeom prst="roundRect">
            <a:avLst/>
          </a:prstGeom>
          <a:gradFill>
            <a:gsLst>
              <a:gs pos="0">
                <a:srgbClr val="72AFD8">
                  <a:gamma/>
                  <a:tint val="10196"/>
                  <a:invGamma/>
                </a:srgbClr>
              </a:gs>
              <a:gs pos="0">
                <a:srgbClr val="44546A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0" scaled="1"/>
          </a:gra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ru-RU" sz="1500" b="1" dirty="0">
                <a:solidFill>
                  <a:srgbClr val="002060"/>
                </a:solidFill>
                <a:latin typeface="Arial"/>
                <a:ea typeface="Arial"/>
                <a:cs typeface="Arial"/>
              </a:rPr>
              <a:t>Реорганизация </a:t>
            </a:r>
            <a:endParaRPr lang="ru-RU" sz="1500" b="1" dirty="0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846041" y="1326954"/>
            <a:ext cx="5220331" cy="380700"/>
          </a:xfrm>
          <a:prstGeom prst="roundRect">
            <a:avLst/>
          </a:prstGeom>
          <a:gradFill>
            <a:gsLst>
              <a:gs pos="0">
                <a:srgbClr val="72AFD8">
                  <a:gamma/>
                  <a:tint val="10196"/>
                  <a:invGamma/>
                </a:srgbClr>
              </a:gs>
              <a:gs pos="0">
                <a:srgbClr val="44546A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0" scaled="1"/>
          </a:gra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500" b="1" dirty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Реализация в 2021 году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71747" y="1779664"/>
            <a:ext cx="3708164" cy="300445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200"/>
              </a:spcAft>
              <a:buClr>
                <a:srgbClr val="002060"/>
              </a:buClr>
              <a:buSzPct val="150000"/>
            </a:pPr>
            <a:r>
              <a:rPr lang="ru-RU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Создание в </a:t>
            </a: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структуре </a:t>
            </a:r>
            <a:r>
              <a:rPr lang="ru-RU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УМУ </a:t>
            </a:r>
            <a:r>
              <a:rPr lang="ru-RU" sz="14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системы </a:t>
            </a:r>
            <a:r>
              <a:rPr lang="ru-RU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внутренней независимой оценки уровня формирования компетенций обучающихся и выпускников </a:t>
            </a: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университета с участием представителей студенческого самоуправления и организаций-заказчиков кадров</a:t>
            </a:r>
            <a:endParaRPr lang="ru-RU" sz="14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851921" y="1779663"/>
            <a:ext cx="5220331" cy="300633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lvl="1" indent="-285750">
              <a:buSzPct val="100000"/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lang="ru-RU" sz="1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риказ </a:t>
            </a:r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 19.05.2021 № 592 «О контроле летней экзаменационной сессии в 2020/2021 учебном году</a:t>
            </a:r>
            <a:r>
              <a:rPr lang="ru-RU" sz="1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».</a:t>
            </a:r>
            <a:endParaRPr lang="ru-RU" sz="16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1" indent="-285750">
              <a:buSzPct val="100000"/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Приказ </a:t>
            </a:r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 23.12.2021 № 1530 «О контроле зимней экзаменационной сессии в 2021/2022 учебном году</a:t>
            </a:r>
            <a:r>
              <a:rPr lang="ru-RU" sz="1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».</a:t>
            </a:r>
            <a:endParaRPr lang="ru-RU" sz="16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333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33470"/>
            <a:ext cx="8964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200" b="1" dirty="0" smtClean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ВЫПОЛНЕНИЕ СТРАТЕГИИ</a:t>
            </a:r>
            <a:endParaRPr lang="ru-RU" sz="3200" b="1" dirty="0">
              <a:ln>
                <a:solidFill>
                  <a:srgbClr val="00206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1747" y="771552"/>
            <a:ext cx="9000504" cy="467035"/>
          </a:xfrm>
          <a:prstGeom prst="roundRect">
            <a:avLst/>
          </a:prstGeom>
          <a:gradFill>
            <a:gsLst>
              <a:gs pos="0">
                <a:srgbClr val="72AFD8">
                  <a:gamma/>
                  <a:tint val="10196"/>
                  <a:invGamma/>
                </a:srgbClr>
              </a:gs>
              <a:gs pos="0">
                <a:srgbClr val="44546A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0" scaled="1"/>
          </a:gra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800" b="1" dirty="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С</a:t>
            </a:r>
            <a:r>
              <a:rPr lang="ru-RU" sz="2800" b="1" dirty="0" smtClean="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труктурные </a:t>
            </a:r>
            <a:r>
              <a:rPr lang="ru-RU" sz="2800" b="1" dirty="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изменения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1749" y="1326954"/>
            <a:ext cx="3708165" cy="380700"/>
          </a:xfrm>
          <a:prstGeom prst="roundRect">
            <a:avLst/>
          </a:prstGeom>
          <a:gradFill>
            <a:gsLst>
              <a:gs pos="0">
                <a:srgbClr val="72AFD8">
                  <a:gamma/>
                  <a:tint val="10196"/>
                  <a:invGamma/>
                </a:srgbClr>
              </a:gs>
              <a:gs pos="0">
                <a:srgbClr val="44546A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0" scaled="1"/>
          </a:gra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ru-RU" sz="1500" b="1" dirty="0">
                <a:solidFill>
                  <a:srgbClr val="002060"/>
                </a:solidFill>
                <a:latin typeface="Arial"/>
                <a:ea typeface="Arial"/>
                <a:cs typeface="Arial"/>
              </a:rPr>
              <a:t>Реорганизация </a:t>
            </a:r>
            <a:endParaRPr lang="ru-RU" sz="1500" b="1" dirty="0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846041" y="1326954"/>
            <a:ext cx="5220331" cy="380700"/>
          </a:xfrm>
          <a:prstGeom prst="roundRect">
            <a:avLst/>
          </a:prstGeom>
          <a:gradFill>
            <a:gsLst>
              <a:gs pos="0">
                <a:srgbClr val="72AFD8">
                  <a:gamma/>
                  <a:tint val="10196"/>
                  <a:invGamma/>
                </a:srgbClr>
              </a:gs>
              <a:gs pos="0">
                <a:srgbClr val="44546A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0" scaled="1"/>
          </a:gra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500" b="1" dirty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Реализация в 2021 году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71747" y="1779664"/>
            <a:ext cx="3708164" cy="300445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200"/>
              </a:spcAft>
              <a:buClr>
                <a:srgbClr val="002060"/>
              </a:buClr>
              <a:buSzPct val="150000"/>
            </a:pPr>
            <a:r>
              <a:rPr lang="ru-RU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Создание в структуре УМУ </a:t>
            </a:r>
            <a:r>
              <a:rPr lang="ru-RU" sz="14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центра </a:t>
            </a:r>
            <a:r>
              <a:rPr lang="ru-RU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развития дистанционных образовательных технологий</a:t>
            </a: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организации образовательного процесса с использованием информационно-коммуникационных технологий, сопровождения пользователей при освоении ими учебных дисциплин и курсов в дистанционной форме</a:t>
            </a:r>
            <a:r>
              <a:rPr lang="ru-RU" sz="1400" spc="-40" dirty="0">
                <a:solidFill>
                  <a:schemeClr val="tx1"/>
                </a:solidFill>
                <a:latin typeface="Times New Roman"/>
                <a:ea typeface="Times New Roman"/>
              </a:rPr>
              <a:t>.</a:t>
            </a:r>
            <a:endParaRPr lang="ru-RU" sz="1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851921" y="1797665"/>
            <a:ext cx="5220331" cy="300633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Действует лаборатория </a:t>
            </a:r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образовательных </a:t>
            </a:r>
            <a:r>
              <a:rPr lang="ru-RU" sz="1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инноваций.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</a:t>
            </a:r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факультетах (Педфак, ФИТМ, </a:t>
            </a:r>
            <a:r>
              <a:rPr lang="ru-RU" sz="16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ФИКиТ</a:t>
            </a:r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– </a:t>
            </a:r>
            <a:r>
              <a:rPr lang="ru-RU" sz="1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созданы кабинеты </a:t>
            </a:r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организации и поддержки дистанционной формы обучения.</a:t>
            </a:r>
          </a:p>
        </p:txBody>
      </p:sp>
    </p:spTree>
    <p:extLst>
      <p:ext uri="{BB962C8B-B14F-4D97-AF65-F5344CB8AC3E}">
        <p14:creationId xmlns:p14="http://schemas.microsoft.com/office/powerpoint/2010/main" val="44888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33470"/>
            <a:ext cx="8964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200" b="1" dirty="0" smtClean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ВЫПОЛНЕНИЕ СТРАТЕГИИ</a:t>
            </a:r>
            <a:endParaRPr lang="ru-RU" sz="3200" b="1" dirty="0">
              <a:ln>
                <a:solidFill>
                  <a:srgbClr val="00206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1747" y="771552"/>
            <a:ext cx="9000504" cy="467035"/>
          </a:xfrm>
          <a:prstGeom prst="roundRect">
            <a:avLst/>
          </a:prstGeom>
          <a:gradFill>
            <a:gsLst>
              <a:gs pos="0">
                <a:srgbClr val="72AFD8">
                  <a:gamma/>
                  <a:tint val="10196"/>
                  <a:invGamma/>
                </a:srgbClr>
              </a:gs>
              <a:gs pos="0">
                <a:srgbClr val="44546A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0" scaled="1"/>
          </a:gra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800" b="1" dirty="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С</a:t>
            </a:r>
            <a:r>
              <a:rPr lang="ru-RU" sz="2800" b="1" dirty="0" smtClean="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труктурные </a:t>
            </a:r>
            <a:r>
              <a:rPr lang="ru-RU" sz="2800" b="1" dirty="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изменения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1749" y="1326954"/>
            <a:ext cx="3708165" cy="380700"/>
          </a:xfrm>
          <a:prstGeom prst="roundRect">
            <a:avLst/>
          </a:prstGeom>
          <a:gradFill>
            <a:gsLst>
              <a:gs pos="0">
                <a:srgbClr val="72AFD8">
                  <a:gamma/>
                  <a:tint val="10196"/>
                  <a:invGamma/>
                </a:srgbClr>
              </a:gs>
              <a:gs pos="0">
                <a:srgbClr val="44546A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0" scaled="1"/>
          </a:gra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ru-RU" sz="1500" b="1" dirty="0">
                <a:solidFill>
                  <a:srgbClr val="002060"/>
                </a:solidFill>
                <a:latin typeface="Arial"/>
                <a:ea typeface="Arial"/>
                <a:cs typeface="Arial"/>
              </a:rPr>
              <a:t>Реорганизация </a:t>
            </a:r>
            <a:endParaRPr lang="ru-RU" sz="1500" b="1" dirty="0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846041" y="1326954"/>
            <a:ext cx="5220331" cy="380700"/>
          </a:xfrm>
          <a:prstGeom prst="roundRect">
            <a:avLst/>
          </a:prstGeom>
          <a:gradFill>
            <a:gsLst>
              <a:gs pos="0">
                <a:srgbClr val="72AFD8">
                  <a:gamma/>
                  <a:tint val="10196"/>
                  <a:invGamma/>
                </a:srgbClr>
              </a:gs>
              <a:gs pos="0">
                <a:srgbClr val="44546A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0" scaled="1"/>
          </a:gra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500" b="1" dirty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Реализация в 2021 году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71747" y="1779664"/>
            <a:ext cx="3708164" cy="300445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200"/>
              </a:spcAft>
              <a:buClr>
                <a:srgbClr val="002060"/>
              </a:buClr>
              <a:buSzPct val="150000"/>
            </a:pP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Реорганизация управления воспитательной работы с молодежью путем </a:t>
            </a:r>
            <a:r>
              <a:rPr lang="ru-RU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присоединения отдела организационного обеспечения идеологической и воспитательной работы к отделу поддержки и реализации молодежных проектов и инициатив</a:t>
            </a: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851921" y="1779663"/>
            <a:ext cx="5220331" cy="300633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Aft>
                <a:spcPts val="0"/>
              </a:spcAft>
            </a:pPr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Приказ ректора от 05.03.2021 №211 «О реорганизации управления воспитательной работы с молодежью и утверждении положения об управлении воспитательной работы с молодежью в новой редакции»</a:t>
            </a:r>
          </a:p>
        </p:txBody>
      </p:sp>
    </p:spTree>
    <p:extLst>
      <p:ext uri="{BB962C8B-B14F-4D97-AF65-F5344CB8AC3E}">
        <p14:creationId xmlns:p14="http://schemas.microsoft.com/office/powerpoint/2010/main" val="44888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33470"/>
            <a:ext cx="8964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200" b="1" dirty="0" smtClean="0">
                <a:ln>
                  <a:solidFill>
                    <a:srgbClr val="002060"/>
                  </a:solidFill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ВЫПОЛНЕНИЕ СТРАТЕГИИ</a:t>
            </a:r>
            <a:endParaRPr lang="ru-RU" sz="3200" b="1" dirty="0">
              <a:ln>
                <a:solidFill>
                  <a:srgbClr val="002060"/>
                </a:solidFill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1747" y="771552"/>
            <a:ext cx="9000504" cy="467035"/>
          </a:xfrm>
          <a:prstGeom prst="roundRect">
            <a:avLst/>
          </a:prstGeom>
          <a:gradFill>
            <a:gsLst>
              <a:gs pos="0">
                <a:srgbClr val="72AFD8">
                  <a:gamma/>
                  <a:tint val="10196"/>
                  <a:invGamma/>
                </a:srgbClr>
              </a:gs>
              <a:gs pos="0">
                <a:srgbClr val="44546A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0" scaled="1"/>
          </a:gra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800" b="1" dirty="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С</a:t>
            </a:r>
            <a:r>
              <a:rPr lang="ru-RU" sz="2800" b="1" dirty="0" smtClean="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труктурные </a:t>
            </a:r>
            <a:r>
              <a:rPr lang="ru-RU" sz="2800" b="1" dirty="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изменения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71747" y="1779662"/>
            <a:ext cx="3708164" cy="280831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200"/>
              </a:spcAft>
              <a:buClr>
                <a:srgbClr val="002060"/>
              </a:buClr>
              <a:buSzPct val="150000"/>
            </a:pP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Создание </a:t>
            </a:r>
            <a:r>
              <a:rPr lang="ru-RU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молодежного центра инновационного предпринимательства</a:t>
            </a: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деятельность которого направлена на формирование и поддержку молодежных инициатив, в том числе бизнес-идей («молодежный бизнес-инкубатор</a:t>
            </a:r>
            <a:r>
              <a:rPr lang="ru-RU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»)</a:t>
            </a:r>
            <a:endParaRPr lang="ru-RU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851921" y="1789481"/>
            <a:ext cx="5220331" cy="294250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just">
              <a:lnSpc>
                <a:spcPts val="15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образовательную программу Студии проектов и </a:t>
            </a:r>
            <a:r>
              <a:rPr lang="ru-RU" sz="1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стартапов</a:t>
            </a: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дополнительно включены: «Исследовательская программа</a:t>
            </a:r>
            <a:r>
              <a:rPr lang="ru-RU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 и «</a:t>
            </a: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Креативная программа</a:t>
            </a:r>
            <a:r>
              <a:rPr lang="ru-RU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».</a:t>
            </a:r>
            <a:endParaRPr lang="ru-RU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lnSpc>
                <a:spcPts val="15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Проведен открытый </a:t>
            </a: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конкурс студенческих бизнес-идей инновационных </a:t>
            </a:r>
            <a:r>
              <a:rPr lang="ru-RU" sz="1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стартапов</a:t>
            </a: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«</a:t>
            </a:r>
            <a:r>
              <a:rPr lang="ru-RU" sz="1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ИнНаСтарт</a:t>
            </a:r>
            <a:r>
              <a:rPr lang="ru-RU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», представлено </a:t>
            </a: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153 проекта, приняли участие 333 студента.</a:t>
            </a:r>
          </a:p>
          <a:p>
            <a:pPr marL="285750" indent="-285750" algn="just">
              <a:lnSpc>
                <a:spcPts val="15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Проведено 2 конкурса </a:t>
            </a: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проектных заявок на финансирование из Фонда инновационного </a:t>
            </a:r>
            <a:r>
              <a:rPr lang="ru-RU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развития,  </a:t>
            </a: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реализуется 3 проекта.</a:t>
            </a:r>
          </a:p>
          <a:p>
            <a:pPr marL="285750" indent="-285750" algn="just">
              <a:lnSpc>
                <a:spcPts val="15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Прорабатывается вопрос о возможности </a:t>
            </a:r>
            <a:r>
              <a:rPr lang="ru-RU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создания  </a:t>
            </a: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молодежного центра инновационного предпринимательства как </a:t>
            </a:r>
            <a:r>
              <a:rPr lang="ru-RU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резидента технопарка </a:t>
            </a: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совместно с другими заинтересованными сторонами.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846041" y="1326954"/>
            <a:ext cx="5220331" cy="380700"/>
          </a:xfrm>
          <a:prstGeom prst="roundRect">
            <a:avLst/>
          </a:prstGeom>
          <a:gradFill>
            <a:gsLst>
              <a:gs pos="0">
                <a:srgbClr val="72AFD8">
                  <a:gamma/>
                  <a:tint val="10196"/>
                  <a:invGamma/>
                </a:srgbClr>
              </a:gs>
              <a:gs pos="0">
                <a:srgbClr val="44546A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0" scaled="1"/>
          </a:gra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500" b="1" dirty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Реализация в 2021 году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1749" y="1326954"/>
            <a:ext cx="3708165" cy="380700"/>
          </a:xfrm>
          <a:prstGeom prst="roundRect">
            <a:avLst/>
          </a:prstGeom>
          <a:gradFill>
            <a:gsLst>
              <a:gs pos="0">
                <a:srgbClr val="72AFD8">
                  <a:gamma/>
                  <a:tint val="10196"/>
                  <a:invGamma/>
                </a:srgbClr>
              </a:gs>
              <a:gs pos="0">
                <a:srgbClr val="44546A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0" scaled="1"/>
          </a:gra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ru-RU" sz="1500" b="1" dirty="0" smtClean="0">
                <a:solidFill>
                  <a:srgbClr val="002060"/>
                </a:solidFill>
                <a:latin typeface="Arial"/>
                <a:ea typeface="Arial"/>
                <a:cs typeface="Arial"/>
              </a:rPr>
              <a:t>Создание </a:t>
            </a:r>
            <a:endParaRPr lang="ru-RU" sz="1500" b="1" dirty="0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45171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33470"/>
            <a:ext cx="8964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200" b="1" dirty="0" smtClean="0">
                <a:ln>
                  <a:solidFill>
                    <a:srgbClr val="002060"/>
                  </a:solidFill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ВЫПОЛНЕНИЕ СТРАТЕГИИ</a:t>
            </a:r>
            <a:endParaRPr lang="ru-RU" sz="3200" b="1" dirty="0">
              <a:ln>
                <a:solidFill>
                  <a:srgbClr val="002060"/>
                </a:solidFill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1747" y="771552"/>
            <a:ext cx="9000504" cy="467035"/>
          </a:xfrm>
          <a:prstGeom prst="roundRect">
            <a:avLst/>
          </a:prstGeom>
          <a:gradFill>
            <a:gsLst>
              <a:gs pos="0">
                <a:srgbClr val="72AFD8">
                  <a:gamma/>
                  <a:tint val="10196"/>
                  <a:invGamma/>
                </a:srgbClr>
              </a:gs>
              <a:gs pos="0">
                <a:srgbClr val="44546A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0" scaled="1"/>
          </a:gra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800" b="1" dirty="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С</a:t>
            </a:r>
            <a:r>
              <a:rPr lang="ru-RU" sz="2800" b="1" dirty="0" smtClean="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труктурные </a:t>
            </a:r>
            <a:r>
              <a:rPr lang="ru-RU" sz="2800" b="1" dirty="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изменения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71747" y="1779663"/>
            <a:ext cx="3708164" cy="288032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200"/>
              </a:spcAft>
              <a:buClr>
                <a:srgbClr val="002060"/>
              </a:buClr>
              <a:buSzPct val="150000"/>
            </a:pP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Создание </a:t>
            </a:r>
            <a:r>
              <a:rPr lang="ru-RU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научно-исследовательских лабораторий, в том числе отраслевых</a:t>
            </a: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деятельность которых направлена на проведение междисциплинарных научных исследований по биотехнологиям, </a:t>
            </a:r>
            <a:r>
              <a:rPr lang="ru-RU" sz="1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нанотехнологиям</a:t>
            </a: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др</a:t>
            </a:r>
            <a:r>
              <a:rPr lang="ru-RU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816061" y="1779663"/>
            <a:ext cx="5220331" cy="288032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Ведется работа по подготовке к </a:t>
            </a:r>
            <a:r>
              <a:rPr lang="ru-RU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созданию НИЛ:</a:t>
            </a:r>
            <a:endParaRPr lang="ru-RU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Отраслевая лаборатория </a:t>
            </a: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новых материалов (факультет инновационных технологий машиностроения</a:t>
            </a:r>
            <a:r>
              <a:rPr lang="ru-RU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совместно с </a:t>
            </a: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ОАО «</a:t>
            </a:r>
            <a:r>
              <a:rPr lang="ru-RU" sz="1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Белкард</a:t>
            </a: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 и ОАО «Минский тракторный завод</a:t>
            </a:r>
            <a:r>
              <a:rPr lang="ru-RU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Научно-исследовательская лаборатория молекулярной </a:t>
            </a:r>
            <a:r>
              <a:rPr lang="ru-RU" sz="1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биотехнологи</a:t>
            </a:r>
            <a:r>
              <a:rPr lang="ru-RU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в рамках кредита Всемирного банка. Подготовлены перечни необходимого оборудования, технические задания на организацию их закупки в 2022-2023.</a:t>
            </a:r>
            <a:r>
              <a:rPr lang="ru-RU" sz="1400" dirty="0" smtClean="0"/>
              <a:t>г. </a:t>
            </a:r>
            <a:endParaRPr lang="ru-RU" sz="13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846041" y="1326954"/>
            <a:ext cx="5220331" cy="380700"/>
          </a:xfrm>
          <a:prstGeom prst="roundRect">
            <a:avLst/>
          </a:prstGeom>
          <a:gradFill>
            <a:gsLst>
              <a:gs pos="0">
                <a:srgbClr val="72AFD8">
                  <a:gamma/>
                  <a:tint val="10196"/>
                  <a:invGamma/>
                </a:srgbClr>
              </a:gs>
              <a:gs pos="0">
                <a:srgbClr val="44546A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0" scaled="1"/>
          </a:gra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500" b="1" dirty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Реализация в 2021 году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1749" y="1326954"/>
            <a:ext cx="3708165" cy="380700"/>
          </a:xfrm>
          <a:prstGeom prst="roundRect">
            <a:avLst/>
          </a:prstGeom>
          <a:gradFill>
            <a:gsLst>
              <a:gs pos="0">
                <a:srgbClr val="72AFD8">
                  <a:gamma/>
                  <a:tint val="10196"/>
                  <a:invGamma/>
                </a:srgbClr>
              </a:gs>
              <a:gs pos="0">
                <a:srgbClr val="44546A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0" scaled="1"/>
          </a:gra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ru-RU" sz="1500" b="1" dirty="0" smtClean="0">
                <a:solidFill>
                  <a:srgbClr val="002060"/>
                </a:solidFill>
                <a:latin typeface="Arial"/>
                <a:ea typeface="Arial"/>
                <a:cs typeface="Arial"/>
              </a:rPr>
              <a:t>Создание </a:t>
            </a:r>
            <a:endParaRPr lang="ru-RU" sz="1500" b="1" dirty="0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7155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33470"/>
            <a:ext cx="8964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200" b="1" dirty="0" smtClean="0">
                <a:ln>
                  <a:solidFill>
                    <a:srgbClr val="002060"/>
                  </a:solidFill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ВЫПОЛНЕНИЕ СТРАТЕГИИ</a:t>
            </a:r>
            <a:endParaRPr lang="ru-RU" sz="3200" b="1" dirty="0">
              <a:ln>
                <a:solidFill>
                  <a:srgbClr val="002060"/>
                </a:solidFill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1747" y="771552"/>
            <a:ext cx="9000504" cy="467035"/>
          </a:xfrm>
          <a:prstGeom prst="roundRect">
            <a:avLst/>
          </a:prstGeom>
          <a:gradFill>
            <a:gsLst>
              <a:gs pos="0">
                <a:srgbClr val="72AFD8">
                  <a:gamma/>
                  <a:tint val="10196"/>
                  <a:invGamma/>
                </a:srgbClr>
              </a:gs>
              <a:gs pos="0">
                <a:srgbClr val="44546A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0" scaled="1"/>
          </a:gra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800" b="1" dirty="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С</a:t>
            </a:r>
            <a:r>
              <a:rPr lang="ru-RU" sz="2800" b="1" dirty="0" smtClean="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труктурные </a:t>
            </a:r>
            <a:r>
              <a:rPr lang="ru-RU" sz="2800" b="1" dirty="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изменения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71747" y="1778881"/>
            <a:ext cx="3708167" cy="302511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spcAft>
                <a:spcPts val="1200"/>
              </a:spcAft>
              <a:buClr>
                <a:srgbClr val="002060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Центр безопасности.</a:t>
            </a:r>
            <a:endParaRPr lang="ru-RU" sz="1600" b="1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spcAft>
                <a:spcPts val="1200"/>
              </a:spcAft>
              <a:buClr>
                <a:srgbClr val="002060"/>
              </a:buClr>
              <a:buSzPct val="150000"/>
              <a:buFont typeface="Arial" panose="020B0604020202020204" pitchFamily="34" charset="0"/>
              <a:buChar char="•"/>
            </a:pPr>
            <a:endParaRPr lang="ru-RU" sz="16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spcAft>
                <a:spcPts val="1200"/>
              </a:spcAft>
              <a:buClr>
                <a:srgbClr val="002060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Создание </a:t>
            </a:r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пространств свободного доступа в корпусах университета – «</a:t>
            </a:r>
            <a:r>
              <a:rPr lang="ru-RU" sz="16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Open</a:t>
            </a:r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space</a:t>
            </a:r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», </a:t>
            </a:r>
            <a:r>
              <a:rPr lang="ru-RU" sz="16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коворкинг</a:t>
            </a:r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-зон для обеспечения комфортной коммуникации и пребывания студентов и работников в университетском комплексе, в том числе во </a:t>
            </a:r>
            <a:r>
              <a:rPr lang="ru-RU" sz="16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внеучебное</a:t>
            </a:r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(внерабочее) время.</a:t>
            </a:r>
          </a:p>
          <a:p>
            <a:pPr marL="342900" indent="-342900">
              <a:spcAft>
                <a:spcPts val="1200"/>
              </a:spcAft>
              <a:buClr>
                <a:srgbClr val="002060"/>
              </a:buClr>
              <a:buSzPct val="150000"/>
              <a:buFont typeface="Arial" panose="020B0604020202020204" pitchFamily="34" charset="0"/>
              <a:buChar char="•"/>
            </a:pPr>
            <a:endParaRPr lang="ru-RU" sz="16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846041" y="1777004"/>
            <a:ext cx="5220331" cy="302699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002060"/>
              </a:buClr>
              <a:buSzPct val="150000"/>
            </a:pPr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Центр безопасности создан приказом от 06.01.2021.</a:t>
            </a:r>
            <a:endParaRPr lang="en-US" sz="16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rgbClr val="002060"/>
              </a:buClr>
              <a:buSzPct val="150000"/>
            </a:pPr>
            <a:endParaRPr lang="ru-RU" sz="14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rgbClr val="002060"/>
              </a:buClr>
              <a:buSzPct val="150000"/>
            </a:pP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rgbClr val="002060"/>
              </a:buClr>
              <a:buSzPct val="150000"/>
            </a:pPr>
            <a:r>
              <a:rPr lang="ru-RU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Создаются зоны </a:t>
            </a:r>
            <a:r>
              <a:rPr lang="en-US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Wi-Fi</a:t>
            </a:r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buClr>
                <a:srgbClr val="002060"/>
              </a:buClr>
              <a:buSzPct val="150000"/>
            </a:pPr>
            <a:r>
              <a:rPr lang="ru-RU" sz="1200" i="1" dirty="0" smtClean="0">
                <a:solidFill>
                  <a:schemeClr val="tx1"/>
                </a:solidFill>
              </a:rPr>
              <a:t>расширени</a:t>
            </a:r>
            <a:r>
              <a:rPr lang="ru-RU" sz="1200" i="1" dirty="0">
                <a:solidFill>
                  <a:schemeClr val="tx1"/>
                </a:solidFill>
              </a:rPr>
              <a:t>е</a:t>
            </a:r>
            <a:r>
              <a:rPr lang="ru-RU" sz="1200" i="1" dirty="0" smtClean="0">
                <a:solidFill>
                  <a:schemeClr val="tx1"/>
                </a:solidFill>
              </a:rPr>
              <a:t> </a:t>
            </a:r>
            <a:r>
              <a:rPr lang="ru-RU" sz="1200" i="1" dirty="0">
                <a:solidFill>
                  <a:schemeClr val="tx1"/>
                </a:solidFill>
              </a:rPr>
              <a:t>зон с гибкой организацией </a:t>
            </a:r>
            <a:r>
              <a:rPr lang="ru-RU" sz="1200" i="1" dirty="0" smtClean="0">
                <a:solidFill>
                  <a:schemeClr val="tx1"/>
                </a:solidFill>
              </a:rPr>
              <a:t>пространства</a:t>
            </a:r>
            <a:r>
              <a:rPr lang="ru-RU" sz="1200" i="1" dirty="0">
                <a:solidFill>
                  <a:schemeClr val="tx1"/>
                </a:solidFill>
              </a:rPr>
              <a:t>, допускающей их трансформацию и в учебную аудиторию, и в зону </a:t>
            </a:r>
            <a:r>
              <a:rPr lang="ru-RU" sz="1200" i="1" dirty="0" err="1">
                <a:solidFill>
                  <a:schemeClr val="tx1"/>
                </a:solidFill>
              </a:rPr>
              <a:t>коворкинга</a:t>
            </a:r>
            <a:r>
              <a:rPr lang="ru-RU" sz="1200" i="1" dirty="0">
                <a:solidFill>
                  <a:schemeClr val="tx1"/>
                </a:solidFill>
              </a:rPr>
              <a:t>, и в зону активного перемещения и взаимодействия людей. Будут формироваться «умные» зоны комфортного пребывания, деятельности и взаимодействия персонала и студентов. Рекреации, холлы и иные помещения будут оборудованы не только для комфортного пребывания во время перерывов, но и для переговоров, собеседований и другой деятельности.</a:t>
            </a:r>
            <a:endParaRPr lang="en-US" sz="1200" i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rgbClr val="002060"/>
              </a:buClr>
              <a:buSzPct val="150000"/>
            </a:pPr>
            <a:endParaRPr lang="en-US" sz="14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rgbClr val="002060"/>
              </a:buClr>
              <a:buSzPct val="150000"/>
            </a:pP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1749" y="1326954"/>
            <a:ext cx="3708165" cy="380700"/>
          </a:xfrm>
          <a:prstGeom prst="roundRect">
            <a:avLst/>
          </a:prstGeom>
          <a:gradFill>
            <a:gsLst>
              <a:gs pos="0">
                <a:srgbClr val="72AFD8">
                  <a:gamma/>
                  <a:tint val="10196"/>
                  <a:invGamma/>
                </a:srgbClr>
              </a:gs>
              <a:gs pos="0">
                <a:srgbClr val="44546A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0" scaled="1"/>
          </a:gra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ru-RU" sz="1500" b="1" dirty="0" smtClean="0">
                <a:solidFill>
                  <a:srgbClr val="002060"/>
                </a:solidFill>
                <a:latin typeface="Arial"/>
                <a:ea typeface="Arial"/>
                <a:cs typeface="Arial"/>
              </a:rPr>
              <a:t>Создание </a:t>
            </a:r>
            <a:endParaRPr lang="ru-RU" sz="1500" b="1" dirty="0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846041" y="1326954"/>
            <a:ext cx="5220331" cy="380700"/>
          </a:xfrm>
          <a:prstGeom prst="roundRect">
            <a:avLst/>
          </a:prstGeom>
          <a:gradFill>
            <a:gsLst>
              <a:gs pos="0">
                <a:srgbClr val="72AFD8">
                  <a:gamma/>
                  <a:tint val="10196"/>
                  <a:invGamma/>
                </a:srgbClr>
              </a:gs>
              <a:gs pos="0">
                <a:srgbClr val="44546A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0" scaled="1"/>
          </a:gra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500" b="1" dirty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Реализация в 2021 году</a:t>
            </a:r>
          </a:p>
        </p:txBody>
      </p:sp>
    </p:spTree>
    <p:extLst>
      <p:ext uri="{BB962C8B-B14F-4D97-AF65-F5344CB8AC3E}">
        <p14:creationId xmlns:p14="http://schemas.microsoft.com/office/powerpoint/2010/main" val="39029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07904" y="33469"/>
            <a:ext cx="5436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200" b="1" dirty="0" smtClean="0">
                <a:ln>
                  <a:solidFill>
                    <a:srgbClr val="002060"/>
                  </a:solidFill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ВЫПОЛНЕНИЕ СТРАТЕГИИ</a:t>
            </a:r>
            <a:endParaRPr lang="ru-RU" sz="3200" b="1" dirty="0">
              <a:ln>
                <a:solidFill>
                  <a:srgbClr val="002060"/>
                </a:solidFill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1747" y="664557"/>
            <a:ext cx="9000504" cy="467034"/>
          </a:xfrm>
          <a:prstGeom prst="roundRect">
            <a:avLst/>
          </a:prstGeom>
          <a:gradFill>
            <a:gsLst>
              <a:gs pos="0">
                <a:srgbClr val="72AFD8">
                  <a:gamma/>
                  <a:tint val="10196"/>
                  <a:invGamma/>
                </a:srgbClr>
              </a:gs>
              <a:gs pos="0">
                <a:srgbClr val="44546A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0" scaled="1"/>
          </a:gra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i="1" dirty="0" smtClean="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23 показателя</a:t>
            </a:r>
            <a:endParaRPr lang="ru-RU" sz="3200" dirty="0">
              <a:solidFill>
                <a:prstClr val="black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1669537956"/>
              </p:ext>
            </p:extLst>
          </p:nvPr>
        </p:nvGraphicFramePr>
        <p:xfrm>
          <a:off x="251519" y="1347614"/>
          <a:ext cx="8496945" cy="3492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253000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11046</TotalTime>
  <Words>1603</Words>
  <Application>Microsoft Office PowerPoint</Application>
  <PresentationFormat>Экран (16:9)</PresentationFormat>
  <Paragraphs>270</Paragraphs>
  <Slides>18</Slides>
  <Notes>17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18</vt:i4>
      </vt:variant>
    </vt:vector>
  </HeadingPairs>
  <TitlesOfParts>
    <vt:vector size="20" baseType="lpstr">
      <vt:lpstr>Тема Office</vt:lpstr>
      <vt:lpstr>1_Тема Office</vt:lpstr>
      <vt:lpstr>О реализации в 2021 году  Стратегии учреждения образования «Гродненский государственный университет имени Янки Купалы»  на 2021-2025 годы  и на перспективу до 2030 года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 реализации в 2021 году  Стратегии учреждения образования «Гродненский государственный университет имени Янки Купалы»  на 2021-2025 годы  и на перспективу до 2030 года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МАКАРОВА АННА ВАЛЕРЬЕВНА</dc:creator>
  <cp:lastModifiedBy>СКЕРСЬ МАРИЯ АНТОНОВНА</cp:lastModifiedBy>
  <cp:revision>398</cp:revision>
  <cp:lastPrinted>2022-01-10T10:14:28Z</cp:lastPrinted>
  <dcterms:created xsi:type="dcterms:W3CDTF">2020-10-21T11:33:37Z</dcterms:created>
  <dcterms:modified xsi:type="dcterms:W3CDTF">2022-01-18T12:28:01Z</dcterms:modified>
</cp:coreProperties>
</file>