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256" r:id="rId3"/>
    <p:sldId id="257" r:id="rId4"/>
    <p:sldId id="315" r:id="rId5"/>
    <p:sldId id="316" r:id="rId6"/>
    <p:sldId id="317" r:id="rId7"/>
    <p:sldId id="318" r:id="rId8"/>
    <p:sldId id="319" r:id="rId9"/>
    <p:sldId id="340" r:id="rId10"/>
    <p:sldId id="341" r:id="rId11"/>
    <p:sldId id="323" r:id="rId12"/>
    <p:sldId id="353" r:id="rId13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355" autoAdjust="0"/>
  </p:normalViewPr>
  <p:slideViewPr>
    <p:cSldViewPr>
      <p:cViewPr>
        <p:scale>
          <a:sx n="100" d="100"/>
          <a:sy n="100" d="100"/>
        </p:scale>
        <p:origin x="-1258" y="-227"/>
      </p:cViewPr>
      <p:guideLst>
        <p:guide orient="horz" pos="216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BAD4-48EC-BDB3-3A44F49F9B6D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AD4-48EC-BDB3-3A44F49F9B6D}"/>
              </c:ext>
            </c:extLst>
          </c:dPt>
          <c:dPt>
            <c:idx val="2"/>
            <c:bubble3D val="0"/>
            <c:explosion val="5"/>
            <c:extLst xmlns:c16r2="http://schemas.microsoft.com/office/drawing/2015/06/chart">
              <c:ext xmlns:c16="http://schemas.microsoft.com/office/drawing/2014/chart" uri="{C3380CC4-5D6E-409C-BE32-E72D297353CC}">
                <c16:uniqueId val="{00000002-BAD4-48EC-BDB3-3A44F49F9B6D}"/>
              </c:ext>
            </c:extLst>
          </c:dPt>
          <c:dLbls>
            <c:dLbl>
              <c:idx val="0"/>
              <c:layout>
                <c:manualLayout>
                  <c:x val="7.0306445434211943E-3"/>
                  <c:y val="-8.241065998394222E-3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AD4-48EC-BDB3-3A44F49F9B6D}"/>
                </c:ext>
              </c:extLst>
            </c:dLbl>
            <c:dLbl>
              <c:idx val="1"/>
              <c:layout>
                <c:manualLayout>
                  <c:x val="-0.13670007279086777"/>
                  <c:y val="-4.3147267714812899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18 </a:t>
                    </a:r>
                    <a:endParaRPr lang="en-US" sz="16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AD4-48EC-BDB3-3A44F49F9B6D}"/>
                </c:ext>
              </c:extLst>
            </c:dLbl>
            <c:dLbl>
              <c:idx val="2"/>
              <c:layout>
                <c:manualLayout>
                  <c:x val="8.6242761368939067E-4"/>
                  <c:y val="-8.7868243734659495E-3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AD4-48EC-BDB3-3A44F49F9B6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 показатель</a:t>
                    </a:r>
                    <a:endParaRPr lang="ru-RU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D4-48EC-BDB3-3A44F49F9B6D}"/>
                </c:ext>
              </c:extLst>
            </c:dLbl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менее 85%</c:v>
                </c:pt>
                <c:pt idx="1">
                  <c:v>85-125%</c:v>
                </c:pt>
                <c:pt idx="2">
                  <c:v>более 125%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18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AD4-48EC-BDB3-3A44F49F9B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l"/>
      <c:layout>
        <c:manualLayout>
          <c:xMode val="edge"/>
          <c:yMode val="edge"/>
          <c:x val="4.4092323075213867E-3"/>
          <c:y val="0.23791492303324321"/>
          <c:w val="0.1877048751051113"/>
          <c:h val="0.28265158395917062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EC2672-45EA-4EE3-89DF-C1A9E1E5AEE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DC261-8887-4CDD-BBB4-81247CB0D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8833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BEBAD-72CB-4347-8110-C90B2B65C4BB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B20CD-2EE8-44A3-8E80-1AD3CD121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982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873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87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852" y="0"/>
            <a:ext cx="1319182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315144" y="309517"/>
            <a:ext cx="88204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Гродненский</a:t>
            </a:r>
            <a:r>
              <a:rPr lang="ru-RU" sz="1600" b="1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 государственный университет имени Янки Купалы</a:t>
            </a:r>
            <a:endParaRPr lang="ru-RU" sz="1600" b="1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peExt" pitchFamily="34" charset="0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046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394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451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3023"/>
            <a:ext cx="1511300" cy="104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1008112" y="277149"/>
            <a:ext cx="8244408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Гродненский государственный университет имени Янки Купалы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peExt" pitchFamily="34" charset="0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092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380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651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4826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052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38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6420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102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4135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885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244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409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94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47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924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910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175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62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502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77"/>
          <a:stretch/>
        </p:blipFill>
        <p:spPr>
          <a:xfrm>
            <a:off x="0" y="-20537"/>
            <a:ext cx="9144000" cy="7200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65"/>
          <a:stretch/>
        </p:blipFill>
        <p:spPr>
          <a:xfrm>
            <a:off x="0" y="4876007"/>
            <a:ext cx="9144000" cy="288033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411760" y="4876008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Гродненский государственный университет имени Янки Купалы       </a:t>
            </a:r>
            <a:r>
              <a:rPr lang="ru-RU" sz="120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2022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731991"/>
            <a:ext cx="483996" cy="42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43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77"/>
          <a:stretch/>
        </p:blipFill>
        <p:spPr>
          <a:xfrm>
            <a:off x="0" y="-20538"/>
            <a:ext cx="9144000" cy="6531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65"/>
          <a:stretch/>
        </p:blipFill>
        <p:spPr>
          <a:xfrm>
            <a:off x="0" y="4948015"/>
            <a:ext cx="9144000" cy="216024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411760" y="4948015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Гродненский государственный университет имени Янки Купалы      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2021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44" y="4840001"/>
            <a:ext cx="483996" cy="31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10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29273"/>
            <a:ext cx="7772400" cy="1102519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О реализации 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в 2021 году </a:t>
            </a: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/>
            </a:r>
            <a:b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Стратегии учреждения образования 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«Гродненский государственный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университет имени Янки Купалы» 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на 2021-2025 годы 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и на перспективу до 2030 года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119922"/>
            <a:ext cx="9144000" cy="756084"/>
          </a:xfrm>
          <a:gradFill flip="none" rotWithShape="1">
            <a:gsLst>
              <a:gs pos="0">
                <a:schemeClr val="bg1">
                  <a:alpha val="55000"/>
                </a:schemeClr>
              </a:gs>
              <a:gs pos="70000">
                <a:schemeClr val="accent1">
                  <a:tint val="44500"/>
                  <a:satMod val="160000"/>
                  <a:alpha val="7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normAutofit fontScale="55000" lnSpcReduction="20000"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</a:pPr>
            <a:r>
              <a:rPr lang="ru-RU" sz="2400" b="1" i="1" dirty="0">
                <a:solidFill>
                  <a:srgbClr val="002060"/>
                </a:solidFill>
              </a:rPr>
              <a:t>«Материалы ЕДИ», январь 2022 г.</a:t>
            </a:r>
          </a:p>
          <a:p>
            <a:pPr algn="r">
              <a:lnSpc>
                <a:spcPct val="120000"/>
              </a:lnSpc>
              <a:spcBef>
                <a:spcPts val="200"/>
              </a:spcBef>
            </a:pPr>
            <a:r>
              <a:rPr lang="ru-RU" sz="2400" b="1" i="1" dirty="0">
                <a:solidFill>
                  <a:srgbClr val="002060"/>
                </a:solidFill>
              </a:rPr>
              <a:t>Подготовлено информационно-аналитическим центром </a:t>
            </a:r>
          </a:p>
          <a:p>
            <a:pPr algn="r">
              <a:lnSpc>
                <a:spcPct val="120000"/>
              </a:lnSpc>
              <a:spcBef>
                <a:spcPts val="200"/>
              </a:spcBef>
            </a:pPr>
            <a:r>
              <a:rPr lang="ru-RU" sz="2400" b="1" i="1" dirty="0">
                <a:solidFill>
                  <a:srgbClr val="002060"/>
                </a:solidFill>
              </a:rPr>
              <a:t>УО «Гродненский государственный университет имени Янки Купалы</a:t>
            </a:r>
            <a:r>
              <a:rPr lang="ru-RU" sz="2400" b="1" i="1" dirty="0" smtClean="0">
                <a:solidFill>
                  <a:srgbClr val="002060"/>
                </a:solidFill>
              </a:rPr>
              <a:t>»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91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14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СООТВЕТСТВИЕ ДЕЯТЕЛЬНОСТИ И СТРАТЕГИИ</a:t>
            </a:r>
            <a:endParaRPr lang="ru-RU" sz="36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059582"/>
            <a:ext cx="87129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 indent="-357188" algn="just">
              <a:spcAft>
                <a:spcPts val="1200"/>
              </a:spcAft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 и целевые показатели, предусмотренные Стратегией университета, выполняются на высоком уровне (более 85%).</a:t>
            </a:r>
          </a:p>
          <a:p>
            <a:pPr marL="357188" indent="-357188" algn="just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Планирование деятельности университета ведется в соответствии со стратегическими направлениями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36575" lvl="1" indent="-179388" algn="just">
              <a:buFont typeface="Arial" panose="020B0604020202020204" pitchFamily="34" charset="0"/>
              <a:buChar char="•"/>
            </a:pP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стратегии основных процессов.</a:t>
            </a:r>
            <a:endParaRPr lang="en-US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6575" lvl="1" indent="-179388" algn="just">
              <a:buFont typeface="Arial" panose="020B0604020202020204" pitchFamily="34" charset="0"/>
              <a:buChar char="•"/>
            </a:pP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стратегии факультетов, колледжей и </a:t>
            </a:r>
            <a:r>
              <a:rPr lang="ru-RU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ИПКиПК</a:t>
            </a: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36575" lvl="1" indent="-179388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оперативные (годовые) планы.</a:t>
            </a:r>
            <a:endParaRPr lang="en-US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3. Сформулированные в Стратегии риски и возможности соответствуют внешним 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нутренним условиям и позволяют эффективно адаптироваться  к изменениям.  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64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29273"/>
            <a:ext cx="7772400" cy="1102519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О реализации 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в 2021 году </a:t>
            </a: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/>
            </a:r>
            <a:b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Стратегии учреждения образования 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«Гродненский государственный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университет имени Янки Купалы» 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на 2021-2025 годы 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и на перспективу до 2030 года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119922"/>
            <a:ext cx="9144000" cy="756084"/>
          </a:xfrm>
          <a:gradFill flip="none" rotWithShape="1">
            <a:gsLst>
              <a:gs pos="0">
                <a:schemeClr val="bg1">
                  <a:alpha val="55000"/>
                </a:schemeClr>
              </a:gs>
              <a:gs pos="70000">
                <a:schemeClr val="accent1">
                  <a:tint val="44500"/>
                  <a:satMod val="160000"/>
                  <a:alpha val="7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normAutofit/>
          </a:bodyPr>
          <a:lstStyle/>
          <a:p>
            <a:pPr algn="r">
              <a:lnSpc>
                <a:spcPct val="120000"/>
              </a:lnSpc>
            </a:pP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5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Структурные изменения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 smtClean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Реорганизация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4"/>
            <a:ext cx="3708164" cy="30044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в структуре УМУ </a:t>
            </a:r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единого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научно-методического сопровождения и координации деятельности факультетов и колледжей университета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взаимодействию с заказчиками кадров; поддержке абитуриентов, студентов, выпускников; организации практико-ориентированного обучения, учебных и производственных практик; трудоустройству и адаптации выпускников, формированию с ними партнерских 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отношений</a:t>
            </a: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79663"/>
            <a:ext cx="5220331" cy="30063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buClr>
                <a:srgbClr val="C00000"/>
              </a:buClr>
              <a:buSzPct val="150000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заседаниях Совета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университета рассмотрены вопросы: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29.09.2021 «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системе мониторинга профессиональной деятельности выпускников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29.12.2021 «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социального партнерства университета: практики и ресурсы социально-ориентированной деятельности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08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Реорганизация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4"/>
            <a:ext cx="3708164" cy="30044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в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структуре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 </a:t>
            </a:r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внутренней независимой оценки уровня формирования компетенций обучающихся и выпускников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университета с участием представителей студенческого самоуправления и организаций-заказчиков кадров</a:t>
            </a:r>
            <a:endParaRPr lang="ru-RU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79663"/>
            <a:ext cx="5220331" cy="30063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>
              <a:buSzPct val="10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риказ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19.05.2021 № 592 «О контроле летней экзаменационной сессии в 2020/2021 учебном году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23.12.2021 № 1530 «О контроле зимней экзаменационной сессии в 2021/2022 учебном году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3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Реорганизация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4"/>
            <a:ext cx="3708164" cy="30044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в структуре УМУ </a:t>
            </a:r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дистанционных образовательных технологий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организации образовательного процесса с использованием информационно-коммуникационных технологий, сопровождения пользователей при освоении ими учебных дисциплин и курсов в дистанционной форме</a:t>
            </a:r>
            <a:r>
              <a:rPr lang="ru-RU" sz="1400" spc="-40" dirty="0">
                <a:solidFill>
                  <a:schemeClr val="tx1"/>
                </a:solidFill>
                <a:latin typeface="Times New Roman"/>
                <a:ea typeface="Times New Roman"/>
              </a:rPr>
              <a:t>.</a:t>
            </a: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97665"/>
            <a:ext cx="5220331" cy="30063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Действует лаборатория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образовательных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факультетах (Педфак, ФИТМ,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ФИКиТ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созданы кабинеты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организации и поддержки дистанционной формы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4488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Реорганизация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4"/>
            <a:ext cx="3708164" cy="30044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Реорганизация управления воспитательной работы с молодежью путем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присоединения отдела организационного обеспечения идеологической и воспитательной работы к отделу поддержки и реализации молодежных проектов и инициатив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79663"/>
            <a:ext cx="5220331" cy="30063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ректора от 05.03.2021 №211 «О реорганизации управления воспитательной работы с молодежью и утверждении положения об управлении воспитательной работы с молодежью в новой редакции»</a:t>
            </a:r>
          </a:p>
        </p:txBody>
      </p:sp>
    </p:spTree>
    <p:extLst>
      <p:ext uri="{BB962C8B-B14F-4D97-AF65-F5344CB8AC3E}">
        <p14:creationId xmlns:p14="http://schemas.microsoft.com/office/powerpoint/2010/main" val="4488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2"/>
            <a:ext cx="3708164" cy="28083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молодежного центра инновационного предпринимательства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деятельность которого направлена на формирование и поддержку молодежных инициатив, в том числе бизнес-идей («молодежный бизнес-инкубатор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»)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89481"/>
            <a:ext cx="5220331" cy="29425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ts val="15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образовательную программу Студии проектов и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стартапов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дополнительно включены: «Исследовательская программа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и «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Креативная программа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ts val="15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 открытый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 студенческих бизнес-идей инновационных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стартапов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ИнНаСтарт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представлено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153 проекта, приняли участие 333 студента.</a:t>
            </a:r>
          </a:p>
          <a:p>
            <a:pPr marL="285750" indent="-285750" algn="just">
              <a:lnSpc>
                <a:spcPts val="15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2 конкурса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проектных заявок на финансирование из Фонда инновационного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развития, 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реализуется 3 проекта.</a:t>
            </a:r>
          </a:p>
          <a:p>
            <a:pPr marL="285750" indent="-285750" algn="just">
              <a:lnSpc>
                <a:spcPts val="15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Прорабатывается вопрос о возможности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создания 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молодежного центра инновационного предпринимательства как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резидента технопарка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совместно с другими заинтересованными сторонами.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 smtClean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Создание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517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3"/>
            <a:ext cx="3708164" cy="28803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научно-исследовательских лабораторий, в том числе отраслевых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деятельность которых направлена на проведение междисциплинарных научных исследований по биотехнологиям,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нанотехнологиям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др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16061" y="1779663"/>
            <a:ext cx="5220331" cy="28803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Ведется работа по подготовке к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созданию НИЛ: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Отраслевая лаборатория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новых материалов (факультет инновационных технологий машиностроения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совместно с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Белкард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и ОАО «Минский тракторный завод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Научно-исследовательская лаборатория молекулярной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биотехнологи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 рамках кредита Всемирного банка. Подготовлены перечни необходимого оборудования, технические задания на организацию их закупки в 2022-2023.</a:t>
            </a:r>
            <a:r>
              <a:rPr lang="ru-RU" sz="1400" dirty="0" smtClean="0"/>
              <a:t>г. </a:t>
            </a:r>
            <a:endParaRPr lang="ru-RU" sz="1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 smtClean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Создание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15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8881"/>
            <a:ext cx="3708167" cy="30251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1200"/>
              </a:spcAft>
              <a:buClr>
                <a:srgbClr val="00206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безопасности.</a:t>
            </a:r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002060"/>
              </a:buClr>
              <a:buSzPct val="150000"/>
              <a:buFont typeface="Arial" panose="020B0604020202020204" pitchFamily="34" charset="0"/>
              <a:buChar char="•"/>
            </a:pP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00206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пространств свободного доступа в корпусах университета – «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коворкинг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-зон для обеспечения комфортной коммуникации и пребывания студентов и работников в университетском комплексе, в том числе во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внеучебное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(внерабочее) время.</a:t>
            </a:r>
          </a:p>
          <a:p>
            <a:pPr marL="342900" indent="-342900">
              <a:spcAft>
                <a:spcPts val="1200"/>
              </a:spcAft>
              <a:buClr>
                <a:srgbClr val="002060"/>
              </a:buClr>
              <a:buSzPct val="150000"/>
              <a:buFont typeface="Arial" panose="020B0604020202020204" pitchFamily="34" charset="0"/>
              <a:buChar char="•"/>
            </a:pP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46041" y="1777004"/>
            <a:ext cx="5220331" cy="30269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060"/>
              </a:buClr>
              <a:buSzPct val="150000"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безопасности создан приказом от 06.01.2021.</a:t>
            </a:r>
            <a:endParaRPr lang="en-US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endPara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Создаются зоны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Wi-Fi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Clr>
                <a:srgbClr val="002060"/>
              </a:buClr>
              <a:buSzPct val="150000"/>
            </a:pPr>
            <a:r>
              <a:rPr lang="ru-RU" sz="1200" i="1" dirty="0" smtClean="0">
                <a:solidFill>
                  <a:schemeClr val="tx1"/>
                </a:solidFill>
              </a:rPr>
              <a:t>расширени</a:t>
            </a:r>
            <a:r>
              <a:rPr lang="ru-RU" sz="1200" i="1" dirty="0">
                <a:solidFill>
                  <a:schemeClr val="tx1"/>
                </a:solidFill>
              </a:rPr>
              <a:t>е</a:t>
            </a:r>
            <a:r>
              <a:rPr lang="ru-RU" sz="1200" i="1" dirty="0" smtClean="0">
                <a:solidFill>
                  <a:schemeClr val="tx1"/>
                </a:solidFill>
              </a:rPr>
              <a:t> </a:t>
            </a:r>
            <a:r>
              <a:rPr lang="ru-RU" sz="1200" i="1" dirty="0">
                <a:solidFill>
                  <a:schemeClr val="tx1"/>
                </a:solidFill>
              </a:rPr>
              <a:t>зон с гибкой организацией </a:t>
            </a:r>
            <a:r>
              <a:rPr lang="ru-RU" sz="1200" i="1" dirty="0" smtClean="0">
                <a:solidFill>
                  <a:schemeClr val="tx1"/>
                </a:solidFill>
              </a:rPr>
              <a:t>пространства</a:t>
            </a:r>
            <a:r>
              <a:rPr lang="ru-RU" sz="1200" i="1" dirty="0">
                <a:solidFill>
                  <a:schemeClr val="tx1"/>
                </a:solidFill>
              </a:rPr>
              <a:t>, допускающей их трансформацию и в учебную аудиторию, и в зону </a:t>
            </a:r>
            <a:r>
              <a:rPr lang="ru-RU" sz="1200" i="1" dirty="0" err="1">
                <a:solidFill>
                  <a:schemeClr val="tx1"/>
                </a:solidFill>
              </a:rPr>
              <a:t>коворкинга</a:t>
            </a:r>
            <a:r>
              <a:rPr lang="ru-RU" sz="1200" i="1" dirty="0">
                <a:solidFill>
                  <a:schemeClr val="tx1"/>
                </a:solidFill>
              </a:rPr>
              <a:t>, и в зону активного перемещения и взаимодействия людей. Будут формироваться «умные» зоны комфортного пребывания, деятельности и взаимодействия персонала и студентов. Рекреации, холлы и иные помещения будут оборудованы не только для комфортного пребывания во время перерывов, но и для переговоров, собеседований и другой деятельности.</a:t>
            </a:r>
            <a:endParaRPr lang="en-US" sz="1200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 smtClean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Создание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</p:spTree>
    <p:extLst>
      <p:ext uri="{BB962C8B-B14F-4D97-AF65-F5344CB8AC3E}">
        <p14:creationId xmlns:p14="http://schemas.microsoft.com/office/powerpoint/2010/main" val="3902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33469"/>
            <a:ext cx="543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664557"/>
            <a:ext cx="9000504" cy="467034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23 показателя</a:t>
            </a:r>
            <a:endParaRPr lang="ru-RU" sz="3200" dirty="0">
              <a:solidFill>
                <a:prstClr val="black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669537956"/>
              </p:ext>
            </p:extLst>
          </p:nvPr>
        </p:nvGraphicFramePr>
        <p:xfrm>
          <a:off x="251519" y="1347614"/>
          <a:ext cx="8496945" cy="3492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5300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11045</TotalTime>
  <Words>722</Words>
  <Application>Microsoft Office PowerPoint</Application>
  <PresentationFormat>Экран (16:9)</PresentationFormat>
  <Paragraphs>85</Paragraphs>
  <Slides>11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О реализации в 2021 году  Стратегии учреждения образования «Гродненский государственный университет имени Янки Купалы»  на 2021-2025 годы  и на перспективу до 2030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 реализации в 2021 году  Стратегии учреждения образования «Гродненский государственный университет имени Янки Купалы»  на 2021-2025 годы  и на перспективу до 2030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МАКАРОВА АННА ВАЛЕРЬЕВНА</dc:creator>
  <cp:lastModifiedBy>СКЕРСЬ МАРИЯ АНТОНОВНА</cp:lastModifiedBy>
  <cp:revision>399</cp:revision>
  <cp:lastPrinted>2022-01-10T10:14:28Z</cp:lastPrinted>
  <dcterms:created xsi:type="dcterms:W3CDTF">2020-10-21T11:33:37Z</dcterms:created>
  <dcterms:modified xsi:type="dcterms:W3CDTF">2022-01-18T12:28:17Z</dcterms:modified>
</cp:coreProperties>
</file>