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4" r:id="rId1"/>
    <p:sldMasterId id="2147483730" r:id="rId2"/>
    <p:sldMasterId id="2147484006" r:id="rId3"/>
    <p:sldMasterId id="2147484015" r:id="rId4"/>
  </p:sldMasterIdLst>
  <p:notesMasterIdLst>
    <p:notesMasterId r:id="rId15"/>
  </p:notesMasterIdLst>
  <p:handoutMasterIdLst>
    <p:handoutMasterId r:id="rId16"/>
  </p:handoutMasterIdLst>
  <p:sldIdLst>
    <p:sldId id="533" r:id="rId5"/>
    <p:sldId id="537" r:id="rId6"/>
    <p:sldId id="532" r:id="rId7"/>
    <p:sldId id="521" r:id="rId8"/>
    <p:sldId id="524" r:id="rId9"/>
    <p:sldId id="523" r:id="rId10"/>
    <p:sldId id="526" r:id="rId11"/>
    <p:sldId id="536" r:id="rId12"/>
    <p:sldId id="530" r:id="rId13"/>
    <p:sldId id="535" r:id="rId14"/>
  </p:sldIdLst>
  <p:sldSz cx="9144000" cy="6858000" type="screen4x3"/>
  <p:notesSz cx="6797675" cy="9926638"/>
  <p:embeddedFontLst>
    <p:embeddedFont>
      <p:font typeface="Impact" pitchFamily="34" charset="0"/>
      <p:regular r:id="rId17"/>
    </p:embeddedFont>
    <p:embeddedFont>
      <p:font typeface="Arial Narrow" pitchFamily="34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4025" indent="1588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1225" indent="1588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68425" indent="1588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5625" indent="1588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  <a:srgbClr val="E9EDF4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85E3A19-DA91-492F-8AF2-60A91F2937ED}">
  <a:tblStyle styleId="{085E3A19-DA91-492F-8AF2-60A91F2937ED}" styleName="Table_0"/>
  <a:tblStyle styleId="{A776D7D6-03D7-4088-8A69-A0D2A63F33FA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73684" autoAdjust="0"/>
  </p:normalViewPr>
  <p:slideViewPr>
    <p:cSldViewPr snapToGrid="0">
      <p:cViewPr varScale="1">
        <p:scale>
          <a:sx n="69" d="100"/>
          <a:sy n="69" d="100"/>
        </p:scale>
        <p:origin x="-2161" y="-9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37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05" tIns="45700" rIns="91405" bIns="4570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05" tIns="45700" rIns="91405" bIns="457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fld id="{2A215D4D-AB53-4BF1-A098-0579BD0A37D1}" type="datetimeFigureOut">
              <a:rPr lang="ru-RU"/>
              <a:pPr>
                <a:defRPr/>
              </a:pPr>
              <a:t>19.10.2021</a:t>
            </a:fld>
            <a:endParaRPr lang="ru-RU"/>
          </a:p>
        </p:txBody>
      </p:sp>
      <p:sp>
        <p:nvSpPr>
          <p:cNvPr id="12292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42975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05" tIns="45700" rIns="91405" bIns="4570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51275" y="942975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05" tIns="45700" rIns="91405" bIns="457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904CD8E-3B7C-4A2D-91B6-71D40BA9B4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6609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hape 3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390" tIns="91390" rIns="91390" bIns="9139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Calibri" pitchFamily="34" charset="0"/>
              <a:buNone/>
              <a:defRPr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653" indent="-285636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540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559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6576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359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0608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7625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464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7171" name="Shape 4"/>
          <p:cNvSpPr txBox="1">
            <a:spLocks noGrp="1"/>
          </p:cNvSpPr>
          <p:nvPr>
            <p:ph type="dt" idx="10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390" tIns="91390" rIns="91390" bIns="9139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Calibri" pitchFamily="34" charset="0"/>
              <a:buNone/>
              <a:defRPr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653" indent="-285636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540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559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6576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359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0608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7625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464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23556" name="Shape 5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917575" y="744538"/>
            <a:ext cx="4962525" cy="3722687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lIns="91390" tIns="91390" rIns="91390" bIns="91390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7174" name="Shape 7"/>
          <p:cNvSpPr txBox="1">
            <a:spLocks noGrp="1"/>
          </p:cNvSpPr>
          <p:nvPr>
            <p:ph type="ftr" idx="11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390" tIns="91390" rIns="91390" bIns="9139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Calibri" pitchFamily="34" charset="0"/>
              <a:buNone/>
              <a:defRPr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653" indent="-285636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540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559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6576" indent="-228508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359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0608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7625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4642" indent="-22850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7175" name="Shape 8"/>
          <p:cNvSpPr txBox="1">
            <a:spLocks noGrp="1"/>
          </p:cNvSpPr>
          <p:nvPr>
            <p:ph type="sldNum" idx="12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390" tIns="45680" rIns="91390" bIns="456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25000"/>
              <a:buFont typeface="Calibri" pitchFamily="34" charset="0"/>
              <a:buNone/>
              <a:defRPr sz="120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fld id="{0BC84A4C-F183-40F1-A1F3-2C7A7302A7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8990885"/>
      </p:ext>
    </p:extLst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400" algn="l" defTabSz="9137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82" algn="l" defTabSz="9137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60" algn="l" defTabSz="9137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40" algn="l" defTabSz="9137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hape 39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3251" name="Shape 392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2950"/>
            <a:ext cx="4962525" cy="3722688"/>
          </a:xfrm>
          <a:ln>
            <a:miter lim="800000"/>
            <a:headEnd/>
            <a:tailEnd/>
          </a:ln>
        </p:spPr>
      </p:sp>
      <p:sp>
        <p:nvSpPr>
          <p:cNvPr id="36867" name="Заметки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Для поддержки талантливой молодежи в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Купаловском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университете действует многоуровневая система материального и морального стимулирования студентов, активно участвующих в научной и инновационной деятельности.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Студенты, активно занимающиеся и добившиеся значительных результатов в научно-исследовательской работе, награждаются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дипломами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и Почетными диплома Студенческого научного общества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различными грамотами, денежными премиями, представляются к именным и повышенным стипендиям,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том числе стипендиям Президента Республики Беларусь, именным стипендиям Министерства образования, именным и персональным стипендиям Совета университета,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получают рекомендации для поступления в магистратуру и аспирантуру.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Ежегодно происходит награждение студентов по итогам участия в Персональном конкурсе студентов-исследователей, в рамках которого, при помощи специально разработанной рейтинговой оценки студенческих научных достижений, определяются  лучшие исследователи в двух номинациях (гуманитарные и естественные науки</a:t>
            </a:r>
          </a:p>
          <a:p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 ц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елью финансирования мероприятий, направленных на создание условий для выявления, развития и реализации интеллектуального и творческого потенциала обучающихся, создан </a:t>
            </a:r>
            <a:r>
              <a:rPr lang="ru-RU" sz="1200" b="1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фонд финансовой поддержки «Талантливая молодежь»,</a:t>
            </a:r>
            <a:r>
              <a:rPr lang="ru-RU" sz="1200" b="1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средства которого направляются на поддержку участия талантливой и одаренной молодежи университета в различных научных конкурсах, научно-организационных мероприятиях и выставках, олимпиадах; осуществляется поощрение победителей и призеров различных конкурсов инновационных проектов,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и олимпиад</a:t>
            </a:r>
            <a:endParaRPr lang="ru-RU" sz="1200" b="1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Лучшие студенты университета отмечены на Доске почета «Ими гордится университет».</a:t>
            </a:r>
          </a:p>
          <a:p>
            <a:pPr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Особого внимания заслуживает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рейтинг студентов, ведение которого начинается в 2021 г. Высокие позиции студента в данном рейтинге, в </a:t>
            </a:r>
            <a:r>
              <a:rPr lang="ru-RU" sz="1200" b="0" i="0" u="none" strike="noStrike" kern="1200" cap="none" baseline="0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т.ч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  будут определяться результатами его  </a:t>
            </a:r>
            <a:r>
              <a:rPr lang="ru-RU" kern="0" dirty="0" smtClean="0"/>
              <a:t>публикационной активности, участием в научно-организационных мероприятиях; конкурсах научно-исследовательских работ, инновационных проектов, </a:t>
            </a:r>
            <a:r>
              <a:rPr lang="ru-RU" kern="0" dirty="0" err="1" smtClean="0"/>
              <a:t>стартап</a:t>
            </a:r>
            <a:r>
              <a:rPr lang="ru-RU" kern="0" dirty="0" smtClean="0"/>
              <a:t>-проектов (идей); эффективностью</a:t>
            </a:r>
            <a:r>
              <a:rPr lang="ru-RU" kern="0" baseline="0" dirty="0" smtClean="0"/>
              <a:t> внедрения </a:t>
            </a:r>
            <a:r>
              <a:rPr lang="ru-RU" dirty="0" smtClean="0"/>
              <a:t>результатов собственных научных исследований; участием в работе студенческих научных объединениях.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indent="457200" algn="just"/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9A209AB-61DE-4290-B1AF-0A4C4826DE85}" type="slidenum">
              <a:rPr lang="ru-RU" sz="1200" smtClean="0">
                <a:latin typeface="Calibri" pitchFamily="34" charset="0"/>
                <a:sym typeface="Calibri" pitchFamily="34" charset="0"/>
              </a:rPr>
              <a:pPr/>
              <a:t>10</a:t>
            </a:fld>
            <a:endParaRPr lang="ru-RU" sz="120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С целью развития молодежной науки и творческой самореализации студентов в Гродненском университете созданы необходимые условия для максимальной поддержки профессионального становления и развития талантливых студентов и молодых ученых. Это и:</a:t>
            </a:r>
          </a:p>
          <a:p>
            <a:pPr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 участия в различных формах студенческих научных объединений (научных кружков, студенческих</a:t>
            </a:r>
            <a:r>
              <a:rPr lang="ru-RU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научно-исследовательских лабораториях, конструкторских бюро)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;</a:t>
            </a:r>
          </a:p>
          <a:p>
            <a:pPr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 поучаствовать в научных исследованиях и разработках, выполняемых ежегодно в рамках более 100 финансируемых проектов НИР под руководством ведущих ученых университета;</a:t>
            </a:r>
          </a:p>
          <a:p>
            <a:pPr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 подготовки и самостоятельного выполнения научных проектов в рамках различных молодежных грантов, предоставляемых на конкурсной основе Министерством образования Республики Беларусь и Белорусским фондом фундаментальных исследований;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</a:t>
            </a:r>
            <a:r>
              <a:rPr lang="ru-RU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представить широкой общественности результаты собственных исследований, в </a:t>
            </a:r>
            <a:r>
              <a:rPr lang="ru-RU" baseline="0" dirty="0" err="1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т.ч</a:t>
            </a:r>
            <a:r>
              <a:rPr lang="ru-RU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. через участие в студенческих научных конференциях, ежегодно проводимых в университете;</a:t>
            </a:r>
          </a:p>
          <a:p>
            <a:pPr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 представить свои инновационные проекты и идеи на различных конкурсах, получить квалифицированную консультацию и помощь в их продвижении и внедрении в реальный сектор экономики.</a:t>
            </a:r>
          </a:p>
          <a:p>
            <a:r>
              <a:rPr lang="ru-RU" i="1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Так, в 2021 г. в университете был проведен уже 6-й по счету конкурс</a:t>
            </a:r>
            <a:r>
              <a:rPr lang="ru-RU" i="1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студенческих </a:t>
            </a:r>
            <a:r>
              <a:rPr lang="ru-RU" i="1" baseline="0" dirty="0" err="1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стартап</a:t>
            </a:r>
            <a:r>
              <a:rPr lang="ru-RU" i="1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-проектов «</a:t>
            </a:r>
            <a:r>
              <a:rPr lang="ru-RU" i="1" baseline="0" dirty="0" err="1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ИнНаСтарт</a:t>
            </a:r>
            <a:r>
              <a:rPr lang="ru-RU" i="1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» в 4-х номинациях (С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оциальная инновация, Услуга, Продукт, Технология</a:t>
            </a:r>
            <a:r>
              <a:rPr lang="ru-RU" i="1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) по итогам которого команды студентов – победителей конкурса в каждой номинации награждены дипломами и денежными премиями в размере 5 базовых величин - за 1-е место, 3-х базовых величин – за 2-е и 2-х базовых – за 3-е место.</a:t>
            </a:r>
            <a:endParaRPr lang="ru-RU" i="1" dirty="0" smtClean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  <a:buClr>
                <a:srgbClr val="000000"/>
              </a:buCl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возможность создать свой собственный инновационный бизнес на базе действующего университетского технопарка,</a:t>
            </a:r>
            <a:r>
              <a:rPr lang="ru-RU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о которой будет сказано ниже.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</a:p>
        </p:txBody>
      </p:sp>
      <p:sp>
        <p:nvSpPr>
          <p:cNvPr id="27651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Созданная и постоянно</a:t>
            </a:r>
            <a:r>
              <a:rPr lang="ru-RU" altLang="ru-RU" baseline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развивающаяся в университете инфраструктура студенческих научных объединений, объединяющая более 60 научных кружков, лабораторий и конструкторских бюро, представляет студентам широкие возможности и ресурсы для проведения научных исследований по различным отраслям науки и техники, позволяя </a:t>
            </a:r>
            <a:r>
              <a:rPr lang="ru-RU" baseline="0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получить необходимые компетенции, уникальные навыки работы в команде, а также приобрести опыт и умения вести научную дискуссию.</a:t>
            </a: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Всего в университете в различных формах научной и инновационной деятельности ежегодно участвует более 50 % студентов дневной формы обучения.</a:t>
            </a:r>
            <a:endParaRPr lang="ru-RU" baseline="0" dirty="0" smtClean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0BC84A4C-F183-40F1-A1F3-2C7A7302A7A9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2849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университете и в стране в настоящее время созданы условия для финансовой поддержки проектной деятельности молодых ученых – это и система ежегодных грантов Министерства образования Республики Беларусь для студентов, магистрантов, аспирантов и докторантов (подача заявок – каждый сентябрь текущего года), гранты Белорусского фонда фундаментальных исследований для молодых ученых (конкурс «Наука-М», также ежегодно объявляемый в сентябре каждого календарного года).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2019 г. в университете с целью стимулирования инновационной деятельности работников и обучающихся университета, коммерциализации инновационных разработок (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 и наукоемкой продукции создан Фонд инновационного развития, в рамках которого ежегодно запланировано выделение 30 тыс.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бел. руб.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на финансирование грантов на выполнение научно-исследовательских и инновационных проектов сотрудниками и студентами университета </a:t>
            </a:r>
          </a:p>
          <a:p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Уже в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этом г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оду,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 студент (Романец Павел) получил грант Фонда на разработку мобильного образовательного портала , вы также можете получить </a:t>
            </a:r>
            <a:r>
              <a:rPr lang="ru-RU" sz="1200" b="0" i="1" u="none" strike="noStrike" kern="1200" cap="none" baseline="0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грантовое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финансирование на реализацию Ваших инновационных проектов и идей.</a:t>
            </a:r>
            <a:endParaRPr lang="ru-RU" sz="1200" b="0" i="1" u="none" strike="noStrike" kern="1200" cap="none" dirty="0" smtClean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0723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2950"/>
            <a:ext cx="4962525" cy="3722688"/>
          </a:xfrm>
          <a:ln>
            <a:miter lim="800000"/>
            <a:headEnd/>
            <a:tailEnd/>
          </a:ln>
        </p:spPr>
      </p:sp>
      <p:sp>
        <p:nvSpPr>
          <p:cNvPr id="32771" name="Заметки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r>
              <a:rPr lang="ru-RU" b="0" i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Предоставляемые университетом возможности позволяют каждому молодому</a:t>
            </a:r>
            <a:r>
              <a:rPr lang="ru-RU" b="0" i="1" baseline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ученому </a:t>
            </a:r>
            <a:r>
              <a:rPr lang="ru-RU" b="0" i="1" baseline="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самореализоваться</a:t>
            </a:r>
            <a:r>
              <a:rPr lang="ru-RU" b="0" i="1" baseline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в науке.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Наглядным примером, успешной самореализации студента в научной деятельности является сотрудник нашего университета, старший преподаватель кафедры биохимии факультета биологии и экологии, кандидат биологических наук – Ильич Татьяна Викторовна, начавшая свой путь со студенческой скамьи, активно участвуя в проектной деятельности и публикуя результаты собственных исследований, стала стипендиатом Президента Республики Беларусь для аспирантов и обладателем гранта Министерства образования Республики Беларусь в 2018 г., а в 2020 г. защитила кандидатскую диссертацию, которая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 п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 результатам конкурса кандидатских диссертаций Республики Беларусь в области естественных наук признана лучшей в 2020 г.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Молодой ученый Татьяна Ильич также внесла большой вклад в совместную наукоёмкую разработку научных коллективов ученых Института биохимии биологически активных соединений и </a:t>
            </a:r>
            <a:r>
              <a:rPr lang="ru-RU" sz="1200" b="0" i="1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ГрГУ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имени Янки Купалы,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которая была включена 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Национальной академией наук Беларуси в ТОП-10 результатов деятельности ученых Беларуси в области фундаментальных и прикладных исследований за 2020 год.</a:t>
            </a:r>
          </a:p>
          <a:p>
            <a:endParaRPr lang="ru-RU" sz="1200" b="0" i="1" u="none" strike="noStrike" kern="1200" cap="none" dirty="0" smtClean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DFEDCD71-C8C9-4A2F-A1E3-BD1652ED0436}" type="slidenum">
              <a:rPr lang="ru-RU" sz="1200" smtClean="0">
                <a:latin typeface="Calibri" pitchFamily="34" charset="0"/>
                <a:sym typeface="Calibri" pitchFamily="34" charset="0"/>
              </a:rPr>
              <a:pPr/>
              <a:t>5</a:t>
            </a:fld>
            <a:endParaRPr lang="ru-RU" sz="120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Трансформации деятельности университета по обеспечению формирования бизнес-компетенций у студентов, преподавателей и сотрудников университета в области коммерциализации результатов их учебной и научной деятельности (в рамках реализации экспериментального проекта «Университет 3.0» ) предполагает развитие созданных при университете элементов инновационной инфраструктуры – Научно-технологического парка, Центра трансфера технологий и Студии проектов и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конечный результат которого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формирование в университете предпринимательской среды (инновационной экосистемы), которая включает в себя комплекс мероприятий по созданию условий и различных стимулов для занятия предпринимательской деятельностью и коммерциализации результатов интеллектуальной деятельности его студентов и сотрудников.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эксплуатацию уже введено новое административное здание технопарка по ул.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Гаспадарчей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21 А, а в ноябре 2021 г. будет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введен в эксплуатацию 2-й корпус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технопарка по ул. 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Гаспадарчей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 23/4  с производственными и офисными помещениями с особыми производственно-технологическими условиями, предназначенными для размещения в первую очередь высокотехнологичных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производств, в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т.ч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основанных на результатах инновационной деятельности работников и обучающихся университета в области микроэлектроники, фармакологии и медицинской техники, производств с использованием нано- и биотехнологий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Calibri" pitchFamily="34" charset="0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481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Генерируя инновационные идеи, трансформируя их в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стартапы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которые после апробации и представления на различных конкурсах получают поддержку и материализуются в итоговый коммерческий успешный продукт – инновационный товар (услугу) или собственный инновационный бизнес (спин-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офф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-компания).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университете особое внимание уделяется развитию студенческого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-движения, включая оказание информационной поддержки и проведение обучающих активностей, мероприятий, установление профессионально-деловых связей разработчиков, которые предлагают инновационные продукты и технологии, с потенциальными инвесторами и деловыми партнерами.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2019 г. при Центре трансфера технологий создана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Студия проектов и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одной из основных задач которой является оказание помощи и содействия начинающим молодым еще «не бизнесменам» в поиске той самой идеи, которая приведёт к успеху, и реализовать её на практике, сформировав у студента соответствующие бизнес-компетенций. 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настоящее время в работе Студии принимает участие более 100 студентов и 20 преподавателей, а разработке находятся более 30 перспективных студенческих проектов (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Образовательная программа Студии на 2021/2022 учебный год включает две ступени: 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1 ступень – программа «</a:t>
            </a:r>
            <a:r>
              <a:rPr lang="ru-RU" sz="1200" dirty="0" smtClean="0"/>
              <a:t>Инструменты креативного мышления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», состоящей из 7 модулей, включающих 22 обучающих семинара и тренинга и 5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воркшопов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;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2 ступень – программа «От идеи к проекту», состоящей из 7 модулей, включающих 21 обучающий семинар и тренинг, а также 6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воркшопов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Также появились 2 новые программы для начинающих молодых исследователей, увлеченных наукой: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ru-RU" sz="1200" b="0" dirty="0" smtClean="0">
                <a:solidFill>
                  <a:srgbClr val="800000"/>
                </a:solidFill>
              </a:rPr>
              <a:t>Исследовательская программа,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состоящей из 7 модулей, включающих 24 обучающих семинара и тренинга и 4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воркшопа</a:t>
            </a:r>
            <a:endParaRPr lang="ru-RU" sz="1200" b="0" dirty="0" smtClean="0">
              <a:solidFill>
                <a:srgbClr val="800000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 Креативная </a:t>
            </a:r>
            <a:r>
              <a:rPr lang="ru-RU" sz="1200" b="0" dirty="0" smtClean="0">
                <a:solidFill>
                  <a:srgbClr val="800000"/>
                </a:solidFill>
              </a:rPr>
              <a:t>программа,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состоящая из 7 модулей, включающих 26 обучающих семинаров и тренингов</a:t>
            </a:r>
            <a:endParaRPr lang="ru-RU" sz="1200" b="0" dirty="0" smtClean="0">
              <a:solidFill>
                <a:srgbClr val="800000"/>
              </a:solidFill>
            </a:endParaRP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Присоединится к работе студии проектов и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может каждый. Можно просто прийти на семинары или </a:t>
            </a:r>
            <a:r>
              <a:rPr lang="ru-RU" alt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прямо сейчас подписаться на студию в </a:t>
            </a:r>
            <a:r>
              <a:rPr lang="ru-RU" alt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Инстаграм</a:t>
            </a:r>
            <a:r>
              <a:rPr lang="ru-RU" alt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 по </a:t>
            </a:r>
            <a:r>
              <a:rPr lang="ru-RU" alt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хэштэгу</a:t>
            </a:r>
            <a:r>
              <a:rPr lang="ru-RU" alt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</a:rPr>
              <a:t>#</a:t>
            </a:r>
            <a:r>
              <a:rPr lang="en-US" sz="1200" b="1" dirty="0" smtClean="0">
                <a:solidFill>
                  <a:srgbClr val="002060"/>
                </a:solidFill>
              </a:rPr>
              <a:t>studio</a:t>
            </a:r>
            <a:r>
              <a:rPr lang="ru-RU" sz="1200" b="1" dirty="0" smtClean="0">
                <a:solidFill>
                  <a:srgbClr val="002060"/>
                </a:solidFill>
              </a:rPr>
              <a:t>_</a:t>
            </a:r>
            <a:r>
              <a:rPr lang="en-US" sz="1200" b="1" dirty="0" smtClean="0">
                <a:solidFill>
                  <a:srgbClr val="002060"/>
                </a:solidFill>
              </a:rPr>
              <a:t>startup</a:t>
            </a:r>
            <a:r>
              <a:rPr lang="ru-RU" sz="12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и первыми узнать о начале</a:t>
            </a:r>
            <a:r>
              <a:rPr lang="ru-RU" alt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 её работы и последних новостях.</a:t>
            </a:r>
            <a:endParaRPr lang="ru-RU" altLang="ru-RU" i="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379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dirty="0" smtClean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651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2950"/>
            <a:ext cx="4962525" cy="3722688"/>
          </a:xfrm>
          <a:ln>
            <a:miter lim="800000"/>
            <a:headEnd/>
            <a:tailEnd/>
          </a:ln>
        </p:spPr>
      </p:sp>
      <p:sp>
        <p:nvSpPr>
          <p:cNvPr id="36867" name="Заметки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Одним и приоритетов развития Республики Беларусь на период 2021-2025 годы на Всебелорусском народном собрании определено как «Сильные регионы». Предоставление возможности молодым людям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Гродненщины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создать свой инновационный бизнес, бизнес с большой добавленной стоимостью является этапом формирования Сильного региона превращение его в территорию опережающего развития.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С момента начала функционирования технопарка студенты университета уже стали учредителями 8 инновационных предприятий, которые получили статус его резидентов, причем это под силу как студенческим научным объединениям, так и отдельным студентам .</a:t>
            </a:r>
          </a:p>
          <a:p>
            <a:pPr marL="0" marR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Студенческое конструкторское бюро кафедры технической механики инженерно-строительного факультета, созданное в 2015 году, занимается исследованиями и разработками в области создания опытных проектов зданий и сооружений, а также их виртуальной реконструкции с использованием BIM-технологии (технологии информационного моделирования). На основе полученных результатов исследований и разработок коллективом данного конструкторского бюро был подготовлен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-проект, который был представлен на университетском конкурсе студенческих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-проектов «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ИнНаСтарт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 и стал призером конкурса в номинации «Лучший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 – технология». Студенческий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 получил развитие в форме инновационного предприятия ООО «Информационные технологии в строительстве», которое было создано студентами конструкторского бюро и сотрудниками инженерно-строительного факультета, получив в 2019 году статус резидента Научно-технологического парка. В настоящее время предприятие занимается реализацией заказов от физических лиц и иных компаний на разработку проектов различных зданий и сооружений, а также виртуальной реконструкции утраченных памятников архитектуры.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dirty="0" smtClean="0"/>
              <a:t>В 2020 г. студент уже 4-го </a:t>
            </a:r>
            <a:r>
              <a:rPr lang="ru-RU" b="0" dirty="0" smtClean="0"/>
              <a:t>курса факультета математики и информатики Павел Романец создал частное унитарное предприятие </a:t>
            </a:r>
            <a:r>
              <a:rPr lang="ru-RU" sz="1200" b="0" dirty="0" smtClean="0">
                <a:solidFill>
                  <a:srgbClr val="002060"/>
                </a:solidFill>
              </a:rPr>
              <a:t>«Романец </a:t>
            </a:r>
            <a:r>
              <a:rPr lang="ru-RU" sz="1200" b="0" dirty="0" err="1" smtClean="0">
                <a:solidFill>
                  <a:srgbClr val="002060"/>
                </a:solidFill>
              </a:rPr>
              <a:t>Энтерпрайзес</a:t>
            </a:r>
            <a:r>
              <a:rPr lang="ru-RU" sz="1200" b="0" dirty="0" smtClean="0">
                <a:solidFill>
                  <a:srgbClr val="002060"/>
                </a:solidFill>
              </a:rPr>
              <a:t>», которое получило статус резидента Технопарка университета. А все началось</a:t>
            </a:r>
            <a:r>
              <a:rPr lang="ru-RU" sz="1200" b="0" baseline="0" dirty="0" smtClean="0">
                <a:solidFill>
                  <a:srgbClr val="002060"/>
                </a:solidFill>
              </a:rPr>
              <a:t> </a:t>
            </a:r>
            <a:r>
              <a:rPr lang="ru-RU" sz="1200" b="0" dirty="0" smtClean="0">
                <a:solidFill>
                  <a:srgbClr val="002060"/>
                </a:solidFill>
              </a:rPr>
              <a:t>с его решения </a:t>
            </a:r>
            <a:r>
              <a:rPr lang="ru-RU" b="0" dirty="0" smtClean="0"/>
              <a:t>упростить процесс общения между студентами и преподавателями в университетской среде. В результате, Павел создал специальное программное обеспечение для старост, которое он сейчас апробирует и в </a:t>
            </a:r>
            <a:r>
              <a:rPr lang="ru-RU" b="0" i="0" dirty="0" smtClean="0"/>
              <a:t>скором времени планирует предложить для использования во всех учебных группах университета. В процессе разработки приложения для студентов, Павел Романец решил, что создание подобных IT-сервисов могло бы быть широко востребовано как в отрасли образования, так и в медицине. Так возникла идея создать собственное инновационное предприятие, деятельность которого </a:t>
            </a:r>
            <a:r>
              <a:rPr lang="ru-RU" i="0" dirty="0" smtClean="0"/>
              <a:t>в ближайшее время </a:t>
            </a:r>
            <a:r>
              <a:rPr lang="ru-RU" b="0" i="0" dirty="0" smtClean="0"/>
              <a:t>как раз и направлена на эти две сферы.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Другой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 успешный пример - к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омпания-резидент Технопарка – ООО «</a:t>
            </a:r>
            <a:r>
              <a:rPr lang="ru-RU" sz="1200" dirty="0" err="1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Вибэнд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» – основана выпускником </a:t>
            </a:r>
            <a:r>
              <a:rPr lang="ru-RU" sz="1200" dirty="0" err="1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Купаловского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 университета Евгением </a:t>
            </a:r>
            <a:r>
              <a:rPr lang="ru-RU" sz="1200" dirty="0" err="1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Михаловичем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, деятельность которого связана с созданием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IT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-продукции. Евгений создал компанию два года, будучи студентом </a:t>
            </a:r>
            <a:r>
              <a:rPr lang="ru-RU" sz="1200" dirty="0" err="1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ГрГУ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Calibri" pitchFamily="34" charset="0"/>
                <a:sym typeface="Calibri" pitchFamily="34" charset="0"/>
              </a:rPr>
              <a:t> имени Янки Купалы. Сейчас в компании также работают студенты университета, и, возможно, им будет проще на базе Технопарка продвигать идеи каких-то своих проектов. Компания занимается разработкой программных продуктов. Проект, над которым сейчас работает компания будет помогать общественным организациям или объединениям учитывать, формировать, делать какие-либо выборки, получать аналитику на основе алгоритмов машинного обучения и вести грамотный учет членов своих организаций, что облегчит и ускорит работу администраторов. У членов этих организаций тоже будет доступ к информации о том, какие членские взносы они уплачивают, на какие льготы и преференции могут рассчитывать. </a:t>
            </a:r>
            <a:endParaRPr lang="en-US" sz="1200" dirty="0" smtClean="0">
              <a:solidFill>
                <a:schemeClr val="tx1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  <a:p>
            <a:pPr marL="0" marR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Таким образом, университет предоставляет своим студентам все возможности и ресурсы, обеспечивая необходимые условия для реализации их самых смелых и амбициозных идей и проектов, которые позволят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самореализоваться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каждому студенту и будут служить стратегическим целям развития университета и Республики Беларусь в целом.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9A209AB-61DE-4290-B1AF-0A4C4826DE85}" type="slidenum">
              <a:rPr lang="ru-RU" sz="1200" smtClean="0">
                <a:latin typeface="Calibri" pitchFamily="34" charset="0"/>
                <a:sym typeface="Calibri" pitchFamily="34" charset="0"/>
              </a:rPr>
              <a:pPr/>
              <a:t>9</a:t>
            </a:fld>
            <a:endParaRPr lang="ru-RU" sz="120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3" y="160020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07514-C4CC-48F0-99F3-672182B8A9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361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22312" y="4406908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0B73D-C899-4B96-B4CC-2C1D24F45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833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7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1269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1903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7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1269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1903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EC2A2-BCFD-4142-BC09-6F4E0AD5C1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6682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7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7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-3807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-3172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8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8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-3807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-3172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14263-AA8D-442B-9D01-71AE67548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6165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95" y="4800602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95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95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01AF3-0C52-492F-9654-5F20FB075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5202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24" y="-251610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1070D-1BB1-46B8-8134-06F1B73858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9387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43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43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17176-530F-4793-AD47-FD05B575B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2414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6" y="511177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6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4C2E314-0190-410B-AE70-55FAEC73C83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418952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E3661-5E34-412C-A814-E72AB76A1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92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FC1F9-269E-4192-9B1C-33198465B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049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22312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E154E-E376-4987-BF51-95C099BA6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42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22312" y="4406908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D2F61-822E-4196-B094-5EBB3963E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0806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2262A-AF8A-4298-9A0D-656F8847C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8151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C6AE7-A015-462A-BE1F-FD5517B4C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506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0602F-B580-4F18-88E3-AABA10664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590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6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61212-5052-4A03-B130-8F9918654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41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6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EEA0E-A080-4BCD-AEA3-207AB3AD5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1168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65979-01DB-4A54-BE3D-ECDDA5777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11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80682-4528-4690-A75F-977F82DEC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206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22312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2B322-2130-4937-A0D1-2AC1CA1F5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6795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31C02-ACC0-4294-9966-9FBF04EF0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590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06B06-CFF3-49B1-A273-F1747E05D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257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7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1269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1903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7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1269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1903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39228-3E0C-47C0-8BD8-FDA02F83C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4700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8B6C6-E81E-4830-909E-3D42C8F72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99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6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250E1-932E-454E-922D-6B62C3348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774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6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44512-D583-4083-9B1F-C206CD445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40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7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7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-3807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-3172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8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8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-3807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-3172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-2538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8D415-C86F-4B0B-8D9C-B5E120D54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170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95" y="4800602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95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95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652A9-DE82-4DE0-A867-24FB5793FF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6994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24" y="-251610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39EF1-3C25-44F6-88B4-670A71C943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7565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43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43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EB2F1-2CCA-49D6-A389-BE1D24E11F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03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685800" y="2130429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1371601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6880" marR="0" lvl="1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3761" marR="0" lvl="2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0641" marR="0" lvl="3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7520" marR="0" lvl="4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4400" marR="0" lvl="5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1282" marR="0" lvl="6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98160" marR="0" lvl="7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5040" marR="0" lvl="8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480BA-2DD9-4682-81BF-B4CA120FFB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3809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3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3" y="160020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660" marR="0" lvl="0" indent="63456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430" marR="0" lvl="1" indent="6980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2202" marR="0" lvl="2" indent="76144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99080" marR="0" lvl="3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5960" marR="0" lvl="4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2841" marR="0" lvl="5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69721" marR="0" lvl="6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6600" marR="0" lvl="7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3480" marR="0" lvl="8" indent="2538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B7F6A-96B1-44D7-8B49-59D5A19C37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0751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2" tIns="91362" rIns="91362" bIns="91362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430" indent="-2855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430" indent="-2855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45668" rIns="91362" bIns="4566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430" indent="-2855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fld id="{AF7596DE-75B2-4FDC-A26F-975254A48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688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376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064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752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39725" indent="-3397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39775" lvl="1" indent="-28257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39825" lvl="2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597025" lvl="3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4225" lvl="4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2051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2" tIns="91362" rIns="91362" bIns="91362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430" indent="-2855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91362" rIns="91362" bIns="91362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430" indent="-2855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362" tIns="45668" rIns="91362" bIns="4566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430" indent="-2855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2202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599080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5960" indent="-22844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284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69721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660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3480" indent="-228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fld id="{9A91BCE5-B24B-419B-A827-70E8EC4F6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055" name="Shape 15"/>
          <p:cNvPicPr preferRelativeResize="0"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4005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688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376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064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752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39725" indent="-3397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39775" lvl="1" indent="-28257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39825" lvl="2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597025" lvl="3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4225" lvl="4" indent="-225425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fld id="{EFE5E2E4-432F-4C32-83AA-A8B9DFDE6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6077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fld id="{F57CED21-54F9-4CB2-A1DB-8A80256C9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4587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Relationship Id="rId9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12" Type="http://schemas.microsoft.com/office/2007/relationships/hdphoto" Target="../media/hdphoto6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11" Type="http://schemas.openxmlformats.org/officeDocument/2006/relationships/image" Target="../media/image18.jpeg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jpeg"/><Relationship Id="rId7" Type="http://schemas.microsoft.com/office/2007/relationships/hdphoto" Target="../media/hdphoto8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4" Type="http://schemas.openxmlformats.org/officeDocument/2006/relationships/image" Target="../media/image20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microsoft.com/office/2007/relationships/hdphoto" Target="../media/hdphoto14.wdp"/><Relationship Id="rId18" Type="http://schemas.openxmlformats.org/officeDocument/2006/relationships/image" Target="../media/image31.jpeg"/><Relationship Id="rId3" Type="http://schemas.openxmlformats.org/officeDocument/2006/relationships/image" Target="../media/image23.png"/><Relationship Id="rId21" Type="http://schemas.microsoft.com/office/2007/relationships/hdphoto" Target="../media/hdphoto18.wdp"/><Relationship Id="rId7" Type="http://schemas.microsoft.com/office/2007/relationships/hdphoto" Target="../media/hdphoto11.wdp"/><Relationship Id="rId12" Type="http://schemas.openxmlformats.org/officeDocument/2006/relationships/image" Target="../media/image28.jpeg"/><Relationship Id="rId17" Type="http://schemas.microsoft.com/office/2007/relationships/hdphoto" Target="../media/hdphoto16.wdp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0.jpe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e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5" Type="http://schemas.microsoft.com/office/2007/relationships/hdphoto" Target="../media/hdphoto15.wdp"/><Relationship Id="rId23" Type="http://schemas.microsoft.com/office/2007/relationships/hdphoto" Target="../media/hdphoto19.wdp"/><Relationship Id="rId10" Type="http://schemas.openxmlformats.org/officeDocument/2006/relationships/image" Target="../media/image27.png"/><Relationship Id="rId19" Type="http://schemas.microsoft.com/office/2007/relationships/hdphoto" Target="../media/hdphoto17.wdp"/><Relationship Id="rId4" Type="http://schemas.openxmlformats.org/officeDocument/2006/relationships/image" Target="../media/image24.png"/><Relationship Id="rId9" Type="http://schemas.microsoft.com/office/2007/relationships/hdphoto" Target="../media/hdphoto12.wdp"/><Relationship Id="rId14" Type="http://schemas.openxmlformats.org/officeDocument/2006/relationships/image" Target="../media/image29.jpeg"/><Relationship Id="rId22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13" Type="http://schemas.openxmlformats.org/officeDocument/2006/relationships/image" Target="../media/image40.png"/><Relationship Id="rId18" Type="http://schemas.openxmlformats.org/officeDocument/2006/relationships/image" Target="../media/image43.jpeg"/><Relationship Id="rId3" Type="http://schemas.openxmlformats.org/officeDocument/2006/relationships/image" Target="../media/image34.jpeg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17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6" Type="http://schemas.microsoft.com/office/2007/relationships/hdphoto" Target="../media/hdphoto25.wdp"/><Relationship Id="rId20" Type="http://schemas.openxmlformats.org/officeDocument/2006/relationships/image" Target="../media/image45.jpeg"/><Relationship Id="rId1" Type="http://schemas.openxmlformats.org/officeDocument/2006/relationships/slideLayout" Target="../slideLayouts/slideLayout9.xml"/><Relationship Id="rId6" Type="http://schemas.microsoft.com/office/2007/relationships/hdphoto" Target="../media/hdphoto21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5" Type="http://schemas.openxmlformats.org/officeDocument/2006/relationships/image" Target="../media/image41.png"/><Relationship Id="rId10" Type="http://schemas.microsoft.com/office/2007/relationships/hdphoto" Target="../media/hdphoto23.wdp"/><Relationship Id="rId19" Type="http://schemas.openxmlformats.org/officeDocument/2006/relationships/image" Target="../media/image44.jpeg"/><Relationship Id="rId4" Type="http://schemas.microsoft.com/office/2007/relationships/hdphoto" Target="../media/hdphoto20.wdp"/><Relationship Id="rId9" Type="http://schemas.openxmlformats.org/officeDocument/2006/relationships/image" Target="../media/image37.png"/><Relationship Id="rId14" Type="http://schemas.microsoft.com/office/2007/relationships/hdphoto" Target="../media/hdphoto2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Relationship Id="rId9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microsoft.com/office/2007/relationships/hdphoto" Target="../media/hdphoto27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5.png"/><Relationship Id="rId11" Type="http://schemas.openxmlformats.org/officeDocument/2006/relationships/image" Target="../media/image57.png"/><Relationship Id="rId5" Type="http://schemas.microsoft.com/office/2007/relationships/hdphoto" Target="../media/hdphoto26.wdp"/><Relationship Id="rId10" Type="http://schemas.openxmlformats.org/officeDocument/2006/relationships/image" Target="../media/image52.jpeg"/><Relationship Id="rId4" Type="http://schemas.openxmlformats.org/officeDocument/2006/relationships/image" Target="../media/image54.png"/><Relationship Id="rId9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Shape 394" descr="C:\Users\Gzhimajlo_mj\Desktop\слайд3.jpg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5" name="Shape 395"/>
          <p:cNvSpPr txBox="1">
            <a:spLocks noGrp="1"/>
          </p:cNvSpPr>
          <p:nvPr>
            <p:ph type="ctrTitle"/>
          </p:nvPr>
        </p:nvSpPr>
        <p:spPr>
          <a:xfrm>
            <a:off x="1919288" y="1477963"/>
            <a:ext cx="7154862" cy="3054350"/>
          </a:xfrm>
        </p:spPr>
        <p:txBody>
          <a:bodyPr tIns="45700" bIns="45700"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О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</a:rPr>
              <a:t>возможностях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</a:rPr>
              <a:t>участия студентов в научно-исследовательской и инновационной деятельности университета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2711450" y="4746625"/>
            <a:ext cx="6299200" cy="143986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lIns="91425" tIns="45700" rIns="91425" bIns="4570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ct val="25000"/>
              <a:buFont typeface="Arial Narrow"/>
              <a:buNone/>
              <a:defRPr/>
            </a:pPr>
            <a:endParaRPr lang="ru-RU" sz="1800" kern="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4339" y="5679498"/>
            <a:ext cx="6486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«Материалы ЕДИ, октябрь 2021 г.»</a:t>
            </a:r>
          </a:p>
          <a:p>
            <a:pPr algn="r"/>
            <a:r>
              <a:rPr lang="ru-RU" dirty="0" smtClean="0"/>
              <a:t>Подготовлено научно-исследовательской частью учреждения образования «Гродненский государственный университет имени Янки Купалы»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0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6092825"/>
            <a:ext cx="9144000" cy="765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0" y="5589588"/>
            <a:ext cx="9144000" cy="115252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592388" y="3367088"/>
            <a:ext cx="6534150" cy="21494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01900" y="1185863"/>
            <a:ext cx="6624638" cy="19796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7"/>
          <p:cNvSpPr>
            <a:spLocks noChangeArrowheads="1"/>
          </p:cNvSpPr>
          <p:nvPr/>
        </p:nvSpPr>
        <p:spPr bwMode="auto">
          <a:xfrm>
            <a:off x="2790825" y="920750"/>
            <a:ext cx="633571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>
                <a:latin typeface="Impact" pitchFamily="34" charset="0"/>
              </a:rPr>
              <a:t>Материальное стимулирование: </a:t>
            </a:r>
            <a:endParaRPr lang="en-US" sz="2400">
              <a:latin typeface="Impact" pitchFamily="34" charset="0"/>
            </a:endParaRPr>
          </a:p>
        </p:txBody>
      </p:sp>
      <p:sp>
        <p:nvSpPr>
          <p:cNvPr id="43" name="Прямоугольник 8"/>
          <p:cNvSpPr>
            <a:spLocks noChangeArrowheads="1"/>
          </p:cNvSpPr>
          <p:nvPr/>
        </p:nvSpPr>
        <p:spPr bwMode="auto">
          <a:xfrm>
            <a:off x="2956467" y="3367088"/>
            <a:ext cx="622935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marL="450850">
              <a:lnSpc>
                <a:spcPct val="90000"/>
              </a:lnSpc>
              <a:spcAft>
                <a:spcPts val="1200"/>
              </a:spcAft>
            </a:pPr>
            <a:r>
              <a:rPr lang="ru-RU" sz="2400" dirty="0">
                <a:latin typeface="Impact" pitchFamily="34" charset="0"/>
              </a:rPr>
              <a:t>Моральное стимулирование:</a:t>
            </a: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gray">
          <a:xfrm>
            <a:off x="3041650" y="1350963"/>
            <a:ext cx="46799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800" b="1" kern="0" dirty="0"/>
              <a:t>Фонд «Талантливая молодежь»</a:t>
            </a:r>
            <a:endParaRPr lang="en-US" sz="1800" kern="0" dirty="0"/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gray">
          <a:xfrm>
            <a:off x="3303588" y="1704975"/>
            <a:ext cx="484028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800" b="1" kern="0" dirty="0"/>
              <a:t>Фонд инновационного развития </a:t>
            </a:r>
            <a:endParaRPr lang="en-US" sz="1800" b="1" kern="0" dirty="0"/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gray">
          <a:xfrm>
            <a:off x="3584575" y="2074863"/>
            <a:ext cx="538956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800" b="1" kern="0" dirty="0"/>
              <a:t>Премии и стипендии Специального фонда  Президента Республики Беларусь</a:t>
            </a:r>
            <a:endParaRPr lang="en-US" sz="1800" kern="0" dirty="0"/>
          </a:p>
        </p:txBody>
      </p:sp>
      <p:sp>
        <p:nvSpPr>
          <p:cNvPr id="49" name="Пятиугольник 48"/>
          <p:cNvSpPr/>
          <p:nvPr/>
        </p:nvSpPr>
        <p:spPr>
          <a:xfrm>
            <a:off x="49186" y="907214"/>
            <a:ext cx="3254402" cy="4754035"/>
          </a:xfrm>
          <a:prstGeom prst="homePlate">
            <a:avLst>
              <a:gd name="adj" fmla="val 22971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r>
              <a:rPr lang="en-US" dirty="0"/>
              <a:t> </a:t>
            </a:r>
            <a:endParaRPr lang="ru-RU" dirty="0"/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4337" y="1945408"/>
            <a:ext cx="2879725" cy="267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/>
            <a:r>
              <a:rPr lang="ru-RU" sz="2800" dirty="0">
                <a:solidFill>
                  <a:srgbClr val="002060"/>
                </a:solidFill>
                <a:latin typeface="Impact" pitchFamily="34" charset="0"/>
              </a:rPr>
              <a:t>СТИМУЛИРОВАНИЕ И ПОДДЕРЖКА НАУЧНОЙ </a:t>
            </a:r>
            <a:r>
              <a:rPr lang="ru-RU" sz="2800" dirty="0" smtClean="0">
                <a:solidFill>
                  <a:srgbClr val="002060"/>
                </a:solidFill>
                <a:latin typeface="Impact" pitchFamily="34" charset="0"/>
              </a:rPr>
              <a:t>и ИННОВАЦИОННОЙ ДЕЯТЕЛЬНОСТИ </a:t>
            </a:r>
            <a:r>
              <a:rPr lang="ru-RU" sz="2800" dirty="0">
                <a:solidFill>
                  <a:srgbClr val="002060"/>
                </a:solidFill>
                <a:latin typeface="Impact" pitchFamily="34" charset="0"/>
              </a:rPr>
              <a:t>СТУДЕНТОВ </a:t>
            </a:r>
          </a:p>
        </p:txBody>
      </p:sp>
      <p:sp>
        <p:nvSpPr>
          <p:cNvPr id="52" name="Text Box 7"/>
          <p:cNvSpPr txBox="1">
            <a:spLocks noChangeArrowheads="1"/>
          </p:cNvSpPr>
          <p:nvPr/>
        </p:nvSpPr>
        <p:spPr bwMode="gray">
          <a:xfrm>
            <a:off x="3859213" y="2720975"/>
            <a:ext cx="48402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800" b="1" kern="0" dirty="0"/>
              <a:t>Именные стипендии </a:t>
            </a:r>
            <a:endParaRPr lang="en-US" sz="1800" b="1" kern="0" dirty="0"/>
          </a:p>
        </p:txBody>
      </p:sp>
      <p:sp>
        <p:nvSpPr>
          <p:cNvPr id="53" name="Text Box 7"/>
          <p:cNvSpPr txBox="1">
            <a:spLocks noChangeArrowheads="1"/>
          </p:cNvSpPr>
          <p:nvPr/>
        </p:nvSpPr>
        <p:spPr bwMode="gray">
          <a:xfrm>
            <a:off x="2592388" y="5242092"/>
            <a:ext cx="6489700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700" b="1" kern="0" dirty="0"/>
              <a:t>Персональный конкурс студентов-исследователей </a:t>
            </a:r>
            <a:endParaRPr lang="en-US" sz="1700" kern="0" dirty="0"/>
          </a:p>
        </p:txBody>
      </p:sp>
      <p:sp>
        <p:nvSpPr>
          <p:cNvPr id="55" name="Text Box 7"/>
          <p:cNvSpPr txBox="1">
            <a:spLocks noChangeArrowheads="1"/>
          </p:cNvSpPr>
          <p:nvPr/>
        </p:nvSpPr>
        <p:spPr bwMode="gray">
          <a:xfrm>
            <a:off x="3509962" y="4151342"/>
            <a:ext cx="5480050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700" b="1" kern="0" dirty="0"/>
              <a:t>Конкурс на лучшее СНО университета</a:t>
            </a:r>
            <a:endParaRPr lang="en-US" sz="1700" kern="0" dirty="0"/>
          </a:p>
        </p:txBody>
      </p:sp>
      <p:sp>
        <p:nvSpPr>
          <p:cNvPr id="56" name="Text Box 7"/>
          <p:cNvSpPr txBox="1">
            <a:spLocks noChangeArrowheads="1"/>
          </p:cNvSpPr>
          <p:nvPr/>
        </p:nvSpPr>
        <p:spPr bwMode="gray">
          <a:xfrm>
            <a:off x="3731167" y="4528314"/>
            <a:ext cx="4679950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700" b="1" kern="0" dirty="0"/>
              <a:t>Почетный диплом и диплом СНО</a:t>
            </a:r>
            <a:endParaRPr lang="en-US" sz="1700" kern="0" dirty="0"/>
          </a:p>
        </p:txBody>
      </p:sp>
      <p:sp>
        <p:nvSpPr>
          <p:cNvPr id="57" name="Text Box 7"/>
          <p:cNvSpPr txBox="1">
            <a:spLocks noChangeArrowheads="1"/>
          </p:cNvSpPr>
          <p:nvPr/>
        </p:nvSpPr>
        <p:spPr bwMode="gray">
          <a:xfrm>
            <a:off x="3967163" y="4921060"/>
            <a:ext cx="5114925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700" b="1" kern="0" dirty="0"/>
              <a:t>Грамоты и дипломы иных конкурсов</a:t>
            </a:r>
            <a:endParaRPr lang="en-US" sz="1700" kern="0" dirty="0"/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5538788"/>
            <a:ext cx="1716088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3" descr="G:\!!!!!!!!!!!!!!\овсейч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0" y="5538788"/>
            <a:ext cx="177800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 descr="12468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5538788"/>
            <a:ext cx="17018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5451475"/>
            <a:ext cx="16954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6057900"/>
            <a:ext cx="4699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8" descr="https://oldv.belstu.by/images/dpi/news/diplom_ot_bat'ki/ARTstudioA3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5399088"/>
            <a:ext cx="10398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5" descr="https://grodnonews.by/upload/medialibrary/2fd/2fd1449d846634f8171868b78ae35e3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013" y="5538788"/>
            <a:ext cx="1743075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Прямоугольник 65"/>
          <p:cNvSpPr/>
          <p:nvPr/>
        </p:nvSpPr>
        <p:spPr>
          <a:xfrm>
            <a:off x="2097400" y="199177"/>
            <a:ext cx="692722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СИСТЕМА СТИМУЛИРОВАНИЯ</a:t>
            </a:r>
            <a:r>
              <a:rPr lang="en-US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И ПОДДЕРЖКИ</a:t>
            </a:r>
          </a:p>
        </p:txBody>
      </p:sp>
      <p:sp>
        <p:nvSpPr>
          <p:cNvPr id="67" name="Text Box 7"/>
          <p:cNvSpPr txBox="1">
            <a:spLocks noChangeArrowheads="1"/>
          </p:cNvSpPr>
          <p:nvPr/>
        </p:nvSpPr>
        <p:spPr bwMode="gray">
          <a:xfrm>
            <a:off x="3280084" y="3790950"/>
            <a:ext cx="5480050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ru-RU" sz="1700" b="1" kern="0" dirty="0" smtClean="0"/>
              <a:t>Рейтинг студентов </a:t>
            </a:r>
            <a:endParaRPr lang="en-US" sz="1700" kern="0" dirty="0"/>
          </a:p>
        </p:txBody>
      </p:sp>
    </p:spTree>
    <p:extLst>
      <p:ext uri="{BB962C8B-B14F-4D97-AF65-F5344CB8AC3E}">
        <p14:creationId xmlns:p14="http://schemas.microsoft.com/office/powerpoint/2010/main" val="1470813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hape 402"/>
          <p:cNvSpPr txBox="1">
            <a:spLocks noGrp="1"/>
          </p:cNvSpPr>
          <p:nvPr>
            <p:ph type="title"/>
          </p:nvPr>
        </p:nvSpPr>
        <p:spPr>
          <a:xfrm>
            <a:off x="1835150" y="69850"/>
            <a:ext cx="7178675" cy="752475"/>
          </a:xfrm>
        </p:spPr>
        <p:txBody>
          <a:bodyPr tIns="45668" bIns="45668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  <a:buFont typeface="Calibri" pitchFamily="34" charset="0"/>
              <a:buNone/>
              <a:defRPr/>
            </a:pPr>
            <a:r>
              <a:rPr lang="ru-RU" alt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УНИВЕРСИТЕТ ВОЗМОЖНОСТЕЙ</a:t>
            </a:r>
            <a:endParaRPr lang="ru-RU" altLang="ru-RU" sz="2800" kern="1200" dirty="0">
              <a:ln w="10160">
                <a:solidFill>
                  <a:srgbClr val="FFFFFF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0243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8723313" y="57562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5E24739B-CAE9-4614-8E1E-C82E77E7877F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2</a:t>
            </a:fld>
            <a:endParaRPr lang="ru-RU" altLang="ru-RU" smtClean="0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665">
            <a:off x="6337298" y="2422599"/>
            <a:ext cx="2433638" cy="349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717550" y="2027238"/>
            <a:ext cx="0" cy="39116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287463" y="1819275"/>
            <a:ext cx="2757487" cy="7350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89050" y="2727325"/>
            <a:ext cx="2757488" cy="7350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90638" y="5407025"/>
            <a:ext cx="2755900" cy="88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90638" y="4519613"/>
            <a:ext cx="2411412" cy="7350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75"/>
          <p:cNvSpPr>
            <a:spLocks noChangeArrowheads="1"/>
          </p:cNvSpPr>
          <p:nvPr/>
        </p:nvSpPr>
        <p:spPr bwMode="auto">
          <a:xfrm>
            <a:off x="1354138" y="1851025"/>
            <a:ext cx="23479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b="1"/>
              <a:t>Участие в работе студенческих научных объединений </a:t>
            </a:r>
          </a:p>
        </p:txBody>
      </p:sp>
      <p:sp>
        <p:nvSpPr>
          <p:cNvPr id="33" name="Прямоугольник 39"/>
          <p:cNvSpPr>
            <a:spLocks noChangeArrowheads="1"/>
          </p:cNvSpPr>
          <p:nvPr/>
        </p:nvSpPr>
        <p:spPr bwMode="auto">
          <a:xfrm>
            <a:off x="1355725" y="2755900"/>
            <a:ext cx="2627313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b="1"/>
              <a:t>Проведение студенческих научных мероприятий (конференции, конкурсы) </a:t>
            </a:r>
          </a:p>
        </p:txBody>
      </p:sp>
      <p:pic>
        <p:nvPicPr>
          <p:cNvPr id="34" name="Picture 6" descr="http://urgau.ru/images/ikonki/confer_usau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84475"/>
            <a:ext cx="646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 descr="https://nalsosh19.edu07.ru/files/images/u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3681413"/>
            <a:ext cx="62865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https://static.tildacdn.com/tild6538-3964-4630-a665-363363613461/d0d3f4d8ca77a99e41e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1871663"/>
            <a:ext cx="6365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94"/>
          <p:cNvSpPr>
            <a:spLocks noChangeArrowheads="1"/>
          </p:cNvSpPr>
          <p:nvPr/>
        </p:nvSpPr>
        <p:spPr bwMode="auto">
          <a:xfrm>
            <a:off x="1354138" y="4521200"/>
            <a:ext cx="2493168" cy="67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/>
              <a:t>Участие в реализации научных </a:t>
            </a:r>
            <a:r>
              <a:rPr lang="ru-RU" b="1" dirty="0" smtClean="0"/>
              <a:t>и инновационных проектов</a:t>
            </a:r>
            <a:endParaRPr lang="ru-RU" b="1" dirty="0"/>
          </a:p>
        </p:txBody>
      </p:sp>
      <p:pic>
        <p:nvPicPr>
          <p:cNvPr id="41" name="Picture 8" descr="https://dpi.nntu.ru/frontend/web/ngtu/files/Nauka/png/Nio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4503738"/>
            <a:ext cx="709613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Прямоугольник 100"/>
          <p:cNvSpPr>
            <a:spLocks noChangeArrowheads="1"/>
          </p:cNvSpPr>
          <p:nvPr/>
        </p:nvSpPr>
        <p:spPr bwMode="auto">
          <a:xfrm>
            <a:off x="1360488" y="5421313"/>
            <a:ext cx="2133600" cy="86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/>
              <a:t>Участие </a:t>
            </a:r>
            <a:r>
              <a:rPr lang="ru-RU" b="1" dirty="0" smtClean="0"/>
              <a:t>конкурсах, в </a:t>
            </a:r>
            <a:r>
              <a:rPr lang="ru-RU" b="1" dirty="0"/>
              <a:t>инновационной деятельности, </a:t>
            </a:r>
            <a:r>
              <a:rPr lang="ru-RU" b="1" dirty="0" err="1"/>
              <a:t>стартап</a:t>
            </a:r>
            <a:r>
              <a:rPr lang="ru-RU" b="1" dirty="0"/>
              <a:t>-движении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290638" y="3627438"/>
            <a:ext cx="2755900" cy="7350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92"/>
          <p:cNvSpPr>
            <a:spLocks noChangeArrowheads="1"/>
          </p:cNvSpPr>
          <p:nvPr/>
        </p:nvSpPr>
        <p:spPr bwMode="auto">
          <a:xfrm>
            <a:off x="1360488" y="3657600"/>
            <a:ext cx="23415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>
              <a:lnSpc>
                <a:spcPct val="90000"/>
              </a:lnSpc>
            </a:pPr>
            <a:r>
              <a:rPr lang="ru-RU" b="1"/>
              <a:t>Публикации в студенческих научных изданиях</a:t>
            </a:r>
          </a:p>
        </p:txBody>
      </p:sp>
      <p:pic>
        <p:nvPicPr>
          <p:cNvPr id="48" name="Picture 14" descr="https://www.funancial.com/wp-content/uploads/2019/09/86d3b6_f08969ad70bb4fa2801101b4de68adfe-mv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5311775"/>
            <a:ext cx="9271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Пятиугольник 48"/>
          <p:cNvSpPr/>
          <p:nvPr/>
        </p:nvSpPr>
        <p:spPr>
          <a:xfrm>
            <a:off x="4080668" y="2406243"/>
            <a:ext cx="2524333" cy="2580328"/>
          </a:xfrm>
          <a:prstGeom prst="homePlate">
            <a:avLst>
              <a:gd name="adj" fmla="val 2256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Левая фигурная скобка 50"/>
          <p:cNvSpPr/>
          <p:nvPr/>
        </p:nvSpPr>
        <p:spPr>
          <a:xfrm rot="10800000">
            <a:off x="3711575" y="1093788"/>
            <a:ext cx="271463" cy="51260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ятиугольник 51"/>
          <p:cNvSpPr/>
          <p:nvPr/>
        </p:nvSpPr>
        <p:spPr>
          <a:xfrm rot="5400000">
            <a:off x="1639410" y="-490979"/>
            <a:ext cx="711390" cy="3432938"/>
          </a:xfrm>
          <a:prstGeom prst="homePlate">
            <a:avLst>
              <a:gd name="adj" fmla="val 3130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r>
              <a:rPr lang="en-US" dirty="0"/>
              <a:t> 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393700" y="869795"/>
            <a:ext cx="3182938" cy="769431"/>
          </a:xfrm>
          <a:prstGeom prst="rect">
            <a:avLst/>
          </a:prstGeom>
          <a:effectLst/>
        </p:spPr>
        <p:txBody>
          <a:bodyPr lIns="91431" tIns="45715" rIns="91431" bIns="45715">
            <a:spAutoFit/>
          </a:bodyPr>
          <a:lstStyle/>
          <a:p>
            <a:pPr algn="ctr">
              <a:defRPr/>
            </a:pPr>
            <a:r>
              <a:rPr lang="ru-RU" sz="2200" cap="all" spc="-64" dirty="0">
                <a:solidFill>
                  <a:srgbClr val="002060"/>
                </a:solidFill>
                <a:latin typeface="Impact" panose="020B0806030902050204" pitchFamily="34" charset="0"/>
              </a:rPr>
              <a:t>Формы </a:t>
            </a:r>
            <a:r>
              <a:rPr lang="ru-RU" sz="2200" cap="all" spc="-64" dirty="0" smtClean="0">
                <a:solidFill>
                  <a:srgbClr val="002060"/>
                </a:solidFill>
                <a:latin typeface="Impact" panose="020B0806030902050204" pitchFamily="34" charset="0"/>
              </a:rPr>
              <a:t>самореализации в науке</a:t>
            </a:r>
            <a:endParaRPr lang="ru-RU" sz="2200" cap="all" spc="-64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080971" y="1363831"/>
            <a:ext cx="2674938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12700" dir="2700000" algn="tl" rotWithShape="0">
                    <a:schemeClr val="bg1">
                      <a:alpha val="75000"/>
                    </a:schemeClr>
                  </a:outerShdw>
                </a:effectLst>
                <a:latin typeface="Impact" panose="020B0806030902050204" pitchFamily="34" charset="0"/>
              </a:rPr>
              <a:t>ВЫЯВИТЬ, РАСКРЫТЬ И РЕАЛИЗОВАТЬ ПОТЕНЦИАЛ СТУДЕНТА </a:t>
            </a:r>
            <a:endParaRPr lang="ru-RU" sz="2000" dirty="0">
              <a:solidFill>
                <a:srgbClr val="002060"/>
              </a:solidFill>
              <a:effectLst>
                <a:outerShdw blurRad="38100" dist="12700" dir="2700000" algn="tl" rotWithShape="0">
                  <a:schemeClr val="bg1">
                    <a:alpha val="75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55" name="Picture 4" descr="http://unes.sk/images/obrazky/vychovne-jazyk-1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80668" y="1391716"/>
            <a:ext cx="2000303" cy="4727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97487" y="181070"/>
            <a:ext cx="598487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sz="280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СТУДЕНЧЕСКОЕ НАУЧНОЕ ОБЩЕСТВО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0" y="6092825"/>
            <a:ext cx="9144000" cy="765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5589588"/>
            <a:ext cx="9144000" cy="115252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592388" y="3367088"/>
            <a:ext cx="6534150" cy="21494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501900" y="1185863"/>
            <a:ext cx="6624638" cy="19796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1511" name="Прямоугольник 52"/>
          <p:cNvSpPr>
            <a:spLocks noChangeArrowheads="1"/>
          </p:cNvSpPr>
          <p:nvPr/>
        </p:nvSpPr>
        <p:spPr bwMode="auto">
          <a:xfrm>
            <a:off x="2790825" y="920750"/>
            <a:ext cx="633571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Impact" pitchFamily="34" charset="0"/>
              </a:rPr>
              <a:t>Инфраструктура: </a:t>
            </a:r>
            <a:endParaRPr lang="en-US" sz="2400" smtClean="0">
              <a:latin typeface="Impact" pitchFamily="34" charset="0"/>
            </a:endParaRPr>
          </a:p>
        </p:txBody>
      </p:sp>
      <p:sp>
        <p:nvSpPr>
          <p:cNvPr id="21512" name="Прямоугольник 53"/>
          <p:cNvSpPr>
            <a:spLocks noChangeArrowheads="1"/>
          </p:cNvSpPr>
          <p:nvPr/>
        </p:nvSpPr>
        <p:spPr bwMode="auto">
          <a:xfrm>
            <a:off x="2744788" y="3443288"/>
            <a:ext cx="622935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marL="450850" eaLnBrk="1" hangingPunct="1">
              <a:lnSpc>
                <a:spcPct val="90000"/>
              </a:lnSpc>
              <a:spcAft>
                <a:spcPts val="1200"/>
              </a:spcAft>
            </a:pPr>
            <a:r>
              <a:rPr lang="ru-RU" sz="2400" smtClean="0">
                <a:latin typeface="Impact" pitchFamily="34" charset="0"/>
              </a:rPr>
              <a:t>Сообщество молодых исследователей:</a:t>
            </a:r>
          </a:p>
        </p:txBody>
      </p:sp>
      <p:pic>
        <p:nvPicPr>
          <p:cNvPr id="59" name="Picture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3688" y="5526088"/>
            <a:ext cx="1809750" cy="1160462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0" name="Picture 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0438" y="5519738"/>
            <a:ext cx="1585912" cy="1166812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5" name="Text Box 7"/>
          <p:cNvSpPr txBox="1">
            <a:spLocks noChangeArrowheads="1"/>
          </p:cNvSpPr>
          <p:nvPr/>
        </p:nvSpPr>
        <p:spPr bwMode="gray">
          <a:xfrm>
            <a:off x="3087688" y="1481138"/>
            <a:ext cx="4679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kern="0" dirty="0">
                <a:solidFill>
                  <a:srgbClr val="1F497D">
                    <a:lumMod val="75000"/>
                  </a:srgbClr>
                </a:solidFill>
              </a:rPr>
              <a:t>2</a:t>
            </a:r>
            <a:r>
              <a:rPr lang="ru-RU" sz="1800" b="1" kern="0" dirty="0"/>
              <a:t> студенческих конструкторских бюро</a:t>
            </a:r>
            <a:endParaRPr lang="en-US" sz="1800" kern="0" dirty="0"/>
          </a:p>
        </p:txBody>
      </p:sp>
      <p:sp>
        <p:nvSpPr>
          <p:cNvPr id="97" name="Text Box 7"/>
          <p:cNvSpPr txBox="1">
            <a:spLocks noChangeArrowheads="1"/>
          </p:cNvSpPr>
          <p:nvPr/>
        </p:nvSpPr>
        <p:spPr bwMode="gray">
          <a:xfrm>
            <a:off x="3389313" y="2011363"/>
            <a:ext cx="48402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kern="0" dirty="0">
                <a:solidFill>
                  <a:srgbClr val="1F497D">
                    <a:lumMod val="75000"/>
                  </a:srgbClr>
                </a:solidFill>
              </a:rPr>
              <a:t>6</a:t>
            </a:r>
            <a:r>
              <a:rPr lang="ru-RU" sz="1800" b="1" kern="0" dirty="0"/>
              <a:t> студенческих научных лабораторий</a:t>
            </a:r>
            <a:endParaRPr lang="en-US" sz="1800" kern="0" dirty="0"/>
          </a:p>
        </p:txBody>
      </p:sp>
      <p:sp>
        <p:nvSpPr>
          <p:cNvPr id="102" name="Text Box 7"/>
          <p:cNvSpPr txBox="1">
            <a:spLocks noChangeArrowheads="1"/>
          </p:cNvSpPr>
          <p:nvPr/>
        </p:nvSpPr>
        <p:spPr bwMode="gray">
          <a:xfrm>
            <a:off x="3792538" y="2562225"/>
            <a:ext cx="4559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kern="0" dirty="0">
                <a:solidFill>
                  <a:srgbClr val="1F497D">
                    <a:lumMod val="75000"/>
                  </a:srgbClr>
                </a:solidFill>
              </a:rPr>
              <a:t>55</a:t>
            </a:r>
            <a:r>
              <a:rPr lang="ru-RU" sz="1800" b="1" kern="0" dirty="0"/>
              <a:t> студенческих научных кружков</a:t>
            </a:r>
            <a:endParaRPr lang="en-US" sz="1800" kern="0" dirty="0"/>
          </a:p>
        </p:txBody>
      </p:sp>
      <p:sp>
        <p:nvSpPr>
          <p:cNvPr id="51" name="Пятиугольник 50"/>
          <p:cNvSpPr/>
          <p:nvPr/>
        </p:nvSpPr>
        <p:spPr>
          <a:xfrm>
            <a:off x="49186" y="907214"/>
            <a:ext cx="3100911" cy="4754035"/>
          </a:xfrm>
          <a:prstGeom prst="homePlate">
            <a:avLst>
              <a:gd name="adj" fmla="val 22971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FFFFFF"/>
                </a:solidFill>
              </a:rPr>
              <a:t>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1521" name="TextBox 51"/>
          <p:cNvSpPr txBox="1">
            <a:spLocks noChangeArrowheads="1"/>
          </p:cNvSpPr>
          <p:nvPr/>
        </p:nvSpPr>
        <p:spPr bwMode="auto">
          <a:xfrm>
            <a:off x="49213" y="2471738"/>
            <a:ext cx="26638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/>
            <a:r>
              <a:rPr lang="ru-RU" sz="2800" smtClean="0">
                <a:solidFill>
                  <a:srgbClr val="002060"/>
                </a:solidFill>
                <a:latin typeface="Impact" pitchFamily="34" charset="0"/>
              </a:rPr>
              <a:t>СТУДЕНЧЕСКОЕ НАУЧНОЕ ОБЩЕСТВО</a:t>
            </a:r>
          </a:p>
        </p:txBody>
      </p:sp>
      <p:pic>
        <p:nvPicPr>
          <p:cNvPr id="111" name="Рисунок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488" y="5516563"/>
            <a:ext cx="1490662" cy="1160462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3" name="Text Box 7"/>
          <p:cNvSpPr txBox="1">
            <a:spLocks noChangeArrowheads="1"/>
          </p:cNvSpPr>
          <p:nvPr/>
        </p:nvSpPr>
        <p:spPr bwMode="gray">
          <a:xfrm>
            <a:off x="3240088" y="3881438"/>
            <a:ext cx="5111750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2400" b="1" kern="0" dirty="0">
                <a:solidFill>
                  <a:srgbClr val="4BACC6">
                    <a:lumMod val="50000"/>
                  </a:srgbClr>
                </a:solidFill>
              </a:rPr>
              <a:t>1521</a:t>
            </a:r>
            <a:r>
              <a:rPr lang="ru-RU" sz="1800" b="1" kern="0" dirty="0"/>
              <a:t> студент – активный участник научных объединений</a:t>
            </a:r>
            <a:endParaRPr lang="en-US" sz="1800" kern="0" dirty="0"/>
          </a:p>
        </p:txBody>
      </p:sp>
      <p:sp>
        <p:nvSpPr>
          <p:cNvPr id="147" name="Text Box 7"/>
          <p:cNvSpPr txBox="1">
            <a:spLocks noChangeArrowheads="1"/>
          </p:cNvSpPr>
          <p:nvPr/>
        </p:nvSpPr>
        <p:spPr bwMode="gray">
          <a:xfrm>
            <a:off x="3697288" y="4605338"/>
            <a:ext cx="5003800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kern="0" dirty="0">
                <a:solidFill>
                  <a:srgbClr val="4BACC6">
                    <a:lumMod val="50000"/>
                  </a:srgbClr>
                </a:solidFill>
              </a:rPr>
              <a:t>3670</a:t>
            </a:r>
            <a:r>
              <a:rPr lang="ru-RU" sz="1800" b="1" kern="0" dirty="0"/>
              <a:t> студентов, участвующих в научной деятельности </a:t>
            </a:r>
            <a:endParaRPr lang="en-US" sz="1800" kern="0" dirty="0"/>
          </a:p>
        </p:txBody>
      </p:sp>
      <p:pic>
        <p:nvPicPr>
          <p:cNvPr id="21" name="Picture 4" descr="IMG_11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3463" y="5516563"/>
            <a:ext cx="1704975" cy="1160462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8950" y="5510213"/>
            <a:ext cx="1373188" cy="1173162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25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hape 402"/>
          <p:cNvSpPr txBox="1">
            <a:spLocks noGrp="1"/>
          </p:cNvSpPr>
          <p:nvPr>
            <p:ph type="title"/>
          </p:nvPr>
        </p:nvSpPr>
        <p:spPr>
          <a:xfrm>
            <a:off x="1354138" y="69850"/>
            <a:ext cx="7659687" cy="752475"/>
          </a:xfrm>
        </p:spPr>
        <p:txBody>
          <a:bodyPr tIns="45668" bIns="45668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Arial" charset="0"/>
              </a:rPr>
              <a:t>ПРЕДСТАВЛЯЕМЫЕ ВОЗМОЖНОСТИ</a:t>
            </a:r>
            <a:endParaRPr lang="ru-RU" altLang="ru-RU" sz="2800" kern="1200" dirty="0">
              <a:ln w="10160">
                <a:solidFill>
                  <a:srgbClr val="FFFFFF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331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3F60D0D6-1EAB-41F8-91C0-2A07CC9814C8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4</a:t>
            </a:fld>
            <a:endParaRPr lang="ru-RU" altLang="ru-RU" smtClean="0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flipV="1">
            <a:off x="3010829" y="1301749"/>
            <a:ext cx="3167721" cy="3159125"/>
          </a:xfrm>
          <a:prstGeom prst="upArrow">
            <a:avLst>
              <a:gd name="adj1" fmla="val 82937"/>
              <a:gd name="adj2" fmla="val 20493"/>
            </a:avLst>
          </a:prstGeom>
          <a:gradFill rotWithShape="1">
            <a:gsLst>
              <a:gs pos="52900">
                <a:schemeClr val="bg1">
                  <a:alpha val="92000"/>
                </a:schemeClr>
              </a:gs>
              <a:gs pos="0">
                <a:schemeClr val="bg1">
                  <a:lumMod val="6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rot="10800000" wrap="none" anchor="ctr"/>
          <a:lstStyle/>
          <a:p>
            <a:pPr algn="ctr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3395663" y="1182688"/>
            <a:ext cx="55229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2500" b="1" dirty="0"/>
              <a:t>Формы реализации проектной деятельности студентами, магистрантами и аспирантами университета </a:t>
            </a:r>
          </a:p>
          <a:p>
            <a:pPr algn="r"/>
            <a:r>
              <a:rPr lang="ru-RU" sz="2500" dirty="0"/>
              <a:t>(финансовая поддержка научных исследований)</a:t>
            </a:r>
            <a:endParaRPr lang="ru-RU" sz="2600" b="1" dirty="0"/>
          </a:p>
        </p:txBody>
      </p:sp>
      <p:sp>
        <p:nvSpPr>
          <p:cNvPr id="13318" name="AutoShape 5"/>
          <p:cNvSpPr>
            <a:spLocks noChangeArrowheads="1"/>
          </p:cNvSpPr>
          <p:nvPr/>
        </p:nvSpPr>
        <p:spPr bwMode="gray">
          <a:xfrm>
            <a:off x="198438" y="4949825"/>
            <a:ext cx="2701925" cy="1422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198438" y="5057775"/>
            <a:ext cx="27019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ctr"/>
            <a:r>
              <a:rPr lang="ru-RU" sz="2000"/>
              <a:t>Гранты Фонда инновационного развития университета</a:t>
            </a:r>
          </a:p>
        </p:txBody>
      </p:sp>
      <p:sp>
        <p:nvSpPr>
          <p:cNvPr id="13320" name="AutoShape 5"/>
          <p:cNvSpPr>
            <a:spLocks noChangeArrowheads="1"/>
          </p:cNvSpPr>
          <p:nvPr/>
        </p:nvSpPr>
        <p:spPr bwMode="gray">
          <a:xfrm>
            <a:off x="3200400" y="4949825"/>
            <a:ext cx="2678113" cy="1422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TextBox 8"/>
          <p:cNvSpPr txBox="1">
            <a:spLocks noChangeArrowheads="1"/>
          </p:cNvSpPr>
          <p:nvPr/>
        </p:nvSpPr>
        <p:spPr bwMode="auto">
          <a:xfrm>
            <a:off x="3265488" y="5178425"/>
            <a:ext cx="26130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ctr"/>
            <a:r>
              <a:rPr lang="ru-RU" sz="2000"/>
              <a:t>Гранты Министерства образования</a:t>
            </a:r>
          </a:p>
        </p:txBody>
      </p:sp>
      <p:sp>
        <p:nvSpPr>
          <p:cNvPr id="13322" name="AutoShape 5"/>
          <p:cNvSpPr>
            <a:spLocks noChangeArrowheads="1"/>
          </p:cNvSpPr>
          <p:nvPr/>
        </p:nvSpPr>
        <p:spPr bwMode="gray">
          <a:xfrm>
            <a:off x="6294438" y="4968875"/>
            <a:ext cx="2541587" cy="1422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TextBox 10"/>
          <p:cNvSpPr txBox="1">
            <a:spLocks noChangeArrowheads="1"/>
          </p:cNvSpPr>
          <p:nvPr/>
        </p:nvSpPr>
        <p:spPr bwMode="auto">
          <a:xfrm>
            <a:off x="6370638" y="5181600"/>
            <a:ext cx="24653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ctr"/>
            <a:r>
              <a:rPr lang="ru-RU" sz="2000"/>
              <a:t>Гранты БРФФИ для молодых ученых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463675" y="4572000"/>
            <a:ext cx="6149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63675" y="4572000"/>
            <a:ext cx="0" cy="53975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19613" y="4572000"/>
            <a:ext cx="0" cy="53975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627938" y="4572000"/>
            <a:ext cx="0" cy="53975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890588"/>
            <a:ext cx="1209675" cy="103346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2" descr="https://www.grsu.by/images/3434_copy_copy_copy_copy_copy_copy_copy_copy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388" y="1362075"/>
            <a:ext cx="1322387" cy="1020763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613" y="2054225"/>
            <a:ext cx="1262062" cy="979488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438" y="3268663"/>
            <a:ext cx="1350962" cy="112357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4920" y="2600325"/>
            <a:ext cx="1419543" cy="94525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Maria\Продукция\01 слайд\Миссия стен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3" t="94102" r="2"/>
          <a:stretch>
            <a:fillRect/>
          </a:stretch>
        </p:blipFill>
        <p:spPr bwMode="auto">
          <a:xfrm>
            <a:off x="5676900" y="6480175"/>
            <a:ext cx="34671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Shape 402"/>
          <p:cNvSpPr txBox="1">
            <a:spLocks noGrp="1"/>
          </p:cNvSpPr>
          <p:nvPr>
            <p:ph type="title"/>
          </p:nvPr>
        </p:nvSpPr>
        <p:spPr>
          <a:xfrm>
            <a:off x="441325" y="79375"/>
            <a:ext cx="8670925" cy="711200"/>
          </a:xfrm>
        </p:spPr>
        <p:txBody>
          <a:bodyPr lIns="101424" tIns="50698" rIns="101424" bIns="50698"/>
          <a:lstStyle/>
          <a:p>
            <a:pPr algn="r">
              <a:lnSpc>
                <a:spcPct val="80000"/>
              </a:lnSpc>
              <a:buClr>
                <a:srgbClr val="002060"/>
              </a:buClr>
              <a:buSzPct val="25000"/>
            </a:pPr>
            <a:r>
              <a:rPr lang="ru-RU" sz="2800" kern="120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/>
              </a:rPr>
              <a:t>Пример </a:t>
            </a:r>
            <a:r>
              <a:rPr 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/>
              </a:rPr>
              <a:t>самореализации в </a:t>
            </a:r>
            <a:r>
              <a:rPr lang="ru-RU" sz="2800" kern="120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/>
              </a:rPr>
              <a:t>научной деятельности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450" y="956173"/>
            <a:ext cx="3776506" cy="279340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4740" y="3174827"/>
            <a:ext cx="4158343" cy="684792"/>
          </a:xfrm>
          <a:prstGeom prst="rect">
            <a:avLst/>
          </a:prstGeom>
          <a:gradFill flip="none" rotWithShape="1">
            <a:gsLst>
              <a:gs pos="27000">
                <a:srgbClr val="FFFFFF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07951" y="3382720"/>
            <a:ext cx="3531005" cy="174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kern="1200" dirty="0">
                <a:solidFill>
                  <a:schemeClr val="dk1"/>
                </a:solidFill>
                <a:latin typeface="Impact" pitchFamily="34" charset="0"/>
                <a:ea typeface="Calibri"/>
                <a:cs typeface="Arial" pitchFamily="34" charset="0"/>
                <a:sym typeface="Calibri"/>
              </a:rPr>
              <a:t>ИЛЬИЧ</a:t>
            </a:r>
          </a:p>
          <a:p>
            <a:pPr algn="r"/>
            <a:r>
              <a:rPr lang="ru-RU" sz="2400" kern="1200" dirty="0">
                <a:solidFill>
                  <a:schemeClr val="dk1"/>
                </a:solidFill>
                <a:latin typeface="Impact" pitchFamily="34" charset="0"/>
                <a:ea typeface="Calibri"/>
                <a:cs typeface="Arial" pitchFamily="34" charset="0"/>
                <a:sym typeface="Calibri"/>
              </a:rPr>
              <a:t>Татьяна Викторовна</a:t>
            </a:r>
            <a:endParaRPr lang="ru-RU" b="1" kern="1200" dirty="0">
              <a:solidFill>
                <a:schemeClr val="dk1"/>
              </a:solidFill>
              <a:latin typeface="Arial" pitchFamily="34" charset="0"/>
              <a:ea typeface="Calibri"/>
              <a:cs typeface="Arial" pitchFamily="34" charset="0"/>
              <a:sym typeface="Calibri"/>
            </a:endParaRPr>
          </a:p>
          <a:p>
            <a:pPr algn="r">
              <a:lnSpc>
                <a:spcPct val="90000"/>
              </a:lnSpc>
            </a:pPr>
            <a:r>
              <a:rPr lang="ru-RU" b="1" kern="1200" dirty="0">
                <a:solidFill>
                  <a:schemeClr val="dk1"/>
                </a:solidFill>
                <a:latin typeface="Arial" pitchFamily="34" charset="0"/>
                <a:ea typeface="Calibri"/>
                <a:cs typeface="Arial" pitchFamily="34" charset="0"/>
                <a:sym typeface="Calibri"/>
              </a:rPr>
              <a:t> </a:t>
            </a:r>
            <a:r>
              <a:rPr lang="ru-RU" altLang="ru-RU" sz="1600" dirty="0">
                <a:latin typeface="+mn-lt"/>
                <a:ea typeface="Calibri" panose="020F0502020204030204" pitchFamily="34" charset="0"/>
                <a:cs typeface="Arial" pitchFamily="34" charset="0"/>
              </a:rPr>
              <a:t>Старший преподаватель</a:t>
            </a:r>
          </a:p>
          <a:p>
            <a:pPr algn="r">
              <a:lnSpc>
                <a:spcPct val="90000"/>
              </a:lnSpc>
            </a:pPr>
            <a:r>
              <a:rPr lang="ru-RU" altLang="ru-RU" sz="1600" dirty="0">
                <a:latin typeface="+mn-lt"/>
                <a:ea typeface="Calibri" panose="020F0502020204030204" pitchFamily="34" charset="0"/>
                <a:cs typeface="Arial" pitchFamily="34" charset="0"/>
              </a:rPr>
              <a:t>кафедры биохимии</a:t>
            </a:r>
          </a:p>
          <a:p>
            <a:pPr algn="r">
              <a:lnSpc>
                <a:spcPct val="90000"/>
              </a:lnSpc>
            </a:pPr>
            <a:r>
              <a:rPr lang="ru-RU" altLang="ru-RU" sz="1600" dirty="0">
                <a:latin typeface="+mn-lt"/>
                <a:ea typeface="Calibri" panose="020F0502020204030204" pitchFamily="34" charset="0"/>
                <a:cs typeface="Arial" pitchFamily="34" charset="0"/>
              </a:rPr>
              <a:t>факультета биологии и экологии, кандидат биологических наук</a:t>
            </a:r>
            <a:endParaRPr lang="ru-RU" sz="1600" b="1" dirty="0">
              <a:latin typeface="+mn-lt"/>
              <a:cs typeface="Arial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89" y="5256564"/>
            <a:ext cx="1846071" cy="1290265"/>
          </a:xfrm>
          <a:prstGeom prst="rect">
            <a:avLst/>
          </a:prstGeom>
          <a:ln w="317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 вверх 23"/>
          <p:cNvSpPr/>
          <p:nvPr/>
        </p:nvSpPr>
        <p:spPr>
          <a:xfrm>
            <a:off x="3873726" y="1392865"/>
            <a:ext cx="1381171" cy="5295014"/>
          </a:xfrm>
          <a:prstGeom prst="upArrow">
            <a:avLst>
              <a:gd name="adj1" fmla="val 50134"/>
              <a:gd name="adj2" fmla="val 74092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422177" y="5927859"/>
            <a:ext cx="472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2009-2014</a:t>
            </a:r>
            <a:r>
              <a:rPr lang="ru-RU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Студентка университета </a:t>
            </a:r>
            <a:endParaRPr lang="ru-RU" sz="2000" dirty="0">
              <a:latin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422177" y="5270715"/>
            <a:ext cx="5522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2015</a:t>
            </a:r>
            <a:r>
              <a:rPr 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 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Магистр 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422180" y="3517223"/>
            <a:ext cx="440283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4863" indent="-804863">
              <a:lnSpc>
                <a:spcPct val="90000"/>
              </a:lnSpc>
            </a:pPr>
            <a:r>
              <a:rPr lang="ru-RU" alt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   </a:t>
            </a: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Лучшая кандидатская диссертация Республики Беларусь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2178" y="2468199"/>
            <a:ext cx="440283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4863" indent="-804863">
              <a:lnSpc>
                <a:spcPct val="90000"/>
              </a:lnSpc>
            </a:pPr>
            <a:r>
              <a:rPr lang="ru-RU" alt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</a:t>
            </a:r>
            <a:r>
              <a:rPr lang="ru-RU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1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Топ-10 результатов</a:t>
            </a:r>
            <a:br>
              <a:rPr lang="ru-RU" altLang="ru-RU" sz="2000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деятельности ученых Беларуси</a:t>
            </a:r>
            <a:endParaRPr lang="ru-RU" alt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2177" y="4548510"/>
            <a:ext cx="416865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4863" indent="-804863">
              <a:lnSpc>
                <a:spcPct val="90000"/>
              </a:lnSpc>
            </a:pPr>
            <a:r>
              <a:rPr 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2018</a:t>
            </a:r>
            <a:r>
              <a:rPr 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  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Стипендиат Президента Республики Беларусь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422178" y="956173"/>
            <a:ext cx="4576856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Impact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Руководитель проекта</a:t>
            </a:r>
          </a:p>
          <a:p>
            <a:pPr marL="804863">
              <a:lnSpc>
                <a:spcPct val="90000"/>
              </a:lnSpc>
            </a:pPr>
            <a:r>
              <a:rPr lang="ru-RU" sz="18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Белорусского республиканского фонда фундаментальных исследований стоимостью </a:t>
            </a:r>
            <a:r>
              <a:rPr lang="ru-RU" sz="18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      30 </a:t>
            </a:r>
            <a:r>
              <a:rPr lang="ru-RU" sz="18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000 рублей</a:t>
            </a:r>
            <a:endParaRPr lang="ru-RU" sz="18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911" y="5239331"/>
            <a:ext cx="2032380" cy="130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80238" y="650716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146F8244-8C06-44B8-BD6D-FAEBE945EE5C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6</a:t>
            </a:fld>
            <a:endParaRPr lang="ru-RU" altLang="ru-RU" smtClean="0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3827" y="837026"/>
            <a:ext cx="5051810" cy="323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Group 20"/>
          <p:cNvGrpSpPr>
            <a:grpSpLocks/>
          </p:cNvGrpSpPr>
          <p:nvPr/>
        </p:nvGrpSpPr>
        <p:grpSpPr bwMode="auto">
          <a:xfrm>
            <a:off x="906288" y="1470109"/>
            <a:ext cx="5293790" cy="2265401"/>
            <a:chOff x="3964" y="2071"/>
            <a:chExt cx="2848" cy="514"/>
          </a:xfrm>
        </p:grpSpPr>
        <p:sp>
          <p:nvSpPr>
            <p:cNvPr id="49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2848" cy="514"/>
            </a:xfrm>
            <a:prstGeom prst="roundRect">
              <a:avLst>
                <a:gd name="adj" fmla="val 404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22"/>
            <p:cNvSpPr>
              <a:spLocks noChangeArrowheads="1"/>
            </p:cNvSpPr>
            <p:nvPr/>
          </p:nvSpPr>
          <p:spPr bwMode="gray">
            <a:xfrm>
              <a:off x="3991" y="2076"/>
              <a:ext cx="2800" cy="67"/>
            </a:xfrm>
            <a:prstGeom prst="roundRect">
              <a:avLst>
                <a:gd name="adj" fmla="val 25582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52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2" b="98665" l="1128" r="91855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39" y="766049"/>
            <a:ext cx="2866962" cy="222754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Shape 402"/>
          <p:cNvSpPr txBox="1">
            <a:spLocks/>
          </p:cNvSpPr>
          <p:nvPr/>
        </p:nvSpPr>
        <p:spPr bwMode="auto">
          <a:xfrm>
            <a:off x="1835150" y="69850"/>
            <a:ext cx="71786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2" tIns="45668" rIns="91362" bIns="45668" numCol="1" anchor="ctr" anchorCtr="0" compatLnSpc="1">
            <a:prstTxWarp prst="textNoShape">
              <a:avLst/>
            </a:prstTxWarp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lvl="2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lvl="3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lvl="4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6880" lvl="5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3761" lvl="6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0641" lvl="7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7520" lvl="8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  <a:buFont typeface="Calibri" pitchFamily="34" charset="0"/>
              <a:buNone/>
              <a:defRPr/>
            </a:pPr>
            <a:r>
              <a:rPr lang="ru-RU" altLang="ru-RU" sz="28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НАУЧНО-ТЕХНОЛОГИЧЕСКИЙ ПАРК </a:t>
            </a:r>
            <a:r>
              <a:rPr lang="ru-RU" alt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УНИВЕРСИТЕТА</a:t>
            </a:r>
            <a:endParaRPr lang="ru-RU" altLang="ru-RU" sz="2800" kern="1200" dirty="0">
              <a:ln w="10160">
                <a:solidFill>
                  <a:srgbClr val="FFFFFF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79" name="Group 20"/>
          <p:cNvGrpSpPr>
            <a:grpSpLocks/>
          </p:cNvGrpSpPr>
          <p:nvPr/>
        </p:nvGrpSpPr>
        <p:grpSpPr bwMode="auto">
          <a:xfrm>
            <a:off x="1694985" y="3813717"/>
            <a:ext cx="5307981" cy="1761396"/>
            <a:chOff x="3964" y="2071"/>
            <a:chExt cx="2848" cy="514"/>
          </a:xfrm>
        </p:grpSpPr>
        <p:sp>
          <p:nvSpPr>
            <p:cNvPr id="80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2848" cy="514"/>
            </a:xfrm>
            <a:prstGeom prst="roundRect">
              <a:avLst>
                <a:gd name="adj" fmla="val 404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22"/>
            <p:cNvSpPr>
              <a:spLocks noChangeArrowheads="1"/>
            </p:cNvSpPr>
            <p:nvPr/>
          </p:nvSpPr>
          <p:spPr bwMode="gray">
            <a:xfrm>
              <a:off x="3991" y="2076"/>
              <a:ext cx="2800" cy="67"/>
            </a:xfrm>
            <a:prstGeom prst="roundRect">
              <a:avLst>
                <a:gd name="adj" fmla="val 25582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" name="Прямоугольник 81"/>
          <p:cNvSpPr/>
          <p:nvPr/>
        </p:nvSpPr>
        <p:spPr>
          <a:xfrm>
            <a:off x="2370888" y="1075403"/>
            <a:ext cx="3313113" cy="384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900" b="1" kern="0" dirty="0">
                <a:solidFill>
                  <a:srgbClr val="002060"/>
                </a:solidFill>
              </a:rPr>
              <a:t>Технопарк сегодня – это: </a:t>
            </a:r>
          </a:p>
        </p:txBody>
      </p:sp>
      <p:sp>
        <p:nvSpPr>
          <p:cNvPr id="86" name="Стрелка вниз 85"/>
          <p:cNvSpPr/>
          <p:nvPr/>
        </p:nvSpPr>
        <p:spPr>
          <a:xfrm>
            <a:off x="3999594" y="1728910"/>
            <a:ext cx="915987" cy="46037"/>
          </a:xfrm>
          <a:prstGeom prst="downArrow">
            <a:avLst>
              <a:gd name="adj1" fmla="val 70239"/>
              <a:gd name="adj2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87" name="Прямоугольник 5"/>
          <p:cNvSpPr>
            <a:spLocks noChangeArrowheads="1"/>
          </p:cNvSpPr>
          <p:nvPr/>
        </p:nvSpPr>
        <p:spPr bwMode="auto">
          <a:xfrm>
            <a:off x="2526394" y="3211635"/>
            <a:ext cx="3148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b="1"/>
              <a:t>Офисы для резидентов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/>
              <a:t>FabLab-</a:t>
            </a:r>
            <a:r>
              <a:rPr lang="ru-RU" b="1"/>
              <a:t>зона и коворкинг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526394" y="1911472"/>
            <a:ext cx="3486029" cy="136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57200">
              <a:lnSpc>
                <a:spcPct val="92000"/>
              </a:lnSpc>
              <a:buFont typeface="Arial" pitchFamily="34" charset="0"/>
              <a:buChar char="•"/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16 </a:t>
            </a:r>
            <a:r>
              <a:rPr lang="ru-RU" b="1" kern="0" dirty="0">
                <a:solidFill>
                  <a:prstClr val="black"/>
                </a:solidFill>
              </a:rPr>
              <a:t>компаний – резидентов </a:t>
            </a:r>
          </a:p>
          <a:p>
            <a:pPr marL="285750" indent="-285750" algn="just" defTabSz="457200">
              <a:lnSpc>
                <a:spcPct val="92000"/>
              </a:lnSpc>
              <a:buFont typeface="Arial" pitchFamily="34" charset="0"/>
              <a:buChar char="•"/>
              <a:defRPr/>
            </a:pPr>
            <a:r>
              <a:rPr lang="ru-RU" b="1" kern="0" dirty="0">
                <a:solidFill>
                  <a:srgbClr val="002060"/>
                </a:solidFill>
              </a:rPr>
              <a:t>5</a:t>
            </a:r>
            <a:r>
              <a:rPr lang="ru-RU" sz="2000" b="1" dirty="0">
                <a:cs typeface="Arial" pitchFamily="34" charset="0"/>
              </a:rPr>
              <a:t> </a:t>
            </a:r>
            <a:r>
              <a:rPr lang="ru-RU" b="1" kern="0" dirty="0">
                <a:solidFill>
                  <a:prstClr val="black"/>
                </a:solidFill>
              </a:rPr>
              <a:t>научно-производственных лабораторий </a:t>
            </a:r>
            <a:r>
              <a:rPr lang="ru-RU" kern="0" dirty="0">
                <a:solidFill>
                  <a:sysClr val="windowText" lastClr="000000"/>
                </a:solidFill>
              </a:rPr>
              <a:t>(биотехнология, электроника, биомедицина, автоматизация, перспективные промышленные технологии);</a:t>
            </a:r>
          </a:p>
        </p:txBody>
      </p:sp>
      <p:pic>
        <p:nvPicPr>
          <p:cNvPr id="70" name="Picture 20" descr="t2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688" y="4264374"/>
            <a:ext cx="1810137" cy="120675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9" descr="https://qr.grsu.by/cache/widgetkit/gallery/3499/IMG_8964-2239e0894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03" y="5496402"/>
            <a:ext cx="1608132" cy="116744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2324461" y="1559261"/>
            <a:ext cx="5924550" cy="354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700" b="1" u="sng" kern="0" dirty="0">
                <a:solidFill>
                  <a:schemeClr val="tx1"/>
                </a:solidFill>
              </a:rPr>
              <a:t>Корпус по ул. Гаспадарчая, 21А</a:t>
            </a:r>
            <a:endParaRPr lang="ru-RU" sz="1700" u="sng" kern="0" dirty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290450" y="3841734"/>
            <a:ext cx="4814888" cy="354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700" b="1" u="sng" kern="0" dirty="0">
                <a:solidFill>
                  <a:schemeClr val="tx1"/>
                </a:solidFill>
              </a:rPr>
              <a:t>Новый корпус по ул. Гаспадарчая, 23/4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324461" y="4249835"/>
            <a:ext cx="454468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16</a:t>
            </a:r>
            <a:r>
              <a:rPr lang="ru-RU" kern="0" dirty="0" smtClean="0">
                <a:solidFill>
                  <a:sysClr val="windowText" lastClr="000000"/>
                </a:solidFill>
              </a:rPr>
              <a:t> </a:t>
            </a:r>
            <a:r>
              <a:rPr lang="ru-RU" b="1" kern="0" dirty="0">
                <a:solidFill>
                  <a:sysClr val="windowText" lastClr="000000"/>
                </a:solidFill>
              </a:rPr>
              <a:t>производственных помещений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</a:p>
          <a:p>
            <a:pPr marL="177800" indent="-177800">
              <a:buFont typeface="Arial" pitchFamily="34" charset="0"/>
              <a:buChar char="•"/>
              <a:defRPr/>
            </a:pPr>
            <a:r>
              <a:rPr lang="ru-RU" b="1" kern="0" dirty="0">
                <a:solidFill>
                  <a:srgbClr val="002060"/>
                </a:solidFill>
              </a:rPr>
              <a:t>5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b="1" kern="0" dirty="0">
                <a:solidFill>
                  <a:sysClr val="windowText" lastClr="000000"/>
                </a:solidFill>
              </a:rPr>
              <a:t>помещений типа open-space</a:t>
            </a:r>
          </a:p>
          <a:p>
            <a:pPr marL="177800" indent="-177800">
              <a:buFont typeface="Arial" pitchFamily="34" charset="0"/>
              <a:buChar char="•"/>
              <a:defRPr/>
            </a:pPr>
            <a:r>
              <a:rPr lang="ru-RU" b="1" kern="0" dirty="0">
                <a:solidFill>
                  <a:srgbClr val="002060"/>
                </a:solidFill>
              </a:rPr>
              <a:t>11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b="1" kern="0" dirty="0">
                <a:solidFill>
                  <a:sysClr val="windowText" lastClr="000000"/>
                </a:solidFill>
              </a:rPr>
              <a:t>офисных помещений</a:t>
            </a:r>
          </a:p>
          <a:p>
            <a:pPr marL="177800" indent="-177800">
              <a:buFont typeface="Arial" pitchFamily="34" charset="0"/>
              <a:buChar char="•"/>
              <a:defRPr/>
            </a:pPr>
            <a:r>
              <a:rPr lang="ru-RU" b="1" kern="0" dirty="0">
                <a:solidFill>
                  <a:srgbClr val="002060"/>
                </a:solidFill>
              </a:rPr>
              <a:t>3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b="1" kern="0" dirty="0">
                <a:solidFill>
                  <a:sysClr val="windowText" lastClr="000000"/>
                </a:solidFill>
              </a:rPr>
              <a:t>зоны коворкинга</a:t>
            </a:r>
          </a:p>
          <a:p>
            <a:pPr marL="177800" indent="-177800">
              <a:buFont typeface="Arial" pitchFamily="34" charset="0"/>
              <a:buChar char="•"/>
              <a:defRPr/>
            </a:pPr>
            <a:r>
              <a:rPr lang="ru-RU" b="1" kern="0" dirty="0">
                <a:solidFill>
                  <a:sysClr val="windowText" lastClr="000000"/>
                </a:solidFill>
              </a:rPr>
              <a:t>конференц-зал и выставочный центр</a:t>
            </a:r>
          </a:p>
        </p:txBody>
      </p:sp>
      <p:pic>
        <p:nvPicPr>
          <p:cNvPr id="75" name="Picture 3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759" y="5554344"/>
            <a:ext cx="1603945" cy="106549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6" name="Picture 18" descr="t26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3" b="16710"/>
          <a:stretch/>
        </p:blipFill>
        <p:spPr bwMode="auto">
          <a:xfrm>
            <a:off x="7203687" y="5575113"/>
            <a:ext cx="1810137" cy="96681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10" descr="https://www.sb.by/upload/iblock/8e0/8e0f53b38b76728644a84170c2d7febe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47" b="35535"/>
          <a:stretch/>
        </p:blipFill>
        <p:spPr bwMode="auto">
          <a:xfrm>
            <a:off x="7203687" y="2796764"/>
            <a:ext cx="1786799" cy="132265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7" descr="https://www.sb.by/upload/resize_cache/slam.image/iblock/76f/855_2000_1/76f0d5ba870653dbd5e737d978bae270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" t="6579" r="1922" b="11332"/>
          <a:stretch/>
        </p:blipFill>
        <p:spPr bwMode="auto">
          <a:xfrm>
            <a:off x="3863668" y="5510333"/>
            <a:ext cx="1810738" cy="115351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https://rgazeta.by/files/image/2018/2018_November/tehnolab02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0" b="8940"/>
          <a:stretch/>
        </p:blipFill>
        <p:spPr bwMode="auto">
          <a:xfrm>
            <a:off x="255154" y="4319370"/>
            <a:ext cx="1730271" cy="109676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5" descr="https://www.sb.by/upload/iblock/eee/eee5f5b22d174c4d6949115666032b9c.jpg?1541506664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53" y="5510334"/>
            <a:ext cx="1730271" cy="115351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s://rgazeta.by/files/image/2018/2018_November/tehnolab05.jpg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7" b="7380"/>
          <a:stretch/>
        </p:blipFill>
        <p:spPr bwMode="auto">
          <a:xfrm>
            <a:off x="227152" y="3060483"/>
            <a:ext cx="1731480" cy="113526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402"/>
          <p:cNvSpPr txBox="1">
            <a:spLocks noGrp="1"/>
          </p:cNvSpPr>
          <p:nvPr>
            <p:ph type="title"/>
          </p:nvPr>
        </p:nvSpPr>
        <p:spPr>
          <a:xfrm>
            <a:off x="1354138" y="69850"/>
            <a:ext cx="7659687" cy="752475"/>
          </a:xfrm>
        </p:spPr>
        <p:txBody>
          <a:bodyPr tIns="45668" bIns="45668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Arial" charset="0"/>
              </a:rPr>
              <a:t>ПУТИ САМОРЕАЛИЗАЦИИ В НАУКЕ</a:t>
            </a:r>
            <a:endParaRPr lang="ru-RU" altLang="ru-RU" sz="2800" kern="1200" dirty="0">
              <a:ln w="10160">
                <a:solidFill>
                  <a:srgbClr val="FFFFFF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6389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E8497B3D-2D17-42E4-B38C-BE371126C48A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7</a:t>
            </a:fld>
            <a:endParaRPr lang="ru-RU" altLang="ru-RU" smtClean="0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49" name="Picture 21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7970" y="1683799"/>
            <a:ext cx="1574298" cy="202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Shape 49"/>
          <p:cNvSpPr/>
          <p:nvPr/>
        </p:nvSpPr>
        <p:spPr>
          <a:xfrm>
            <a:off x="860683" y="1711657"/>
            <a:ext cx="6510274" cy="4898021"/>
          </a:xfrm>
          <a:prstGeom prst="swooshArrow">
            <a:avLst>
              <a:gd name="adj1" fmla="val 20712"/>
              <a:gd name="adj2" fmla="val 25390"/>
            </a:avLst>
          </a:prstGeom>
          <a:gradFill flip="none" rotWithShape="1">
            <a:gsLst>
              <a:gs pos="0">
                <a:schemeClr val="accent1">
                  <a:tint val="40000"/>
                  <a:hueOff val="0"/>
                  <a:satOff val="0"/>
                  <a:lumOff val="0"/>
                  <a:shade val="30000"/>
                  <a:satMod val="115000"/>
                </a:schemeClr>
              </a:gs>
              <a:gs pos="50000">
                <a:schemeClr val="accent1">
                  <a:tint val="40000"/>
                  <a:hueOff val="0"/>
                  <a:satOff val="0"/>
                  <a:lumOff val="0"/>
                  <a:shade val="67500"/>
                  <a:satMod val="115000"/>
                </a:schemeClr>
              </a:gs>
              <a:gs pos="100000">
                <a:schemeClr val="accent1">
                  <a:tint val="40000"/>
                  <a:hueOff val="0"/>
                  <a:satOff val="0"/>
                  <a:lumOff val="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TextBox 50"/>
          <p:cNvSpPr txBox="1"/>
          <p:nvPr/>
        </p:nvSpPr>
        <p:spPr>
          <a:xfrm>
            <a:off x="826701" y="4368163"/>
            <a:ext cx="160715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latin typeface="Impact" pitchFamily="34" charset="0"/>
              </a:rPr>
              <a:t>Обучающие</a:t>
            </a:r>
            <a:br>
              <a:rPr lang="ru-RU" sz="1600" dirty="0">
                <a:latin typeface="Impact" pitchFamily="34" charset="0"/>
              </a:rPr>
            </a:br>
            <a:r>
              <a:rPr lang="ru-RU" sz="1600" dirty="0">
                <a:latin typeface="Impact" pitchFamily="34" charset="0"/>
              </a:rPr>
              <a:t>курсы и семинары</a:t>
            </a:r>
          </a:p>
        </p:txBody>
      </p:sp>
      <p:cxnSp>
        <p:nvCxnSpPr>
          <p:cNvPr id="52" name="Прямая соединительная линия 51"/>
          <p:cNvCxnSpPr>
            <a:stCxn id="96" idx="5"/>
            <a:endCxn id="72" idx="2"/>
          </p:cNvCxnSpPr>
          <p:nvPr/>
        </p:nvCxnSpPr>
        <p:spPr>
          <a:xfrm flipH="1" flipV="1">
            <a:off x="1549007" y="3753831"/>
            <a:ext cx="942394" cy="90368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42"/>
          <p:cNvSpPr>
            <a:spLocks noChangeArrowheads="1"/>
          </p:cNvSpPr>
          <p:nvPr/>
        </p:nvSpPr>
        <p:spPr bwMode="auto">
          <a:xfrm>
            <a:off x="3277965" y="2317731"/>
            <a:ext cx="17139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Материализация идей в проект (</a:t>
            </a:r>
            <a:r>
              <a:rPr lang="ru-RU" sz="1600" dirty="0" err="1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стартап</a:t>
            </a:r>
            <a:r>
              <a:rPr lang="ru-RU" sz="1600" dirty="0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)</a:t>
            </a: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3890407" y="3536288"/>
            <a:ext cx="435425" cy="104485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Скругленный прямоугольник 59"/>
          <p:cNvSpPr/>
          <p:nvPr/>
        </p:nvSpPr>
        <p:spPr>
          <a:xfrm>
            <a:off x="278779" y="1279558"/>
            <a:ext cx="2542479" cy="2067170"/>
          </a:xfrm>
          <a:prstGeom prst="roundRect">
            <a:avLst>
              <a:gd name="adj" fmla="val 11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0"/>
          </a:gradFill>
          <a:ln w="9525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574980" y="3231344"/>
            <a:ext cx="1979683" cy="522487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74981" y="3230611"/>
            <a:ext cx="194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Студия проектов и </a:t>
            </a:r>
            <a:r>
              <a:rPr lang="ru-RU" sz="1400" b="1" dirty="0" err="1">
                <a:solidFill>
                  <a:srgbClr val="002060"/>
                </a:solidFill>
              </a:rPr>
              <a:t>стартапов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576864" y="4751900"/>
            <a:ext cx="2976443" cy="1543847"/>
          </a:xfrm>
          <a:prstGeom prst="roundRect">
            <a:avLst>
              <a:gd name="adj" fmla="val 11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0"/>
          </a:gradFill>
          <a:ln w="952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841219" y="4438282"/>
            <a:ext cx="2447731" cy="48322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2841219" y="4417446"/>
            <a:ext cx="244773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002060"/>
                </a:solidFill>
              </a:rPr>
              <a:t>Конкурсы студенческих </a:t>
            </a:r>
            <a:r>
              <a:rPr lang="ru-RU" sz="1400" b="1" dirty="0" err="1">
                <a:solidFill>
                  <a:srgbClr val="002060"/>
                </a:solidFill>
              </a:rPr>
              <a:t>стартапов</a:t>
            </a:r>
            <a:r>
              <a:rPr lang="ru-RU" sz="1400" b="1" dirty="0">
                <a:solidFill>
                  <a:srgbClr val="002060"/>
                </a:solidFill>
              </a:rPr>
              <a:t> (</a:t>
            </a:r>
            <a:r>
              <a:rPr lang="ru-RU" sz="1400" b="1" dirty="0" err="1">
                <a:solidFill>
                  <a:srgbClr val="002060"/>
                </a:solidFill>
              </a:rPr>
              <a:t>Иннастарт</a:t>
            </a:r>
            <a:r>
              <a:rPr lang="ru-RU" sz="1400" b="1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77" name="Прямоугольник 46"/>
          <p:cNvSpPr>
            <a:spLocks noChangeArrowheads="1"/>
          </p:cNvSpPr>
          <p:nvPr/>
        </p:nvSpPr>
        <p:spPr bwMode="auto">
          <a:xfrm>
            <a:off x="4702012" y="1242910"/>
            <a:ext cx="25288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Апробация и поддержка  инновационного проекта (</a:t>
            </a:r>
            <a:r>
              <a:rPr lang="ru-RU" sz="1600" dirty="0" err="1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стартапа</a:t>
            </a:r>
            <a:r>
              <a:rPr lang="ru-RU" sz="1600" dirty="0">
                <a:solidFill>
                  <a:srgbClr val="000000"/>
                </a:solidFill>
                <a:latin typeface="Impact" pitchFamily="34" charset="0"/>
                <a:cs typeface="Arial" charset="0"/>
                <a:sym typeface="Arial" charset="0"/>
              </a:rPr>
              <a:t>)</a:t>
            </a: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>
            <a:off x="5966424" y="2885911"/>
            <a:ext cx="1173778" cy="100974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Скругленный прямоугольник 78"/>
          <p:cNvSpPr/>
          <p:nvPr/>
        </p:nvSpPr>
        <p:spPr>
          <a:xfrm>
            <a:off x="5828407" y="4209933"/>
            <a:ext cx="3111952" cy="2113307"/>
          </a:xfrm>
          <a:prstGeom prst="roundRect">
            <a:avLst>
              <a:gd name="adj" fmla="val 11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0"/>
          </a:gradFill>
          <a:ln w="952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5982436" y="3975066"/>
            <a:ext cx="2808312" cy="48322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6151189" y="3969868"/>
            <a:ext cx="277356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002060"/>
                </a:solidFill>
              </a:rPr>
              <a:t>Фонд инновационного развития университета </a:t>
            </a:r>
          </a:p>
        </p:txBody>
      </p:sp>
      <p:sp>
        <p:nvSpPr>
          <p:cNvPr id="82" name="Прямоугольник 2"/>
          <p:cNvSpPr>
            <a:spLocks noChangeArrowheads="1"/>
          </p:cNvSpPr>
          <p:nvPr/>
        </p:nvSpPr>
        <p:spPr bwMode="auto">
          <a:xfrm>
            <a:off x="6869151" y="1115372"/>
            <a:ext cx="227484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28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800000"/>
                </a:solidFill>
                <a:latin typeface="Impact" pitchFamily="34" charset="0"/>
                <a:cs typeface="Arial" charset="0"/>
                <a:sym typeface="Arial" charset="0"/>
              </a:rPr>
              <a:t>Инновационный бизнес</a:t>
            </a:r>
            <a:br>
              <a:rPr lang="ru-RU" sz="1600" dirty="0">
                <a:solidFill>
                  <a:srgbClr val="800000"/>
                </a:solidFill>
                <a:latin typeface="Impact" pitchFamily="34" charset="0"/>
                <a:cs typeface="Arial" charset="0"/>
                <a:sym typeface="Arial" charset="0"/>
              </a:rPr>
            </a:br>
            <a:r>
              <a:rPr lang="ru-RU" sz="1600" dirty="0">
                <a:solidFill>
                  <a:srgbClr val="800000"/>
                </a:solidFill>
                <a:latin typeface="Impact" pitchFamily="34" charset="0"/>
                <a:cs typeface="Arial" charset="0"/>
                <a:sym typeface="Arial" charset="0"/>
              </a:rPr>
              <a:t>(продукт,</a:t>
            </a:r>
            <a:br>
              <a:rPr lang="ru-RU" sz="1600" dirty="0">
                <a:solidFill>
                  <a:srgbClr val="800000"/>
                </a:solidFill>
                <a:latin typeface="Impact" pitchFamily="34" charset="0"/>
                <a:cs typeface="Arial" charset="0"/>
                <a:sym typeface="Arial" charset="0"/>
              </a:rPr>
            </a:br>
            <a:r>
              <a:rPr lang="ru-RU" sz="1600" dirty="0">
                <a:solidFill>
                  <a:srgbClr val="800000"/>
                </a:solidFill>
                <a:latin typeface="Impact" pitchFamily="34" charset="0"/>
                <a:cs typeface="Arial" charset="0"/>
                <a:sym typeface="Arial" charset="0"/>
              </a:rPr>
              <a:t>услуга)</a:t>
            </a:r>
            <a:endParaRPr lang="en-US" sz="1600" dirty="0">
              <a:solidFill>
                <a:srgbClr val="800000"/>
              </a:solidFill>
              <a:latin typeface="Impact" pitchFamily="34" charset="0"/>
              <a:cs typeface="Arial" charset="0"/>
              <a:sym typeface="Arial" charset="0"/>
            </a:endParaRPr>
          </a:p>
        </p:txBody>
      </p:sp>
      <p:pic>
        <p:nvPicPr>
          <p:cNvPr id="83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924" y="2103718"/>
            <a:ext cx="2292694" cy="106194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5" name="Picture 11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5912" y="1228502"/>
            <a:ext cx="1274969" cy="79920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97"/>
          <a:stretch/>
        </p:blipFill>
        <p:spPr bwMode="auto">
          <a:xfrm>
            <a:off x="7238346" y="5547615"/>
            <a:ext cx="1656979" cy="875393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8140" y="4628959"/>
            <a:ext cx="1169010" cy="85606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8" name="Picture 40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5471" y="4602389"/>
            <a:ext cx="1737216" cy="88263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9" name="Picture 5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112" y="5573178"/>
            <a:ext cx="1248401" cy="841063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0" name="Овал 89"/>
          <p:cNvSpPr/>
          <p:nvPr/>
        </p:nvSpPr>
        <p:spPr>
          <a:xfrm>
            <a:off x="5786424" y="2697826"/>
            <a:ext cx="360000" cy="360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5732424" y="2642333"/>
            <a:ext cx="468000" cy="468000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3746407" y="3392288"/>
            <a:ext cx="288000" cy="288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3692407" y="3336795"/>
            <a:ext cx="396000" cy="396000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832" y="4992626"/>
            <a:ext cx="1416026" cy="123000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6" name="Овал 95"/>
          <p:cNvSpPr/>
          <p:nvPr/>
        </p:nvSpPr>
        <p:spPr>
          <a:xfrm>
            <a:off x="2307033" y="4473144"/>
            <a:ext cx="216000" cy="21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2271033" y="4437144"/>
            <a:ext cx="288000" cy="288000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8" name="Picture 2" descr="https://pokupkausa.ru/wp-content/uploads/2018/01/20-Ideas.jpg"/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4F4F2"/>
              </a:clrFrom>
              <a:clrTo>
                <a:srgbClr val="F4F4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6965" y="5372847"/>
            <a:ext cx="172927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4" descr="https://thumbs.dreamstime.com/b/%D1%8D%D0%BB%D0%B5%D0%BA%D1%82%D1%80%D0%B8%D1%87%D0%B5%D1%81%D0%BA%D0%B0%D1%8F-%D0%BB%D0%B0%D0%BC%D0%BF%D0%BE%D1%87%D0%BA%D0%B0-%D1%81-%D0%B8%D0%B4%D0%B5%D0%B5%D0%B9-%D1%81%D0%BB%D0%BE%D0%B2%D0%B0-%D0%B8%D0%BB%D0%BB%D1%8E%D1%81%D1%82%D1%80%D0%B0%D1%86%D0%B8%D0%B5%D0%B9-%D0%B2%D0%B5%D0%BA%D1%82%D0%BE%D1%80%D0%B0-%D0%B7%D0%B0%D0%BF%D0%B0%D1%81%D0%B0-115610163.jpg"/>
          <p:cNvPicPr>
            <a:picLocks noChangeAspect="1" noChangeArrowheads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7347" y="5062650"/>
            <a:ext cx="1151047" cy="11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Овал 99"/>
          <p:cNvSpPr/>
          <p:nvPr/>
        </p:nvSpPr>
        <p:spPr>
          <a:xfrm>
            <a:off x="1010857" y="5985312"/>
            <a:ext cx="216000" cy="216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974857" y="5949312"/>
            <a:ext cx="288000" cy="288000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TextBox 101"/>
          <p:cNvSpPr txBox="1"/>
          <p:nvPr/>
        </p:nvSpPr>
        <p:spPr>
          <a:xfrm>
            <a:off x="727672" y="6295747"/>
            <a:ext cx="1607159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Impact" pitchFamily="34" charset="0"/>
              </a:rPr>
              <a:t>Идея, проект</a:t>
            </a:r>
          </a:p>
        </p:txBody>
      </p:sp>
      <p:sp>
        <p:nvSpPr>
          <p:cNvPr id="103" name="Овал 102"/>
          <p:cNvSpPr/>
          <p:nvPr/>
        </p:nvSpPr>
        <p:spPr>
          <a:xfrm>
            <a:off x="7190957" y="2430539"/>
            <a:ext cx="360000" cy="360000"/>
          </a:xfrm>
          <a:prstGeom prst="ellipse">
            <a:avLst/>
          </a:prstGeom>
          <a:solidFill>
            <a:srgbClr val="800000"/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7632687" y="1477658"/>
            <a:ext cx="468000" cy="468000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5" name="Google Shape;263;p27"/>
          <p:cNvPicPr preferRelativeResize="0"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2" b="32028"/>
          <a:stretch>
            <a:fillRect/>
          </a:stretch>
        </p:blipFill>
        <p:spPr bwMode="auto">
          <a:xfrm>
            <a:off x="431737" y="1228502"/>
            <a:ext cx="901522" cy="82387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Google Shape;262;p27"/>
          <p:cNvPicPr preferRelativeResize="0"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7" b="32568"/>
          <a:stretch>
            <a:fillRect/>
          </a:stretch>
        </p:blipFill>
        <p:spPr bwMode="auto">
          <a:xfrm>
            <a:off x="2700618" y="4992627"/>
            <a:ext cx="1242591" cy="124468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Прямоугольник 34"/>
          <p:cNvSpPr>
            <a:spLocks noChangeArrowheads="1"/>
          </p:cNvSpPr>
          <p:nvPr/>
        </p:nvSpPr>
        <p:spPr bwMode="auto">
          <a:xfrm>
            <a:off x="431737" y="828456"/>
            <a:ext cx="2335883" cy="40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7" tIns="45688" rIns="91377" bIns="45688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#</a:t>
            </a:r>
            <a:r>
              <a:rPr lang="en-US" sz="2000" b="1" dirty="0" smtClean="0">
                <a:solidFill>
                  <a:srgbClr val="002060"/>
                </a:solidFill>
              </a:rPr>
              <a:t>studio</a:t>
            </a:r>
            <a:r>
              <a:rPr lang="ru-RU" sz="2000" b="1" dirty="0" smtClean="0">
                <a:solidFill>
                  <a:srgbClr val="002060"/>
                </a:solidFill>
              </a:rPr>
              <a:t>_</a:t>
            </a:r>
            <a:r>
              <a:rPr lang="en-US" sz="2000" b="1" dirty="0" smtClean="0">
                <a:solidFill>
                  <a:srgbClr val="002060"/>
                </a:solidFill>
              </a:rPr>
              <a:t>startup</a:t>
            </a:r>
            <a:endParaRPr lang="ru-RU" alt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hape 402"/>
          <p:cNvSpPr txBox="1">
            <a:spLocks noGrp="1"/>
          </p:cNvSpPr>
          <p:nvPr>
            <p:ph type="title"/>
          </p:nvPr>
        </p:nvSpPr>
        <p:spPr>
          <a:xfrm>
            <a:off x="1835150" y="69850"/>
            <a:ext cx="7178675" cy="752475"/>
          </a:xfrm>
        </p:spPr>
        <p:txBody>
          <a:bodyPr tIns="45668" bIns="45668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  <a:buFont typeface="Calibri" pitchFamily="34" charset="0"/>
              <a:buNone/>
              <a:defRPr/>
            </a:pPr>
            <a:r>
              <a:rPr lang="ru-RU" altLang="ru-RU" sz="2800" kern="1200" dirty="0" smtClean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ВОЗМОЖНОСТИ ТЕХНОПАРКА УНИВЕРСИТЕТА</a:t>
            </a:r>
            <a:endParaRPr lang="ru-RU" altLang="ru-RU" sz="2800" kern="1200" dirty="0">
              <a:ln w="10160">
                <a:solidFill>
                  <a:srgbClr val="FFFFFF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0243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8723313" y="57562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5E24739B-CAE9-4614-8E1E-C82E77E7877F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8</a:t>
            </a:fld>
            <a:endParaRPr lang="ru-RU" altLang="ru-RU" smtClean="0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25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2880" y="5018088"/>
            <a:ext cx="1162050" cy="77311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88741" y="914400"/>
            <a:ext cx="5083969" cy="430877"/>
          </a:xfrm>
          <a:prstGeom prst="rect">
            <a:avLst/>
          </a:prstGeom>
          <a:effectLst/>
        </p:spPr>
        <p:txBody>
          <a:bodyPr wrap="square" lIns="91431" tIns="45715" rIns="91431" bIns="45715">
            <a:spAutoFit/>
          </a:bodyPr>
          <a:lstStyle/>
          <a:p>
            <a:pPr algn="ctr">
              <a:defRPr/>
            </a:pPr>
            <a:r>
              <a:rPr lang="ru-RU" sz="2200" cap="all" spc="-64" dirty="0">
                <a:solidFill>
                  <a:srgbClr val="002060"/>
                </a:solidFill>
                <a:latin typeface="Impact" panose="020B0806030902050204" pitchFamily="34" charset="0"/>
              </a:rPr>
              <a:t>Формы </a:t>
            </a:r>
            <a:r>
              <a:rPr lang="ru-RU" sz="2200" cap="all" spc="-64" dirty="0" smtClean="0">
                <a:solidFill>
                  <a:srgbClr val="002060"/>
                </a:solidFill>
                <a:latin typeface="Impact" panose="020B0806030902050204" pitchFamily="34" charset="0"/>
              </a:rPr>
              <a:t>Взаимодействия с технопарком </a:t>
            </a:r>
            <a:endParaRPr lang="ru-RU" sz="2200" cap="all" spc="-64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pic>
        <p:nvPicPr>
          <p:cNvPr id="27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2530" y="1163638"/>
            <a:ext cx="1087437" cy="78581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rgazeta.by/files/image/2018/2018_November/tehnolab05.jpg"/>
          <p:cNvPicPr>
            <a:picLocks noChangeAspect="1" noChangeArrowheads="1"/>
          </p:cNvPicPr>
          <p:nvPr/>
        </p:nvPicPr>
        <p:blipFill rotWithShape="1">
          <a:blip r:embed="rId5"/>
          <a:srcRect l="6238" t="9239" r="-481" b="9239"/>
          <a:stretch/>
        </p:blipFill>
        <p:spPr bwMode="auto">
          <a:xfrm>
            <a:off x="7313455" y="1766888"/>
            <a:ext cx="1122362" cy="72072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3022442" y="1462088"/>
            <a:ext cx="4119563" cy="17827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dirty="0"/>
              <a:t>проведение научных исследований и разработок в рамках реализации научных и инновационных проектов;</a:t>
            </a:r>
          </a:p>
          <a:p>
            <a:pPr>
              <a:lnSpc>
                <a:spcPct val="90000"/>
              </a:lnSpc>
              <a:defRPr/>
            </a:pPr>
            <a:endParaRPr lang="ru-RU" sz="500" dirty="0"/>
          </a:p>
          <a:p>
            <a:pPr marL="285750" indent="-285750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dirty="0"/>
              <a:t>проведение студенческих научно-организационных мероприятий;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ru-RU" sz="500" dirty="0"/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dirty="0"/>
              <a:t>организация деятельности студенческих научно-исследовательских лабораторий (конструкторских бюро). </a:t>
            </a:r>
          </a:p>
        </p:txBody>
      </p:sp>
      <p:sp>
        <p:nvSpPr>
          <p:cNvPr id="30" name="Пятиугольник 29"/>
          <p:cNvSpPr/>
          <p:nvPr/>
        </p:nvSpPr>
        <p:spPr>
          <a:xfrm>
            <a:off x="247052" y="1589244"/>
            <a:ext cx="2643752" cy="1528470"/>
          </a:xfrm>
          <a:prstGeom prst="homePlate">
            <a:avLst>
              <a:gd name="adj" fmla="val 2256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75"/>
          <p:cNvSpPr>
            <a:spLocks noChangeArrowheads="1"/>
          </p:cNvSpPr>
          <p:nvPr/>
        </p:nvSpPr>
        <p:spPr bwMode="auto">
          <a:xfrm>
            <a:off x="288767" y="1660525"/>
            <a:ext cx="26447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r>
              <a:rPr lang="ru-RU" b="1" dirty="0"/>
              <a:t>1. Использование инфраструктуры (лабораторий, научного оборудования, </a:t>
            </a:r>
            <a:r>
              <a:rPr lang="en-US" b="1" dirty="0" err="1"/>
              <a:t>FabLab</a:t>
            </a:r>
            <a:r>
              <a:rPr lang="ru-RU" b="1" dirty="0"/>
              <a:t>, зоны коворкинга) научно-технологического парка</a:t>
            </a:r>
          </a:p>
        </p:txBody>
      </p:sp>
      <p:pic>
        <p:nvPicPr>
          <p:cNvPr id="33" name="Picture 25" descr="https://www.sb.by/upload/iblock/eee/eee5f5b22d174c4d6949115666032b9c.jpg?154150666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2005" y="2405063"/>
            <a:ext cx="1063625" cy="76517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15"/>
          <p:cNvSpPr>
            <a:spLocks noChangeArrowheads="1"/>
          </p:cNvSpPr>
          <p:nvPr/>
        </p:nvSpPr>
        <p:spPr bwMode="auto">
          <a:xfrm>
            <a:off x="3022442" y="3587750"/>
            <a:ext cx="411956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r>
              <a:rPr lang="ru-RU"/>
              <a:t>прохождение производственных практик (стажировок) на базе резидентов;</a:t>
            </a:r>
          </a:p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endParaRPr lang="ru-RU" sz="500"/>
          </a:p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r>
              <a:rPr lang="ru-RU"/>
              <a:t>выполнение курсовых и дипломных работ, научных проектов по заказу предприятий-резидентов.</a:t>
            </a:r>
            <a:endParaRPr lang="ru-RU" sz="500"/>
          </a:p>
        </p:txBody>
      </p:sp>
      <p:sp>
        <p:nvSpPr>
          <p:cNvPr id="36" name="Пятиугольник 35"/>
          <p:cNvSpPr/>
          <p:nvPr/>
        </p:nvSpPr>
        <p:spPr>
          <a:xfrm>
            <a:off x="247052" y="3541849"/>
            <a:ext cx="2643752" cy="1084472"/>
          </a:xfrm>
          <a:prstGeom prst="homePlate">
            <a:avLst>
              <a:gd name="adj" fmla="val 2256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75"/>
          <p:cNvSpPr>
            <a:spLocks noChangeArrowheads="1"/>
          </p:cNvSpPr>
          <p:nvPr/>
        </p:nvSpPr>
        <p:spPr bwMode="auto">
          <a:xfrm>
            <a:off x="247492" y="3578225"/>
            <a:ext cx="26431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r>
              <a:rPr lang="ru-RU" b="1"/>
              <a:t>2. Взаимодействие с действующими резидентами научно-технологического парка</a:t>
            </a:r>
          </a:p>
        </p:txBody>
      </p:sp>
      <p:pic>
        <p:nvPicPr>
          <p:cNvPr id="38" name="Picture 4" descr="https://sun9-34.userapi.com/impf/c852224/v852224249/64e06/iCfBGtpWiBE.jpg?size=1024x683&amp;quality=96&amp;sign=38ac6b3e47904f8a7c54204f485e65c7&amp;type=albu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3455" y="3403600"/>
            <a:ext cx="1247775" cy="81756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0W1A4889.jpg"/>
          <p:cNvPicPr>
            <a:picLocks noChangeAspect="1" noChangeArrowheads="1"/>
          </p:cNvPicPr>
          <p:nvPr/>
        </p:nvPicPr>
        <p:blipFill rotWithShape="1">
          <a:blip r:embed="rId8"/>
          <a:srcRect/>
          <a:stretch/>
        </p:blipFill>
        <p:spPr bwMode="auto">
          <a:xfrm>
            <a:off x="7615080" y="3983038"/>
            <a:ext cx="1236662" cy="79216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Пятиугольник 41"/>
          <p:cNvSpPr/>
          <p:nvPr/>
        </p:nvSpPr>
        <p:spPr>
          <a:xfrm>
            <a:off x="247052" y="5133750"/>
            <a:ext cx="2643752" cy="1084472"/>
          </a:xfrm>
          <a:prstGeom prst="homePlate">
            <a:avLst>
              <a:gd name="adj" fmla="val 2256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8575" cmpd="dbl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75"/>
          <p:cNvSpPr>
            <a:spLocks noChangeArrowheads="1"/>
          </p:cNvSpPr>
          <p:nvPr/>
        </p:nvSpPr>
        <p:spPr bwMode="auto">
          <a:xfrm>
            <a:off x="247492" y="5170488"/>
            <a:ext cx="26431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r>
              <a:rPr lang="ru-RU" b="1"/>
              <a:t>3. Создание собственных спин-офф компаний – резидентов научно-технологического парка</a:t>
            </a: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3430430" y="3403600"/>
            <a:ext cx="3484562" cy="0"/>
          </a:xfrm>
          <a:prstGeom prst="line">
            <a:avLst/>
          </a:prstGeom>
          <a:ln w="66675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3430430" y="4875213"/>
            <a:ext cx="3484562" cy="0"/>
          </a:xfrm>
          <a:prstGeom prst="line">
            <a:avLst/>
          </a:prstGeom>
          <a:ln w="66675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Прямоугольник 30"/>
          <p:cNvSpPr>
            <a:spLocks noChangeArrowheads="1"/>
          </p:cNvSpPr>
          <p:nvPr/>
        </p:nvSpPr>
        <p:spPr bwMode="auto">
          <a:xfrm>
            <a:off x="3022442" y="5105400"/>
            <a:ext cx="411956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r>
              <a:rPr lang="ru-RU" altLang="ru-RU"/>
              <a:t>поддержка и продвижение стартапов, инновационных проектов и бизнес-идей;</a:t>
            </a:r>
            <a:endParaRPr lang="ru-RU"/>
          </a:p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endParaRPr lang="ru-RU" sz="500"/>
          </a:p>
          <a:p>
            <a:pPr marL="285750" indent="-285750" algn="just">
              <a:lnSpc>
                <a:spcPct val="90000"/>
              </a:lnSpc>
              <a:buFont typeface="Arial" charset="0"/>
              <a:buChar char="•"/>
            </a:pPr>
            <a:r>
              <a:rPr lang="ru-RU"/>
              <a:t>организация высокотехнологического производства, инновационного предприятия (бизнеса).</a:t>
            </a:r>
            <a:endParaRPr lang="ru-RU" sz="500"/>
          </a:p>
        </p:txBody>
      </p:sp>
      <p:pic>
        <p:nvPicPr>
          <p:cNvPr id="50" name="Picture 2" descr="IMG 20200406 185014 48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38842" y="5516563"/>
            <a:ext cx="1235075" cy="82232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3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hape 402"/>
          <p:cNvSpPr txBox="1">
            <a:spLocks noGrp="1"/>
          </p:cNvSpPr>
          <p:nvPr>
            <p:ph type="title"/>
          </p:nvPr>
        </p:nvSpPr>
        <p:spPr>
          <a:xfrm>
            <a:off x="441325" y="79375"/>
            <a:ext cx="8670925" cy="711200"/>
          </a:xfrm>
        </p:spPr>
        <p:txBody>
          <a:bodyPr lIns="101424" tIns="50698" rIns="101424" bIns="50698"/>
          <a:lstStyle/>
          <a:p>
            <a:pPr algn="r">
              <a:lnSpc>
                <a:spcPct val="80000"/>
              </a:lnSpc>
              <a:buClr>
                <a:srgbClr val="002060"/>
              </a:buClr>
              <a:buSzPct val="25000"/>
            </a:pPr>
            <a:r>
              <a:rPr lang="ru-RU" sz="2800" b="1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Пример самореализации </a:t>
            </a:r>
            <a:br>
              <a:rPr lang="ru-RU" sz="2800" b="1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в инновационной  деятельности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gray">
          <a:xfrm>
            <a:off x="72990" y="999131"/>
            <a:ext cx="4537677" cy="484845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86969" tIns="43486" rIns="86969" bIns="43486" anchor="ctr"/>
          <a:lstStyle/>
          <a:p>
            <a:pPr defTabSz="870875">
              <a:defRPr/>
            </a:pPr>
            <a:r>
              <a:rPr lang="ru-RU" sz="1905" b="1" kern="0" dirty="0">
                <a:solidFill>
                  <a:srgbClr val="000000"/>
                </a:solidFill>
                <a:latin typeface="Arial"/>
                <a:cs typeface="Arial" pitchFamily="34" charset="0"/>
                <a:sym typeface="Arial"/>
              </a:rPr>
              <a:t>ОТ СТУДЕНЧЕСКОГО КОНСТРУКТОРСКОГО БЮРО</a:t>
            </a:r>
            <a:br>
              <a:rPr lang="ru-RU" sz="1905" b="1" kern="0" dirty="0">
                <a:solidFill>
                  <a:srgbClr val="000000"/>
                </a:solidFill>
                <a:latin typeface="Arial"/>
                <a:cs typeface="Arial" pitchFamily="34" charset="0"/>
                <a:sym typeface="Arial"/>
              </a:rPr>
            </a:br>
            <a:r>
              <a:rPr lang="ru-RU" sz="1905" b="1" kern="0" dirty="0">
                <a:solidFill>
                  <a:srgbClr val="000000"/>
                </a:solidFill>
                <a:latin typeface="Arial"/>
                <a:cs typeface="Arial" pitchFamily="34" charset="0"/>
                <a:sym typeface="Arial"/>
              </a:rPr>
              <a:t>ДО ИННОВАЦИОННОГО ПРЕДПРИЯТИЯ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90590" y="1686108"/>
            <a:ext cx="7341268" cy="207313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05480">
              <a:defRPr/>
            </a:pPr>
            <a:endParaRPr lang="ru-RU" sz="1619">
              <a:solidFill>
                <a:sysClr val="window" lastClr="FFFFFF"/>
              </a:solidFill>
              <a:latin typeface="Calibri"/>
              <a:sym typeface="Arial"/>
            </a:endParaRPr>
          </a:p>
        </p:txBody>
      </p:sp>
      <p:sp>
        <p:nvSpPr>
          <p:cNvPr id="36" name="Прямоугольник 49">
            <a:extLst>
              <a:ext uri="{FF2B5EF4-FFF2-40B4-BE49-F238E27FC236}">
                <a16:creationId xmlns="" xmlns:a16="http://schemas.microsoft.com/office/drawing/2014/main" id="{A46231FB-3FE6-4CF8-8218-E4C5FC171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8747" y="1778556"/>
            <a:ext cx="1588472" cy="10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70875">
              <a:spcAft>
                <a:spcPts val="571"/>
              </a:spcAft>
            </a:pPr>
            <a:r>
              <a:rPr lang="ru-RU" sz="1238" b="1" kern="0" dirty="0">
                <a:solidFill>
                  <a:srgbClr val="002060"/>
                </a:solidFill>
                <a:latin typeface="Arial"/>
                <a:cs typeface="Arial"/>
                <a:sym typeface="Calibri" pitchFamily="34" charset="0"/>
              </a:rPr>
              <a:t>Студенческое конструкторское бюро кафедры технической механики</a:t>
            </a:r>
            <a:endParaRPr lang="ru-RU" sz="1238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Прямоугольник 52">
            <a:extLst>
              <a:ext uri="{FF2B5EF4-FFF2-40B4-BE49-F238E27FC236}">
                <a16:creationId xmlns="" xmlns:a16="http://schemas.microsoft.com/office/drawing/2014/main" id="{D53CF121-9FFC-467B-8930-D887BD07D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441" y="1955827"/>
            <a:ext cx="1817314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70875">
              <a:spcAft>
                <a:spcPts val="571"/>
              </a:spcAft>
            </a:pPr>
            <a:r>
              <a:rPr lang="ru-RU" sz="1333" b="1" kern="0" dirty="0">
                <a:solidFill>
                  <a:srgbClr val="002060"/>
                </a:solidFill>
                <a:latin typeface="Arial"/>
                <a:cs typeface="Arial"/>
                <a:sym typeface="Calibri" pitchFamily="34" charset="0"/>
              </a:rPr>
              <a:t>Подготовлен стартап-проект «</a:t>
            </a:r>
            <a:r>
              <a:rPr lang="en-US" sz="1333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BIM engineering</a:t>
            </a:r>
            <a:r>
              <a:rPr lang="ru-RU" sz="1333" b="1" kern="0" dirty="0">
                <a:solidFill>
                  <a:srgbClr val="002060"/>
                </a:solidFill>
                <a:latin typeface="Arial"/>
                <a:cs typeface="Arial"/>
                <a:sym typeface="Calibri" pitchFamily="34" charset="0"/>
              </a:rPr>
              <a:t>»</a:t>
            </a:r>
            <a:r>
              <a:rPr lang="ru-RU" sz="1143" b="1" kern="0" dirty="0">
                <a:solidFill>
                  <a:srgbClr val="002060"/>
                </a:solidFill>
                <a:latin typeface="Arial"/>
                <a:cs typeface="Arial"/>
                <a:sym typeface="Calibri" pitchFamily="34" charset="0"/>
              </a:rPr>
              <a:t>, </a:t>
            </a:r>
          </a:p>
        </p:txBody>
      </p:sp>
      <p:sp>
        <p:nvSpPr>
          <p:cNvPr id="39" name="Прямоугольник 1">
            <a:extLst>
              <a:ext uri="{FF2B5EF4-FFF2-40B4-BE49-F238E27FC236}">
                <a16:creationId xmlns="" xmlns:a16="http://schemas.microsoft.com/office/drawing/2014/main" id="{A45B92AA-9A22-4951-874D-8E5D9AA11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988" y="2861010"/>
            <a:ext cx="2971865" cy="85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70875"/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Calibri" pitchFamily="34" charset="0"/>
              </a:rPr>
              <a:t>Создано в 2015 г. с целью проведения исследований в области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технологии информационного моделирования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Calibri" pitchFamily="34" charset="0"/>
              </a:rPr>
              <a:t> </a:t>
            </a:r>
            <a:endParaRPr lang="ru-RU" sz="1238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43" name="Picture 21">
            <a:extLst>
              <a:ext uri="{FF2B5EF4-FFF2-40B4-BE49-F238E27FC236}">
                <a16:creationId xmlns="" xmlns:a16="http://schemas.microsoft.com/office/drawing/2014/main" id="{8BF8D41B-9741-4505-A60B-E191A3836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83" y="1898384"/>
            <a:ext cx="1254881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8">
            <a:extLst>
              <a:ext uri="{FF2B5EF4-FFF2-40B4-BE49-F238E27FC236}">
                <a16:creationId xmlns="" xmlns:a16="http://schemas.microsoft.com/office/drawing/2014/main" id="{896676BE-97E4-440B-B914-201672BDE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29" y="1909635"/>
            <a:ext cx="1289654" cy="85573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5" name="Стрелка вниз 22">
            <a:extLst>
              <a:ext uri="{FF2B5EF4-FFF2-40B4-BE49-F238E27FC236}">
                <a16:creationId xmlns="" xmlns:a16="http://schemas.microsoft.com/office/drawing/2014/main" id="{3F4C32C4-EB84-45A2-84E2-9F83F38966E6}"/>
              </a:ext>
            </a:extLst>
          </p:cNvPr>
          <p:cNvSpPr/>
          <p:nvPr/>
        </p:nvSpPr>
        <p:spPr>
          <a:xfrm rot="16200000">
            <a:off x="2639978" y="2618195"/>
            <a:ext cx="692452" cy="337155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26" tIns="43512" rIns="87026" bIns="43512" anchor="ctr"/>
          <a:lstStyle/>
          <a:p>
            <a:pPr algn="ctr" defTabSz="870875">
              <a:defRPr/>
            </a:pPr>
            <a:endParaRPr lang="ru-RU" sz="1714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Прямоугольник 4">
            <a:extLst>
              <a:ext uri="{FF2B5EF4-FFF2-40B4-BE49-F238E27FC236}">
                <a16:creationId xmlns="" xmlns:a16="http://schemas.microsoft.com/office/drawing/2014/main" id="{1E2822D3-2499-401E-A44F-AC918434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5629" y="2928818"/>
            <a:ext cx="2688167" cy="663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70875">
              <a:spcAft>
                <a:spcPts val="571"/>
              </a:spcAft>
            </a:pP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Calibri" pitchFamily="34" charset="0"/>
              </a:rPr>
              <a:t>который в стал призером ежегодного конкурса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стартап-проектов «</a:t>
            </a:r>
            <a:r>
              <a:rPr lang="ru-RU" sz="1238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ИнНаСтарт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» в 2019 г.</a:t>
            </a:r>
          </a:p>
        </p:txBody>
      </p:sp>
      <p:sp>
        <p:nvSpPr>
          <p:cNvPr id="49" name="Стрелка вниз 22">
            <a:extLst>
              <a:ext uri="{FF2B5EF4-FFF2-40B4-BE49-F238E27FC236}">
                <a16:creationId xmlns="" xmlns:a16="http://schemas.microsoft.com/office/drawing/2014/main" id="{5A1585BA-F3D7-4CB8-A512-E6B72CFE59E5}"/>
              </a:ext>
            </a:extLst>
          </p:cNvPr>
          <p:cNvSpPr/>
          <p:nvPr/>
        </p:nvSpPr>
        <p:spPr>
          <a:xfrm rot="16200000">
            <a:off x="5733705" y="2819215"/>
            <a:ext cx="707571" cy="376991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26" tIns="43512" rIns="87026" bIns="43512" anchor="ctr"/>
          <a:lstStyle/>
          <a:p>
            <a:pPr algn="ctr" defTabSz="870875">
              <a:defRPr/>
            </a:pPr>
            <a:endParaRPr lang="ru-RU" sz="1714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pic>
        <p:nvPicPr>
          <p:cNvPr id="50" name="Picture 25">
            <a:extLst>
              <a:ext uri="{FF2B5EF4-FFF2-40B4-BE49-F238E27FC236}">
                <a16:creationId xmlns="" xmlns:a16="http://schemas.microsoft.com/office/drawing/2014/main" id="{B24241DE-3255-45D1-A364-77B2241FB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755" y="1251265"/>
            <a:ext cx="2692090" cy="148314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2" name="Picture 22">
            <a:extLst>
              <a:ext uri="{FF2B5EF4-FFF2-40B4-BE49-F238E27FC236}">
                <a16:creationId xmlns="" xmlns:a16="http://schemas.microsoft.com/office/drawing/2014/main" id="{CC9E2BFC-DFA0-480F-884F-8B7BF9A10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726" y="2337504"/>
            <a:ext cx="523119" cy="36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6A119DDB-73A3-476C-A901-36FD3C7AE1A5}"/>
              </a:ext>
            </a:extLst>
          </p:cNvPr>
          <p:cNvSpPr/>
          <p:nvPr/>
        </p:nvSpPr>
        <p:spPr>
          <a:xfrm>
            <a:off x="6352225" y="2788047"/>
            <a:ext cx="2801559" cy="85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0875">
              <a:spcAft>
                <a:spcPts val="571"/>
              </a:spcAft>
              <a:defRPr/>
            </a:pP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Calibri" pitchFamily="34" charset="0"/>
              </a:rPr>
              <a:t>В 2019 г. создано предприятие ООО «Информационные технологии в строительстве»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–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Calibri" pitchFamily="34" charset="0"/>
              </a:rPr>
              <a:t>резидент технопарка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82859" y="4425592"/>
            <a:ext cx="8440425" cy="2120173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05480">
              <a:defRPr/>
            </a:pPr>
            <a:endParaRPr lang="ru-RU" sz="1619" dirty="0">
              <a:solidFill>
                <a:sysClr val="window" lastClr="FFFFFF"/>
              </a:solidFill>
              <a:latin typeface="Calibri"/>
              <a:sym typeface="Arial"/>
            </a:endParaRPr>
          </a:p>
        </p:txBody>
      </p:sp>
      <p:sp>
        <p:nvSpPr>
          <p:cNvPr id="56" name="Стрелка вниз 22">
            <a:extLst>
              <a:ext uri="{FF2B5EF4-FFF2-40B4-BE49-F238E27FC236}">
                <a16:creationId xmlns="" xmlns:a16="http://schemas.microsoft.com/office/drawing/2014/main" id="{41D93580-2CD0-4A57-8CDA-B6678C062602}"/>
              </a:ext>
            </a:extLst>
          </p:cNvPr>
          <p:cNvSpPr/>
          <p:nvPr/>
        </p:nvSpPr>
        <p:spPr>
          <a:xfrm rot="16200000">
            <a:off x="6539411" y="5284877"/>
            <a:ext cx="813666" cy="401601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26" tIns="43512" rIns="87026" bIns="43512" anchor="ctr"/>
          <a:lstStyle/>
          <a:p>
            <a:pPr algn="ctr" defTabSz="870875">
              <a:defRPr/>
            </a:pPr>
            <a:endParaRPr lang="ru-RU" sz="1714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pic>
        <p:nvPicPr>
          <p:cNvPr id="57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92821" y="5037436"/>
            <a:ext cx="2161781" cy="147880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0" name="Прямоугольник 59"/>
          <p:cNvSpPr/>
          <p:nvPr/>
        </p:nvSpPr>
        <p:spPr>
          <a:xfrm>
            <a:off x="7026763" y="4518899"/>
            <a:ext cx="1997131" cy="1997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0875"/>
            <a:r>
              <a:rPr lang="ru-RU" sz="1238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ООО «</a:t>
            </a:r>
            <a:r>
              <a:rPr lang="ru-RU" sz="1238" b="1" kern="0" dirty="0" err="1">
                <a:solidFill>
                  <a:srgbClr val="002060"/>
                </a:solidFill>
                <a:latin typeface="Arial"/>
                <a:cs typeface="Arial"/>
                <a:sym typeface="Arial"/>
              </a:rPr>
              <a:t>Вибэнд</a:t>
            </a:r>
            <a:r>
              <a:rPr lang="ru-RU" sz="1238" b="1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» </a:t>
            </a:r>
            <a:r>
              <a:rPr lang="ru-RU" sz="1238" b="1" kern="0" dirty="0" smtClea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</a:t>
            </a:r>
          </a:p>
          <a:p>
            <a:pPr defTabSz="870875"/>
            <a:r>
              <a:rPr lang="ru-RU" sz="1238" kern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в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202</a:t>
            </a:r>
            <a:r>
              <a:rPr lang="en-US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г. </a:t>
            </a:r>
            <a:r>
              <a:rPr lang="ru-RU" sz="1238" kern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зарегистрировано </a:t>
            </a:r>
            <a:r>
              <a:rPr lang="ru-RU" sz="1238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в качестве резидента технопарка. </a:t>
            </a:r>
            <a:endParaRPr lang="ru-RU" sz="1238" kern="0" dirty="0" smtClea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870875"/>
            <a:r>
              <a:rPr lang="ru-RU" sz="1238" kern="0" dirty="0" smtClean="0">
                <a:latin typeface="Arial"/>
                <a:cs typeface="Arial"/>
                <a:sym typeface="Arial"/>
              </a:rPr>
              <a:t>Предприятие специализируется </a:t>
            </a:r>
            <a:r>
              <a:rPr lang="ru-RU" sz="1238" kern="0" dirty="0">
                <a:latin typeface="Arial"/>
                <a:cs typeface="Arial"/>
                <a:sym typeface="Arial"/>
              </a:rPr>
              <a:t>на аналитике на основе алгоритмов машинного обучения</a:t>
            </a:r>
            <a:endParaRPr lang="ru-RU" sz="1238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2" name="AutoShape 3"/>
          <p:cNvSpPr>
            <a:spLocks noChangeArrowheads="1"/>
          </p:cNvSpPr>
          <p:nvPr/>
        </p:nvSpPr>
        <p:spPr bwMode="gray">
          <a:xfrm>
            <a:off x="190590" y="3940748"/>
            <a:ext cx="4537677" cy="484845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86969" tIns="43486" rIns="86969" bIns="43486" anchor="ctr"/>
          <a:lstStyle/>
          <a:p>
            <a:pPr defTabSz="870875">
              <a:defRPr/>
            </a:pPr>
            <a:r>
              <a:rPr lang="ru-RU" sz="1905" b="1" kern="0" dirty="0">
                <a:solidFill>
                  <a:srgbClr val="000000"/>
                </a:solidFill>
                <a:latin typeface="Arial"/>
                <a:cs typeface="Arial" pitchFamily="34" charset="0"/>
                <a:sym typeface="Arial"/>
              </a:rPr>
              <a:t>ОТ СТУДЕНЧЕСКОЙ ИДЕИ ДО СОБСТВЕННОГО БИЗНЕСА</a:t>
            </a:r>
          </a:p>
        </p:txBody>
      </p:sp>
      <p:pic>
        <p:nvPicPr>
          <p:cNvPr id="63" name="Picture 2" descr="IMG 20200406 185014 48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127" y="4475188"/>
            <a:ext cx="2125986" cy="1417324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Прямоугольник 9"/>
          <p:cNvSpPr>
            <a:spLocks noChangeArrowheads="1"/>
          </p:cNvSpPr>
          <p:nvPr/>
        </p:nvSpPr>
        <p:spPr bwMode="auto">
          <a:xfrm>
            <a:off x="282859" y="4518899"/>
            <a:ext cx="234882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70875"/>
            <a:r>
              <a:rPr lang="ru-RU" sz="1200" b="1" dirty="0">
                <a:solidFill>
                  <a:srgbClr val="002060"/>
                </a:solidFill>
              </a:rPr>
              <a:t>ЧУП «Романец </a:t>
            </a:r>
            <a:r>
              <a:rPr lang="ru-RU" sz="1200" b="1" dirty="0" err="1">
                <a:solidFill>
                  <a:srgbClr val="002060"/>
                </a:solidFill>
              </a:rPr>
              <a:t>Энтерпрайзес</a:t>
            </a:r>
            <a:r>
              <a:rPr lang="ru-RU" sz="1200" b="1" dirty="0">
                <a:solidFill>
                  <a:srgbClr val="002060"/>
                </a:solidFill>
              </a:rPr>
              <a:t>»</a:t>
            </a:r>
            <a:r>
              <a:rPr lang="ru-RU" sz="1200" b="1" dirty="0">
                <a:solidFill>
                  <a:srgbClr val="002060"/>
                </a:solidFill>
                <a:sym typeface="Calibri" pitchFamily="34" charset="0"/>
              </a:rPr>
              <a:t> </a:t>
            </a:r>
            <a:endParaRPr lang="ru-RU" sz="1200" b="1" dirty="0" smtClean="0">
              <a:solidFill>
                <a:srgbClr val="002060"/>
              </a:solidFill>
              <a:sym typeface="Calibri" pitchFamily="34" charset="0"/>
            </a:endParaRPr>
          </a:p>
          <a:p>
            <a:pPr defTabSz="870875"/>
            <a:endParaRPr lang="ru-RU" sz="300" kern="0" dirty="0" smtClean="0">
              <a:latin typeface="Arial"/>
              <a:cs typeface="Arial"/>
              <a:sym typeface="Arial"/>
            </a:endParaRPr>
          </a:p>
          <a:p>
            <a:pPr defTabSz="870875"/>
            <a:r>
              <a:rPr lang="ru-RU" sz="1200" kern="0" dirty="0" smtClean="0">
                <a:latin typeface="Arial"/>
                <a:cs typeface="Arial"/>
                <a:sym typeface="Arial"/>
              </a:rPr>
              <a:t>в 2020 </a:t>
            </a:r>
            <a:r>
              <a:rPr lang="ru-RU" sz="1200" kern="0" dirty="0">
                <a:latin typeface="Arial"/>
                <a:cs typeface="Arial"/>
                <a:sym typeface="Arial"/>
              </a:rPr>
              <a:t>г. зарегистрировано в качестве резидента технопарка. </a:t>
            </a:r>
          </a:p>
        </p:txBody>
      </p:sp>
      <p:sp>
        <p:nvSpPr>
          <p:cNvPr id="65" name="Стрелка вниз 22">
            <a:extLst>
              <a:ext uri="{FF2B5EF4-FFF2-40B4-BE49-F238E27FC236}">
                <a16:creationId xmlns="" xmlns:a16="http://schemas.microsoft.com/office/drawing/2014/main" id="{41D93580-2CD0-4A57-8CDA-B6678C062602}"/>
              </a:ext>
            </a:extLst>
          </p:cNvPr>
          <p:cNvSpPr/>
          <p:nvPr/>
        </p:nvSpPr>
        <p:spPr>
          <a:xfrm rot="5400000">
            <a:off x="2052594" y="5237357"/>
            <a:ext cx="813666" cy="401601"/>
          </a:xfrm>
          <a:prstGeom prst="downArrow">
            <a:avLst>
              <a:gd name="adj1" fmla="val 70239"/>
              <a:gd name="adj2" fmla="val 7491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9000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026" tIns="43512" rIns="87026" bIns="43512" anchor="ctr"/>
          <a:lstStyle/>
          <a:p>
            <a:pPr algn="ctr" defTabSz="870875">
              <a:defRPr/>
            </a:pPr>
            <a:endParaRPr lang="ru-RU" sz="1714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859" y="5580728"/>
            <a:ext cx="2526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kern="0" dirty="0">
                <a:latin typeface="Arial"/>
                <a:cs typeface="Arial"/>
              </a:rPr>
              <a:t>Предприятие </a:t>
            </a:r>
            <a:r>
              <a:rPr lang="ru-RU" sz="1200" kern="0" dirty="0">
                <a:latin typeface="Arial"/>
                <a:cs typeface="Arial"/>
                <a:sym typeface="Arial"/>
              </a:rPr>
              <a:t>специализируется </a:t>
            </a:r>
            <a:r>
              <a:rPr lang="ru-RU" sz="1200" kern="0" dirty="0">
                <a:latin typeface="Arial"/>
                <a:cs typeface="Arial"/>
              </a:rPr>
              <a:t>на разработке программного обеспечения для решения задач образования и медицины </a:t>
            </a:r>
          </a:p>
        </p:txBody>
      </p:sp>
      <p:pic>
        <p:nvPicPr>
          <p:cNvPr id="66" name="Picture 4" descr="Логотип корпорации 27 Advanced 1920 x 108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0" y="5892511"/>
            <a:ext cx="1235234" cy="44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12218</TotalTime>
  <Words>2250</Words>
  <Application>Microsoft Office PowerPoint</Application>
  <PresentationFormat>Экран (4:3)</PresentationFormat>
  <Paragraphs>159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Impact</vt:lpstr>
      <vt:lpstr>Arial Narrow</vt:lpstr>
      <vt:lpstr>Times New Roman</vt:lpstr>
      <vt:lpstr>Calibri</vt:lpstr>
      <vt:lpstr>Тема Office</vt:lpstr>
      <vt:lpstr>2_Тема Office</vt:lpstr>
      <vt:lpstr>1_Тема Office</vt:lpstr>
      <vt:lpstr>3_Тема Office</vt:lpstr>
      <vt:lpstr>О возможностях участия студентов в научно-исследовательской и инновационной деятельности университета</vt:lpstr>
      <vt:lpstr>УНИВЕРСИТЕТ ВОЗМОЖНОСТЕЙ</vt:lpstr>
      <vt:lpstr>Презентация PowerPoint</vt:lpstr>
      <vt:lpstr>ПРЕДСТАВЛЯЕМЫЕ ВОЗМОЖНОСТИ</vt:lpstr>
      <vt:lpstr>Пример самореализации в научной деятельности</vt:lpstr>
      <vt:lpstr>Презентация PowerPoint</vt:lpstr>
      <vt:lpstr>ПУТИ САМОРЕАЛИЗАЦИИ В НАУКЕ</vt:lpstr>
      <vt:lpstr>ВОЗМОЖНОСТИ ТЕХНОПАРКА УНИВЕРСИТЕТА</vt:lpstr>
      <vt:lpstr>Пример самореализации  в инновационной  деятельности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ГрГУ имени Янки Купалы</dc:title>
  <dc:creator>aids</dc:creator>
  <cp:lastModifiedBy>СКЕРСЬ МАРИЯ АНТОНОВНА</cp:lastModifiedBy>
  <cp:revision>1169</cp:revision>
  <cp:lastPrinted>2020-01-29T07:46:19Z</cp:lastPrinted>
  <dcterms:modified xsi:type="dcterms:W3CDTF">2021-10-19T10:49:43Z</dcterms:modified>
</cp:coreProperties>
</file>