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3" r:id="rId2"/>
    <p:sldMasterId id="2147483746" r:id="rId3"/>
  </p:sldMasterIdLst>
  <p:notesMasterIdLst>
    <p:notesMasterId r:id="rId14"/>
  </p:notesMasterIdLst>
  <p:handoutMasterIdLst>
    <p:handoutMasterId r:id="rId15"/>
  </p:handoutMasterIdLst>
  <p:sldIdLst>
    <p:sldId id="267" r:id="rId4"/>
    <p:sldId id="359" r:id="rId5"/>
    <p:sldId id="361" r:id="rId6"/>
    <p:sldId id="341" r:id="rId7"/>
    <p:sldId id="362" r:id="rId8"/>
    <p:sldId id="365" r:id="rId9"/>
    <p:sldId id="363" r:id="rId10"/>
    <p:sldId id="364" r:id="rId11"/>
    <p:sldId id="352" r:id="rId12"/>
    <p:sldId id="321" r:id="rId1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СТРОВСКАЯ ИННА ВЯЧЕСЛАВОВНА" initials="ОИ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3" autoAdjust="0"/>
    <p:restoredTop sz="96433" autoAdjust="0"/>
  </p:normalViewPr>
  <p:slideViewPr>
    <p:cSldViewPr snapToGrid="0">
      <p:cViewPr>
        <p:scale>
          <a:sx n="100" d="100"/>
          <a:sy n="100" d="100"/>
        </p:scale>
        <p:origin x="-1178" y="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6"/>
        <p:guide orient="horz" pos="3131"/>
        <p:guide pos="2141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A5E2D-8294-4C85-92BC-F5E5B03C230E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30FAC1D-6821-406F-A5E6-1F35DCDDBE8E}">
      <dgm:prSet/>
      <dgm:spPr/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b="1" dirty="0" smtClean="0"/>
            <a:t>СТРОИТЕЛЬНЫЕ ОТРЯДЫ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и учебных корпусов</a:t>
          </a:r>
          <a:endParaRPr lang="ru-RU" dirty="0"/>
        </a:p>
      </dgm:t>
    </dgm:pt>
    <dgm:pt modelId="{C6E95427-5237-48AA-B9EF-B47626C4499D}" type="parTrans" cxnId="{BF4E3315-DF62-4620-A76A-D5B32DD86FD1}">
      <dgm:prSet/>
      <dgm:spPr/>
      <dgm:t>
        <a:bodyPr/>
        <a:lstStyle/>
        <a:p>
          <a:endParaRPr lang="ru-RU"/>
        </a:p>
      </dgm:t>
    </dgm:pt>
    <dgm:pt modelId="{A8615933-8AD9-4207-A6A9-1E9A83477A14}" type="sibTrans" cxnId="{BF4E3315-DF62-4620-A76A-D5B32DD86FD1}">
      <dgm:prSet/>
      <dgm:spPr/>
      <dgm:t>
        <a:bodyPr/>
        <a:lstStyle/>
        <a:p>
          <a:endParaRPr lang="ru-RU"/>
        </a:p>
      </dgm:t>
    </dgm:pt>
    <dgm:pt modelId="{A0DE3318-720C-4638-8F4A-625B4B42156D}">
      <dgm:prSet/>
      <dgm:spPr/>
      <dgm:t>
        <a:bodyPr/>
        <a:lstStyle/>
        <a:p>
          <a:pPr algn="ctr" rtl="0"/>
          <a:r>
            <a:rPr lang="ru-RU" b="1" dirty="0" smtClean="0"/>
            <a:t>СЕРВИСНЫЕ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b="1" dirty="0"/>
        </a:p>
      </dgm:t>
    </dgm:pt>
    <dgm:pt modelId="{DF59E2FD-1C74-4943-BCC6-9BA1DE689BFD}" type="parTrans" cxnId="{609A8628-F35D-4A3B-BBBF-E5831257E796}">
      <dgm:prSet/>
      <dgm:spPr/>
      <dgm:t>
        <a:bodyPr/>
        <a:lstStyle/>
        <a:p>
          <a:endParaRPr lang="ru-RU"/>
        </a:p>
      </dgm:t>
    </dgm:pt>
    <dgm:pt modelId="{BB68DACF-208F-4AE7-9BFA-9EDE2CD5DAC1}" type="sibTrans" cxnId="{609A8628-F35D-4A3B-BBBF-E5831257E796}">
      <dgm:prSet/>
      <dgm:spPr/>
      <dgm:t>
        <a:bodyPr/>
        <a:lstStyle/>
        <a:p>
          <a:endParaRPr lang="ru-RU"/>
        </a:p>
      </dgm:t>
    </dgm:pt>
    <dgm:pt modelId="{F8CE24D7-1661-4346-A32A-C40579EBAA8C}">
      <dgm:prSet/>
      <dgm:spPr/>
      <dgm:t>
        <a:bodyPr/>
        <a:lstStyle/>
        <a:p>
          <a:pPr algn="ctr" rtl="0"/>
          <a:r>
            <a:rPr lang="ru-RU" b="1" dirty="0" smtClean="0"/>
            <a:t>ПЕДАГОГИЧЕСКИЕ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b="1" dirty="0" smtClean="0"/>
        </a:p>
      </dgm:t>
    </dgm:pt>
    <dgm:pt modelId="{1F7F4A62-FF52-4C26-8A5F-FEDD972D9D7D}" type="parTrans" cxnId="{54952655-C675-4302-80D9-02D9BDDF2EE7}">
      <dgm:prSet/>
      <dgm:spPr/>
      <dgm:t>
        <a:bodyPr/>
        <a:lstStyle/>
        <a:p>
          <a:endParaRPr lang="ru-RU"/>
        </a:p>
      </dgm:t>
    </dgm:pt>
    <dgm:pt modelId="{9E2775DC-DE66-4EEA-9102-D09DC215D800}" type="sibTrans" cxnId="{54952655-C675-4302-80D9-02D9BDDF2EE7}">
      <dgm:prSet/>
      <dgm:spPr/>
      <dgm:t>
        <a:bodyPr/>
        <a:lstStyle/>
        <a:p>
          <a:endParaRPr lang="ru-RU"/>
        </a:p>
      </dgm:t>
    </dgm:pt>
    <dgm:pt modelId="{8D9B0B5A-2BCE-4C99-A811-74F75ED1FC57}">
      <dgm:prSet/>
      <dgm:spPr/>
      <dgm:t>
        <a:bodyPr/>
        <a:lstStyle/>
        <a:p>
          <a:pPr algn="ctr"/>
          <a:r>
            <a:rPr lang="ru-RU" b="1" dirty="0" smtClean="0"/>
            <a:t>ПРОИЗВОДСТВЕННЫЕ ОТРЯДЫ</a:t>
          </a:r>
        </a:p>
        <a:p>
          <a:pPr algn="l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dirty="0"/>
        </a:p>
      </dgm:t>
    </dgm:pt>
    <dgm:pt modelId="{A27DBCDC-1278-4BC3-8111-73FE5C77B45B}" type="parTrans" cxnId="{0831CCFB-C72D-489B-9A52-77249D8680A3}">
      <dgm:prSet/>
      <dgm:spPr/>
      <dgm:t>
        <a:bodyPr/>
        <a:lstStyle/>
        <a:p>
          <a:endParaRPr lang="ru-RU"/>
        </a:p>
      </dgm:t>
    </dgm:pt>
    <dgm:pt modelId="{E44B1137-84D1-4E13-9EE2-6A8BB61150F4}" type="sibTrans" cxnId="{0831CCFB-C72D-489B-9A52-77249D8680A3}">
      <dgm:prSet/>
      <dgm:spPr/>
      <dgm:t>
        <a:bodyPr/>
        <a:lstStyle/>
        <a:p>
          <a:endParaRPr lang="ru-RU"/>
        </a:p>
      </dgm:t>
    </dgm:pt>
    <dgm:pt modelId="{F34D2F78-ED8A-4EDE-9CBE-692467BD4C19}" type="pres">
      <dgm:prSet presAssocID="{499A5E2D-8294-4C85-92BC-F5E5B03C23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645D6D-AE7A-4030-B657-15C001349A8D}" type="pres">
      <dgm:prSet presAssocID="{330FAC1D-6821-406F-A5E6-1F35DCDDBE8E}" presName="composite" presStyleCnt="0"/>
      <dgm:spPr/>
    </dgm:pt>
    <dgm:pt modelId="{2689B561-9FC0-4F97-8973-7E17BBDF06B2}" type="pres">
      <dgm:prSet presAssocID="{330FAC1D-6821-406F-A5E6-1F35DCDDBE8E}" presName="rect1" presStyleLbl="tr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A4E94-E27E-4055-8EFF-122C34188518}" type="pres">
      <dgm:prSet presAssocID="{330FAC1D-6821-406F-A5E6-1F35DCDDBE8E}" presName="rect2" presStyleLbl="fgImgPlace1" presStyleIdx="0" presStyleCnt="4" custLinFactNeighborX="2356" custLinFactNeighborY="20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7FB5BCE8-9879-4287-B01D-E4A0F47BFB56}" type="pres">
      <dgm:prSet presAssocID="{A8615933-8AD9-4207-A6A9-1E9A83477A14}" presName="sibTrans" presStyleCnt="0"/>
      <dgm:spPr/>
    </dgm:pt>
    <dgm:pt modelId="{FCB5D90F-1F15-45E2-9FEB-445121E9A9F4}" type="pres">
      <dgm:prSet presAssocID="{F8CE24D7-1661-4346-A32A-C40579EBAA8C}" presName="composite" presStyleCnt="0"/>
      <dgm:spPr/>
    </dgm:pt>
    <dgm:pt modelId="{8C7425EA-7315-44AB-812F-433502C1EED0}" type="pres">
      <dgm:prSet presAssocID="{F8CE24D7-1661-4346-A32A-C40579EBAA8C}" presName="rect1" presStyleLbl="tr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23441-CD00-4CFD-80A5-3F8EE10F1D66}" type="pres">
      <dgm:prSet presAssocID="{F8CE24D7-1661-4346-A32A-C40579EBAA8C}" presName="rect2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69E96D96-A6CB-445F-894B-5C3C0B339993}" type="pres">
      <dgm:prSet presAssocID="{9E2775DC-DE66-4EEA-9102-D09DC215D800}" presName="sibTrans" presStyleCnt="0"/>
      <dgm:spPr/>
    </dgm:pt>
    <dgm:pt modelId="{54622453-9C3A-4F04-8D42-C4A1650E16F7}" type="pres">
      <dgm:prSet presAssocID="{A0DE3318-720C-4638-8F4A-625B4B42156D}" presName="composite" presStyleCnt="0"/>
      <dgm:spPr/>
    </dgm:pt>
    <dgm:pt modelId="{904B729D-2880-4539-9E5F-49265F6AFDE9}" type="pres">
      <dgm:prSet presAssocID="{A0DE3318-720C-4638-8F4A-625B4B42156D}" presName="rect1" presStyleLbl="tr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3FFE0-1E63-41F1-84E5-D4A35D49FE3C}" type="pres">
      <dgm:prSet presAssocID="{A0DE3318-720C-4638-8F4A-625B4B42156D}" presName="rect2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  <dgm:pt modelId="{1F51D0A0-0F8C-40BD-BE11-07FB0896F098}" type="pres">
      <dgm:prSet presAssocID="{BB68DACF-208F-4AE7-9BFA-9EDE2CD5DAC1}" presName="sibTrans" presStyleCnt="0"/>
      <dgm:spPr/>
    </dgm:pt>
    <dgm:pt modelId="{D096B00C-4E26-4736-819D-7091D48BED6A}" type="pres">
      <dgm:prSet presAssocID="{8D9B0B5A-2BCE-4C99-A811-74F75ED1FC57}" presName="composite" presStyleCnt="0"/>
      <dgm:spPr/>
    </dgm:pt>
    <dgm:pt modelId="{86E98019-3EA8-4FE7-93EA-6C69A1E6B283}" type="pres">
      <dgm:prSet presAssocID="{8D9B0B5A-2BCE-4C99-A811-74F75ED1FC57}" presName="rect1" presStyleLbl="tr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3C9BA-34B7-4D53-AC3A-CF1FA2DC061D}" type="pres">
      <dgm:prSet presAssocID="{8D9B0B5A-2BCE-4C99-A811-74F75ED1FC57}" presName="rect2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</dgm:ptLst>
  <dgm:cxnLst>
    <dgm:cxn modelId="{E7400BC9-A1E4-404C-A00E-8DBDC0D6BEFD}" type="presOf" srcId="{F8CE24D7-1661-4346-A32A-C40579EBAA8C}" destId="{8C7425EA-7315-44AB-812F-433502C1EED0}" srcOrd="0" destOrd="0" presId="urn:microsoft.com/office/officeart/2008/layout/PictureStrips"/>
    <dgm:cxn modelId="{609A8628-F35D-4A3B-BBBF-E5831257E796}" srcId="{499A5E2D-8294-4C85-92BC-F5E5B03C230E}" destId="{A0DE3318-720C-4638-8F4A-625B4B42156D}" srcOrd="2" destOrd="0" parTransId="{DF59E2FD-1C74-4943-BCC6-9BA1DE689BFD}" sibTransId="{BB68DACF-208F-4AE7-9BFA-9EDE2CD5DAC1}"/>
    <dgm:cxn modelId="{BA6316F6-FBE2-4D3F-94BF-FDB696A806A3}" type="presOf" srcId="{8D9B0B5A-2BCE-4C99-A811-74F75ED1FC57}" destId="{86E98019-3EA8-4FE7-93EA-6C69A1E6B283}" srcOrd="0" destOrd="0" presId="urn:microsoft.com/office/officeart/2008/layout/PictureStrips"/>
    <dgm:cxn modelId="{0831CCFB-C72D-489B-9A52-77249D8680A3}" srcId="{499A5E2D-8294-4C85-92BC-F5E5B03C230E}" destId="{8D9B0B5A-2BCE-4C99-A811-74F75ED1FC57}" srcOrd="3" destOrd="0" parTransId="{A27DBCDC-1278-4BC3-8111-73FE5C77B45B}" sibTransId="{E44B1137-84D1-4E13-9EE2-6A8BB61150F4}"/>
    <dgm:cxn modelId="{54952655-C675-4302-80D9-02D9BDDF2EE7}" srcId="{499A5E2D-8294-4C85-92BC-F5E5B03C230E}" destId="{F8CE24D7-1661-4346-A32A-C40579EBAA8C}" srcOrd="1" destOrd="0" parTransId="{1F7F4A62-FF52-4C26-8A5F-FEDD972D9D7D}" sibTransId="{9E2775DC-DE66-4EEA-9102-D09DC215D800}"/>
    <dgm:cxn modelId="{D7A4FEAF-09C4-465F-9427-2A3538121BCA}" type="presOf" srcId="{330FAC1D-6821-406F-A5E6-1F35DCDDBE8E}" destId="{2689B561-9FC0-4F97-8973-7E17BBDF06B2}" srcOrd="0" destOrd="0" presId="urn:microsoft.com/office/officeart/2008/layout/PictureStrips"/>
    <dgm:cxn modelId="{DF73BCB7-80A1-462E-9FCE-EFE403E6A2E5}" type="presOf" srcId="{499A5E2D-8294-4C85-92BC-F5E5B03C230E}" destId="{F34D2F78-ED8A-4EDE-9CBE-692467BD4C19}" srcOrd="0" destOrd="0" presId="urn:microsoft.com/office/officeart/2008/layout/PictureStrips"/>
    <dgm:cxn modelId="{A003C1B4-975C-467F-B2D9-A5D423D87A90}" type="presOf" srcId="{A0DE3318-720C-4638-8F4A-625B4B42156D}" destId="{904B729D-2880-4539-9E5F-49265F6AFDE9}" srcOrd="0" destOrd="0" presId="urn:microsoft.com/office/officeart/2008/layout/PictureStrips"/>
    <dgm:cxn modelId="{BF4E3315-DF62-4620-A76A-D5B32DD86FD1}" srcId="{499A5E2D-8294-4C85-92BC-F5E5B03C230E}" destId="{330FAC1D-6821-406F-A5E6-1F35DCDDBE8E}" srcOrd="0" destOrd="0" parTransId="{C6E95427-5237-48AA-B9EF-B47626C4499D}" sibTransId="{A8615933-8AD9-4207-A6A9-1E9A83477A14}"/>
    <dgm:cxn modelId="{6E1B1F9F-171A-4FB3-8476-D07A7D120333}" type="presParOf" srcId="{F34D2F78-ED8A-4EDE-9CBE-692467BD4C19}" destId="{F7645D6D-AE7A-4030-B657-15C001349A8D}" srcOrd="0" destOrd="0" presId="urn:microsoft.com/office/officeart/2008/layout/PictureStrips"/>
    <dgm:cxn modelId="{A13ECB0E-AB44-4BA2-B616-19139CFF68E4}" type="presParOf" srcId="{F7645D6D-AE7A-4030-B657-15C001349A8D}" destId="{2689B561-9FC0-4F97-8973-7E17BBDF06B2}" srcOrd="0" destOrd="0" presId="urn:microsoft.com/office/officeart/2008/layout/PictureStrips"/>
    <dgm:cxn modelId="{02E21527-2100-43B5-9FAB-6E46D6BF53B2}" type="presParOf" srcId="{F7645D6D-AE7A-4030-B657-15C001349A8D}" destId="{3A1A4E94-E27E-4055-8EFF-122C34188518}" srcOrd="1" destOrd="0" presId="urn:microsoft.com/office/officeart/2008/layout/PictureStrips"/>
    <dgm:cxn modelId="{B0614F9C-0EC5-4CE8-A0B8-FDC714A50036}" type="presParOf" srcId="{F34D2F78-ED8A-4EDE-9CBE-692467BD4C19}" destId="{7FB5BCE8-9879-4287-B01D-E4A0F47BFB56}" srcOrd="1" destOrd="0" presId="urn:microsoft.com/office/officeart/2008/layout/PictureStrips"/>
    <dgm:cxn modelId="{CBF97DB8-567A-4195-9BF3-9F15F6732635}" type="presParOf" srcId="{F34D2F78-ED8A-4EDE-9CBE-692467BD4C19}" destId="{FCB5D90F-1F15-45E2-9FEB-445121E9A9F4}" srcOrd="2" destOrd="0" presId="urn:microsoft.com/office/officeart/2008/layout/PictureStrips"/>
    <dgm:cxn modelId="{873D0B8E-6F77-4DF9-988F-439B54C8AE0D}" type="presParOf" srcId="{FCB5D90F-1F15-45E2-9FEB-445121E9A9F4}" destId="{8C7425EA-7315-44AB-812F-433502C1EED0}" srcOrd="0" destOrd="0" presId="urn:microsoft.com/office/officeart/2008/layout/PictureStrips"/>
    <dgm:cxn modelId="{FE8ACA24-1460-479C-A7E9-AEBC8019C7A0}" type="presParOf" srcId="{FCB5D90F-1F15-45E2-9FEB-445121E9A9F4}" destId="{45A23441-CD00-4CFD-80A5-3F8EE10F1D66}" srcOrd="1" destOrd="0" presId="urn:microsoft.com/office/officeart/2008/layout/PictureStrips"/>
    <dgm:cxn modelId="{23358ADA-6B3A-40FC-8F00-E22E09081BCE}" type="presParOf" srcId="{F34D2F78-ED8A-4EDE-9CBE-692467BD4C19}" destId="{69E96D96-A6CB-445F-894B-5C3C0B339993}" srcOrd="3" destOrd="0" presId="urn:microsoft.com/office/officeart/2008/layout/PictureStrips"/>
    <dgm:cxn modelId="{D67B95A1-06F1-49CB-B7CC-AE799B590083}" type="presParOf" srcId="{F34D2F78-ED8A-4EDE-9CBE-692467BD4C19}" destId="{54622453-9C3A-4F04-8D42-C4A1650E16F7}" srcOrd="4" destOrd="0" presId="urn:microsoft.com/office/officeart/2008/layout/PictureStrips"/>
    <dgm:cxn modelId="{9639CA91-6333-4657-8402-039E1647AE5E}" type="presParOf" srcId="{54622453-9C3A-4F04-8D42-C4A1650E16F7}" destId="{904B729D-2880-4539-9E5F-49265F6AFDE9}" srcOrd="0" destOrd="0" presId="urn:microsoft.com/office/officeart/2008/layout/PictureStrips"/>
    <dgm:cxn modelId="{FAC531D8-2458-4AC2-AE07-1F6D070ADF3F}" type="presParOf" srcId="{54622453-9C3A-4F04-8D42-C4A1650E16F7}" destId="{5F83FFE0-1E63-41F1-84E5-D4A35D49FE3C}" srcOrd="1" destOrd="0" presId="urn:microsoft.com/office/officeart/2008/layout/PictureStrips"/>
    <dgm:cxn modelId="{263C3878-5956-4C1A-AC27-A49CAA268C4D}" type="presParOf" srcId="{F34D2F78-ED8A-4EDE-9CBE-692467BD4C19}" destId="{1F51D0A0-0F8C-40BD-BE11-07FB0896F098}" srcOrd="5" destOrd="0" presId="urn:microsoft.com/office/officeart/2008/layout/PictureStrips"/>
    <dgm:cxn modelId="{84467468-8293-4CF3-A6FB-51D26AF2BF4D}" type="presParOf" srcId="{F34D2F78-ED8A-4EDE-9CBE-692467BD4C19}" destId="{D096B00C-4E26-4736-819D-7091D48BED6A}" srcOrd="6" destOrd="0" presId="urn:microsoft.com/office/officeart/2008/layout/PictureStrips"/>
    <dgm:cxn modelId="{F83A3CEB-D9BF-4FD4-96D6-E7218F6FDF4E}" type="presParOf" srcId="{D096B00C-4E26-4736-819D-7091D48BED6A}" destId="{86E98019-3EA8-4FE7-93EA-6C69A1E6B283}" srcOrd="0" destOrd="0" presId="urn:microsoft.com/office/officeart/2008/layout/PictureStrips"/>
    <dgm:cxn modelId="{7DC8A728-46AB-4B6B-BA2C-608EED547EFE}" type="presParOf" srcId="{D096B00C-4E26-4736-819D-7091D48BED6A}" destId="{CC43C9BA-34B7-4D53-AC3A-CF1FA2DC061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9B561-9FC0-4F97-8973-7E17BBDF06B2}">
      <dsp:nvSpPr>
        <dsp:cNvPr id="0" name=""/>
        <dsp:cNvSpPr/>
      </dsp:nvSpPr>
      <dsp:spPr>
        <a:xfrm>
          <a:off x="162995" y="797699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СТРОИТЕЛЬНЫЕ ОТРЯДЫ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и учебных корпусов</a:t>
          </a:r>
          <a:endParaRPr lang="ru-RU" sz="1500" kern="1200" dirty="0"/>
        </a:p>
      </dsp:txBody>
      <dsp:txXfrm>
        <a:off x="162995" y="797699"/>
        <a:ext cx="3911519" cy="1222349"/>
      </dsp:txXfrm>
    </dsp:sp>
    <dsp:sp modelId="{3A1A4E94-E27E-4055-8EFF-122C34188518}">
      <dsp:nvSpPr>
        <dsp:cNvPr id="0" name=""/>
        <dsp:cNvSpPr/>
      </dsp:nvSpPr>
      <dsp:spPr>
        <a:xfrm>
          <a:off x="20174" y="646961"/>
          <a:ext cx="855644" cy="128346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C7425EA-7315-44AB-812F-433502C1EED0}">
      <dsp:nvSpPr>
        <dsp:cNvPr id="0" name=""/>
        <dsp:cNvSpPr/>
      </dsp:nvSpPr>
      <dsp:spPr>
        <a:xfrm>
          <a:off x="4441392" y="797699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ПЕДАГОГИЧЕСКИЕ ОТРЯДЫ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sz="1500" b="1" kern="1200" dirty="0" smtClean="0"/>
        </a:p>
      </dsp:txBody>
      <dsp:txXfrm>
        <a:off x="4441392" y="797699"/>
        <a:ext cx="3911519" cy="1222349"/>
      </dsp:txXfrm>
    </dsp:sp>
    <dsp:sp modelId="{45A23441-CD00-4CFD-80A5-3F8EE10F1D66}">
      <dsp:nvSpPr>
        <dsp:cNvPr id="0" name=""/>
        <dsp:cNvSpPr/>
      </dsp:nvSpPr>
      <dsp:spPr>
        <a:xfrm>
          <a:off x="4278412" y="621137"/>
          <a:ext cx="855644" cy="128346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4B729D-2880-4539-9E5F-49265F6AFDE9}">
      <dsp:nvSpPr>
        <dsp:cNvPr id="0" name=""/>
        <dsp:cNvSpPr/>
      </dsp:nvSpPr>
      <dsp:spPr>
        <a:xfrm>
          <a:off x="162995" y="2336502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СЕРВИСНЫЕ ОТРЯДЫ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sz="1500" b="1" kern="1200" dirty="0"/>
        </a:p>
      </dsp:txBody>
      <dsp:txXfrm>
        <a:off x="162995" y="2336502"/>
        <a:ext cx="3911519" cy="1222349"/>
      </dsp:txXfrm>
    </dsp:sp>
    <dsp:sp modelId="{5F83FFE0-1E63-41F1-84E5-D4A35D49FE3C}">
      <dsp:nvSpPr>
        <dsp:cNvPr id="0" name=""/>
        <dsp:cNvSpPr/>
      </dsp:nvSpPr>
      <dsp:spPr>
        <a:xfrm>
          <a:off x="15" y="2159940"/>
          <a:ext cx="855644" cy="128346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E98019-3EA8-4FE7-93EA-6C69A1E6B283}">
      <dsp:nvSpPr>
        <dsp:cNvPr id="0" name=""/>
        <dsp:cNvSpPr/>
      </dsp:nvSpPr>
      <dsp:spPr>
        <a:xfrm>
          <a:off x="4441392" y="2336502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ПРОИЗВОДСТВЕННЫЕ ОТРЯДЫ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sz="1500" kern="1200" dirty="0"/>
        </a:p>
      </dsp:txBody>
      <dsp:txXfrm>
        <a:off x="4441392" y="2336502"/>
        <a:ext cx="3911519" cy="1222349"/>
      </dsp:txXfrm>
    </dsp:sp>
    <dsp:sp modelId="{CC43C9BA-34B7-4D53-AC3A-CF1FA2DC061D}">
      <dsp:nvSpPr>
        <dsp:cNvPr id="0" name=""/>
        <dsp:cNvSpPr/>
      </dsp:nvSpPr>
      <dsp:spPr>
        <a:xfrm>
          <a:off x="4278412" y="2159940"/>
          <a:ext cx="855644" cy="1283467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B0D9A-42D3-468A-8B6B-9BCB0786DEBF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1A589-07B4-4E2E-9D75-33E81BAD2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88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C59E6-39EE-4F6C-A803-B629934CAF4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85253"/>
            <a:ext cx="5409562" cy="391404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FF656-EA55-4BE5-BE5C-271E2E057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7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5C79C-8D9A-4250-8FCA-96A1A52D00C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65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88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7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6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6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5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407415-6B7B-40B1-8BB7-06D77BB1518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F69DB-48A5-4142-8CA3-DDC3E3A068FE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779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7C15DA-9815-44DD-87C9-CC93A3E7FD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0453D-22D8-445C-A3BE-C8906A45904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416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87D0-BB70-4C89-B94D-A3FB231D894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3EF525-6F0E-4448-BDF0-640172ABEAF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044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2E10B6-1B3F-47C4-8E18-A2F0903A879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D7A2FD-D6DA-40DA-A4ED-C589480102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740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0BAAF-C2F7-4B55-B55B-13CEBBA1FB7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A493D-AE5A-4629-A557-402A2DCE75F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7693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FB3AF-0848-4DE8-8E92-147674F181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D659B-2A70-4059-A44B-1984E68E6FB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437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9E220D-C2AA-4720-86B0-72D32D926151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44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08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93B807-3092-4E06-A9A5-82FE0BF6BFB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770089-560D-4282-A866-B2D04ED90219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846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70E7C-8B35-4830-9BA5-85580AC1CF3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FE636-E344-438B-979E-2027E7CA540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4581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369A91-2A4F-4FCF-851C-D01A03B217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7AD931-C4C0-462F-BC90-33AF0E917F8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7661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47F05-1A28-4DB0-A266-30506FFB2BDB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6B5E96-6982-4D30-AC8A-97EA583F61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78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2BD68-4DC9-4E67-8633-0DF6961CD95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19174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407415-6B7B-40B1-8BB7-06D77BB1518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F69DB-48A5-4142-8CA3-DDC3E3A068FE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700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7C15DA-9815-44DD-87C9-CC93A3E7FD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0453D-22D8-445C-A3BE-C8906A45904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8913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87D0-BB70-4C89-B94D-A3FB231D894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3EF525-6F0E-4448-BDF0-640172ABEAF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971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2E10B6-1B3F-47C4-8E18-A2F0903A879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D7A2FD-D6DA-40DA-A4ED-C589480102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5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0BAAF-C2F7-4B55-B55B-13CEBBA1FB7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A493D-AE5A-4629-A557-402A2DCE75F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078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33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FB3AF-0848-4DE8-8E92-147674F181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D659B-2A70-4059-A44B-1984E68E6FB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266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9E220D-C2AA-4720-86B0-72D32D926151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1008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93B807-3092-4E06-A9A5-82FE0BF6BFB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770089-560D-4282-A866-B2D04ED90219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2764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70E7C-8B35-4830-9BA5-85580AC1CF3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FE636-E344-438B-979E-2027E7CA540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4285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369A91-2A4F-4FCF-851C-D01A03B217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7AD931-C4C0-462F-BC90-33AF0E917F8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5703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47F05-1A28-4DB0-A266-30506FFB2BDB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6B5E96-6982-4D30-AC8A-97EA583F61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6159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2BD68-4DC9-4E67-8633-0DF6961CD95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93472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74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3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51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6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7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7FD7A6-EA7F-463D-84F1-734BA54C3B85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DB4AF-7DBC-412B-A89F-543F860A5BE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12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7FD7A6-EA7F-463D-84F1-734BA54C3B85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DB4AF-7DBC-412B-A89F-543F860A5BE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5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2618" y="2009280"/>
            <a:ext cx="6620272" cy="15121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итогах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трудовой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занятости студентов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2020/2021 учебном году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2021/2022 учебном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59310" y="5150650"/>
            <a:ext cx="63630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/>
              <a:t>«Материалы ЕДИ, октябрь 2021»</a:t>
            </a:r>
          </a:p>
          <a:p>
            <a:pPr algn="r"/>
            <a:r>
              <a:rPr lang="ru-RU" sz="1600" dirty="0" smtClean="0"/>
              <a:t>Подготовлено отделом поддержки молодёжных </a:t>
            </a:r>
          </a:p>
          <a:p>
            <a:pPr algn="r"/>
            <a:r>
              <a:rPr lang="ru-RU" sz="1600" dirty="0" smtClean="0"/>
              <a:t>проектов и инициатив </a:t>
            </a:r>
            <a:r>
              <a:rPr lang="ru-RU" sz="1600" dirty="0" err="1" smtClean="0"/>
              <a:t>УВРсМ</a:t>
            </a:r>
            <a:r>
              <a:rPr lang="ru-RU" sz="1600" dirty="0" smtClean="0"/>
              <a:t> учреждения образования </a:t>
            </a:r>
          </a:p>
          <a:p>
            <a:pPr algn="r"/>
            <a:r>
              <a:rPr lang="ru-RU" sz="1600" dirty="0" smtClean="0"/>
              <a:t>«Гродненский государственный университет имени Янки Купалы»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F56DA-76B7-49AB-A4CC-04801CF65C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597" y="5966029"/>
            <a:ext cx="6312603" cy="58477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32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СТУДЕНЧЕСКИХ ОТРЯДОВ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bmaster.com.ua/cont/img/polezninform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231" y="5186341"/>
            <a:ext cx="1426836" cy="174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6582" y="817418"/>
            <a:ext cx="817109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Временная трудовая занятость молодежи организуется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приобщения молодежи к общественно полезному труду и получению трудовых навыков, адаптации к трудовой деятельности и подготовке к самостоятельному выходу на рынок труда, а также для улучшения материального благосостояния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Студенческий отряд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это добровольное объединение молодых граждан, получающих общее среднее, профессионально-техническое, среднее специальное или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высшее образование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а также других категорий молодых граждан,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изъявивших желание в свободное от учебы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работы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как правило, в период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 1 мая по 30 сентября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осуществлять трудовую деятельность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dirty="0">
              <a:solidFill>
                <a:srgbClr val="002060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Количество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участников студенческого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отряда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менее 5 человек</a:t>
            </a:r>
          </a:p>
          <a:p>
            <a:pPr lvl="0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Срок</a:t>
            </a:r>
            <a:r>
              <a:rPr lang="ru-RU" sz="2000" dirty="0" smtClean="0">
                <a:solidFill>
                  <a:srgbClr val="002060"/>
                </a:solidFill>
              </a:rPr>
              <a:t> трудовой деятельности -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менее 10 дней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627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80732" y="24583"/>
            <a:ext cx="8173416" cy="57606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РАБОТА ПО ОРГАНИЗАЦИИ ДЕЯТЕЛЬНОСТИ 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СТУДЕНЧЕСКИХ  ОТРЯДОВ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091985"/>
            <a:ext cx="4572000" cy="6740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Договорная кампания (заключение договоров на организацию студенческих отрядов с организациями и предприятиями (декабрь  – май ). 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2229" y="492586"/>
            <a:ext cx="878114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Информационно-агитационная работа по привлечению студентов в студенческие отряды (акции, собрания на факультетах, консультационная работа по вопросам трудоустройства) (сентябрь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май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Заключение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договоров  на организацию студенческих отрядов с организациями и предприятиями (декабрь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-май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Организация Школы командиров студенческих отрядов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(ноябрь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декабрь). Записаться в Школу могут все желающие, кто хочет быть командиром отряда и собрать свой отряд для работы на конкретном объекте;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Организация обучающих курсов по образовательной программе «Школа вожатского мастерства»   (с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середины марта до конца мая ). Обучение могут пройти все желающие, кто хочет поработать в студенческих педагогических отрядах в Республике Беларусь и за ее пределами;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обучения и проверки знаний по вопросам охраны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труда. Проходят  обучение все участники студенческих отрядов, кто изъявил желание работать и записался в студенческий отряд.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прохождения медицинского  осмотра.  Прохождение медицинского осмотра для участников студенческих отрядов бесплатно. Направления на медосмотр выдаются ОО «БРСМ»;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Осуществление контроля деятельности студенческих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отрядов.  Принимаются меры по защите законных прав и интересов участников отряда.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Записаться  в студенческий отряд можно  используя  электронную анкету-заявку.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Размещена  заявка на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образовательном портале в личном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кабинете студента.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1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СТУДЕНЧЕСКИХ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ОТРЯДОВ В УНИВЕРСИТЕТЕ В 2021 году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1091284"/>
              </p:ext>
            </p:extLst>
          </p:nvPr>
        </p:nvGraphicFramePr>
        <p:xfrm>
          <a:off x="395536" y="756038"/>
          <a:ext cx="8352928" cy="4179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98" name="Picture 2" descr="ÐÐ°ÑÑÐ¸Ð½ÐºÐ¸ Ð¿Ð¾ Ð·Ð°Ð¿ÑÐ¾ÑÑ ÑÐµÐ»Ð¾Ð²ÐµÑÐºÐ¸ Ð³Ð¸Ñ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41168"/>
            <a:ext cx="3521124" cy="17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004058"/>
              </p:ext>
            </p:extLst>
          </p:nvPr>
        </p:nvGraphicFramePr>
        <p:xfrm>
          <a:off x="522514" y="677219"/>
          <a:ext cx="8441974" cy="5251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03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3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398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27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отрядов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2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 «Дружба» Гродненский р-н,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аг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 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Озеры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Воспитатели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08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 «Зорька юбилейная» Гродненский р-н,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Чеховщина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Воспитатели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41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 «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Купалинка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41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 «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Озеры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», Гродненский район,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аг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 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Озеры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(санаторий «Магистральный» УП «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Барановичское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отделение Белорусской железной дороги»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Воспитатели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3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 «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Сузорье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Гродненский район,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агр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 Поречье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Воспитатели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117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08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 «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Наука-1» 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(для одаренных учащихся) Гродненский </a:t>
                      </a:r>
                      <a:endParaRPr lang="ru-RU" sz="16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р-н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аг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Озеры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Воспитатели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05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«Юность»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Воспитатели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7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 «Жемчужина России»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Воспитатели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3897">
                <a:tc gridSpan="2"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ИТОГО:</a:t>
                      </a:r>
                      <a:endParaRPr lang="ru-RU" sz="1600" dirty="0"/>
                    </a:p>
                  </a:txBody>
                  <a:tcPr marL="58165" marR="581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390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148250"/>
            <a:ext cx="90156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10D6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Количество педагогических отрядов и участников отрядов  в 2021 году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296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48625" y="384342"/>
            <a:ext cx="83953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rgbClr val="1E10D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сервисных отрядов и участников отрядов в 2021 году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887224"/>
              </p:ext>
            </p:extLst>
          </p:nvPr>
        </p:nvGraphicFramePr>
        <p:xfrm>
          <a:off x="340283" y="945930"/>
          <a:ext cx="8803717" cy="2818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16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059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05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54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16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отрядов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Приемная комиссия (университет)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пропускного режима и техническое сопровождение работы приемной комиссии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2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Организация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Регистрация участников ЦТ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97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КУП «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Гроднооблвидеопрокат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Сервисные работы в кинотеатрах, пунктах проката, барах и др.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52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ДСОК «Жемчужина России»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Кухонные рабочие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0508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ИТОГО: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212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FAEF2-1886-471F-B8E5-56D8AFCF920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45" y="8175"/>
            <a:ext cx="9144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rgbClr val="1E10D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производственных отрядов и участников отрядов в 2021 году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115127"/>
              </p:ext>
            </p:extLst>
          </p:nvPr>
        </p:nvGraphicFramePr>
        <p:xfrm>
          <a:off x="320157" y="496918"/>
          <a:ext cx="8513176" cy="3085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38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295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123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73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8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отрядов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4027404440"/>
                  </a:ext>
                </a:extLst>
              </a:tr>
              <a:tr h="262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ЭКОУПАК (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г.Гродно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Сбор и упаковка изделий из древесины, переработка листов шпона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1909667186"/>
                  </a:ext>
                </a:extLst>
              </a:tr>
              <a:tr h="25552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</a:rPr>
                        <a:t>ЗАО «АТЛАНТ» (</a:t>
                      </a:r>
                      <a:r>
                        <a:rPr lang="ru-RU" sz="1600" dirty="0" err="1" smtClean="0">
                          <a:latin typeface="+mn-lt"/>
                        </a:rPr>
                        <a:t>г.Минск</a:t>
                      </a:r>
                      <a:r>
                        <a:rPr lang="ru-RU" sz="1600" dirty="0" smtClean="0">
                          <a:latin typeface="+mn-lt"/>
                        </a:rPr>
                        <a:t>)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</a:rPr>
                        <a:t>Сборка бытовой</a:t>
                      </a:r>
                      <a:r>
                        <a:rPr lang="ru-RU" sz="1600" baseline="0" dirty="0" smtClean="0">
                          <a:latin typeface="+mn-lt"/>
                        </a:rPr>
                        <a:t> техники, укладка-упаковка продукции ЗАО «АТЛАНТ», погрузо-разгрузочные работы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1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18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928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+mn-lt"/>
                        </a:rPr>
                        <a:t>ИТОГО: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3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31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30413" y="3636226"/>
            <a:ext cx="889175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rgbClr val="1E10D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E10D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строительных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rgbClr val="1E10D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отрядов и участников отрядов в 2021 году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10943"/>
              </p:ext>
            </p:extLst>
          </p:nvPr>
        </p:nvGraphicFramePr>
        <p:xfrm>
          <a:off x="251834" y="4132489"/>
          <a:ext cx="8649821" cy="26316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71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77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45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003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0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отрядов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ОАО «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Гроднопромстрой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Отделочные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Административно-хозяйственное управление (университет)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14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ЖилПлюскомфорт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14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Мобильные кадры России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г.Казань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9614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ИТОГО: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11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106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415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016" y="300246"/>
            <a:ext cx="8856984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190DB3"/>
                </a:solidFill>
              </a:rPr>
              <a:t>Основные  направления</a:t>
            </a:r>
            <a:r>
              <a:rPr lang="ru-RU" sz="1800" b="1" dirty="0">
                <a:solidFill>
                  <a:srgbClr val="190DB3"/>
                </a:solidFill>
              </a:rPr>
              <a:t/>
            </a:r>
            <a:br>
              <a:rPr lang="ru-RU" sz="1800" b="1" dirty="0">
                <a:solidFill>
                  <a:srgbClr val="190DB3"/>
                </a:solidFill>
              </a:rPr>
            </a:br>
            <a:r>
              <a:rPr lang="ru-RU" sz="1800" b="1" dirty="0">
                <a:solidFill>
                  <a:srgbClr val="190DB3"/>
                </a:solidFill>
              </a:rPr>
              <a:t>в 2021/2022 учебном году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50453D-22D8-445C-A3BE-C8906A45904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269701"/>
              </p:ext>
            </p:extLst>
          </p:nvPr>
        </p:nvGraphicFramePr>
        <p:xfrm>
          <a:off x="403130" y="957942"/>
          <a:ext cx="8399783" cy="4831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87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02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314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0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№ п/п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Основные</a:t>
                      </a:r>
                      <a:r>
                        <a:rPr lang="ru-RU" sz="13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направления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Учреждения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и предприятия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Виды</a:t>
                      </a:r>
                      <a:r>
                        <a:rPr lang="ru-RU" sz="13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работ</a:t>
                      </a:r>
                      <a:r>
                        <a:rPr lang="ru-RU" sz="13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618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1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ПЕДАГОГИЧЕСКИЕ ОТРЯДЫ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ОЛ «Дружба»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ДОЛ «Зорька юбилейная»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 ДОЛ «Наука»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4272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2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СТРОИТЕЛЬНЫЕ ОТРЯДЫ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ОАО «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Гроднопромстрой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Административно-хозяйственное управление (университет)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Островецкая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АЭС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Подсобный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рабочий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18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3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СЕРВИСНЫЕ ОТРЯДЫ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Приемная комиссия (университет)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Организация ЦТ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КУП «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Гроднооблвидеопрокат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Вспомогательный персонал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661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4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ПРОИЗВОДСТВЕННЫЕ ОТРЯДЫ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ЗАО «АТЛАНТ» (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г.Минск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Работа за конвейером 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230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5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СЕЛЬСКОХОЗЯЙСТВЕННЫЕ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ОТРЯДЫ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СПК «Пограничный»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Сбор урожая 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712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356" y="4108367"/>
            <a:ext cx="7239855" cy="2125008"/>
          </a:xfrm>
        </p:spPr>
        <p:txBody>
          <a:bodyPr>
            <a:noAutofit/>
          </a:bodyPr>
          <a:lstStyle/>
          <a:p>
            <a:pPr lvl="0" algn="r" fontAlgn="base"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ИЛИ!!!!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принимаются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главном корпусе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ГрГУ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Янки Купалы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адресу: ул. Ожешко, 22, ауд. 229 и ауд. 308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ÐÐ°ÑÑÐ¸Ð½ÐºÐ¸ Ð¿Ð¾ Ð·Ð°Ð¿ÑÐ¾ÑÑ ÑÐµÐ»Ð¾Ð²ÐµÑÐºÐ¸ Ð´Ð»Ñ Ð¿ÑÐµÐ·ÐµÐ½ÑÐ°ÑÐ¸Ð¸ Ð³Ð¸Ñ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014" y="379237"/>
            <a:ext cx="1011847" cy="168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7" y="22929"/>
            <a:ext cx="5782614" cy="40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7" y="2328100"/>
            <a:ext cx="3204810" cy="452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4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813</Words>
  <Application>Microsoft Office PowerPoint</Application>
  <PresentationFormat>Экран (4:3)</PresentationFormat>
  <Paragraphs>193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Презентация1</vt:lpstr>
      <vt:lpstr>3_Тема Office</vt:lpstr>
      <vt:lpstr>4_Тема Office</vt:lpstr>
      <vt:lpstr>Об итогах  трудовой занятости студентов  в 2020/2021 учебном году  и основных направлениях  в 2021/2022 учебном году</vt:lpstr>
      <vt:lpstr>ОРГАНИЗАЦИЯ СТУДЕНЧЕСКИХ ОТРЯДОВ</vt:lpstr>
      <vt:lpstr>Презентация PowerPoint</vt:lpstr>
      <vt:lpstr>НАПРАВЛЕНИЯ ДЕЯТЕЛЬНОСТИ СТУДЕНЧЕСКИХ ОТРЯДОВ В УНИВЕРСИТЕТЕ В 2021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  ИЛИ!!!!  Заявки принимаются  в главном корпусе ГрГУ имени Янки Купалы  по адресу: ул. Ожешко, 22, ауд. 229 и ауд. 308.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 ТРЕТЬЕГО ТРУДОВОГО СЕМЕСТРА-2018</dc:title>
  <dc:creator>Оксана</dc:creator>
  <cp:lastModifiedBy>СКЕРСЬ МАРИЯ АНТОНОВНА</cp:lastModifiedBy>
  <cp:revision>137</cp:revision>
  <cp:lastPrinted>2021-05-18T07:14:29Z</cp:lastPrinted>
  <dcterms:modified xsi:type="dcterms:W3CDTF">2021-10-19T10:46:39Z</dcterms:modified>
</cp:coreProperties>
</file>