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56" r:id="rId2"/>
    <p:sldId id="258" r:id="rId3"/>
    <p:sldId id="264" r:id="rId4"/>
    <p:sldId id="281" r:id="rId5"/>
    <p:sldId id="270" r:id="rId6"/>
    <p:sldId id="259" r:id="rId7"/>
    <p:sldId id="261" r:id="rId8"/>
    <p:sldId id="262" r:id="rId9"/>
    <p:sldId id="263" r:id="rId10"/>
    <p:sldId id="265" r:id="rId11"/>
    <p:sldId id="276" r:id="rId12"/>
    <p:sldId id="284" r:id="rId13"/>
    <p:sldId id="266" r:id="rId14"/>
    <p:sldId id="268" r:id="rId15"/>
    <p:sldId id="269" r:id="rId16"/>
    <p:sldId id="273" r:id="rId17"/>
    <p:sldId id="274" r:id="rId18"/>
    <p:sldId id="277" r:id="rId19"/>
    <p:sldId id="278" r:id="rId20"/>
    <p:sldId id="283" r:id="rId21"/>
    <p:sldId id="279" r:id="rId2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00"/>
    <a:srgbClr val="FF0066"/>
    <a:srgbClr val="FFFF00"/>
    <a:srgbClr val="10D610"/>
    <a:srgbClr val="190504"/>
    <a:srgbClr val="DDC7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104" d="100"/>
          <a:sy n="104" d="100"/>
        </p:scale>
        <p:origin x="-1184" y="2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8458200" cy="5943600"/>
            <a:chOff x="0" y="0"/>
            <a:chExt cx="5328" cy="3744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1440"/>
              <a:ext cx="5155" cy="2304"/>
            </a:xfrm>
            <a:custGeom>
              <a:avLst/>
              <a:gdLst/>
              <a:ahLst/>
              <a:cxnLst>
                <a:cxn ang="0">
                  <a:pos x="5154" y="1769"/>
                </a:cxn>
                <a:cxn ang="0">
                  <a:pos x="0" y="2304"/>
                </a:cxn>
                <a:cxn ang="0">
                  <a:pos x="0" y="1252"/>
                </a:cxn>
                <a:cxn ang="0">
                  <a:pos x="5155" y="0"/>
                </a:cxn>
                <a:cxn ang="0">
                  <a:pos x="5155" y="1416"/>
                </a:cxn>
                <a:cxn ang="0">
                  <a:pos x="5154" y="1769"/>
                </a:cxn>
              </a:cxnLst>
              <a:rect l="0" t="0" r="r" b="b"/>
              <a:pathLst>
                <a:path w="5155" h="2304">
                  <a:moveTo>
                    <a:pt x="5154" y="1769"/>
                  </a:moveTo>
                  <a:lnTo>
                    <a:pt x="0" y="2304"/>
                  </a:lnTo>
                  <a:lnTo>
                    <a:pt x="0" y="1252"/>
                  </a:lnTo>
                  <a:lnTo>
                    <a:pt x="5155" y="0"/>
                  </a:lnTo>
                  <a:lnTo>
                    <a:pt x="5155" y="1416"/>
                  </a:lnTo>
                  <a:lnTo>
                    <a:pt x="5154" y="1769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0"/>
              <a:ext cx="5328" cy="3689"/>
            </a:xfrm>
            <a:custGeom>
              <a:avLst/>
              <a:gdLst/>
              <a:ahLst/>
              <a:cxnLst>
                <a:cxn ang="0">
                  <a:pos x="5311" y="3209"/>
                </a:cxn>
                <a:cxn ang="0">
                  <a:pos x="0" y="3689"/>
                </a:cxn>
                <a:cxn ang="0">
                  <a:pos x="0" y="9"/>
                </a:cxn>
                <a:cxn ang="0">
                  <a:pos x="5328" y="0"/>
                </a:cxn>
                <a:cxn ang="0">
                  <a:pos x="5311" y="3209"/>
                </a:cxn>
              </a:cxnLst>
              <a:rect l="0" t="0" r="r" b="b"/>
              <a:pathLst>
                <a:path w="5328" h="3689">
                  <a:moveTo>
                    <a:pt x="5311" y="3209"/>
                  </a:moveTo>
                  <a:lnTo>
                    <a:pt x="0" y="3689"/>
                  </a:lnTo>
                  <a:lnTo>
                    <a:pt x="0" y="9"/>
                  </a:lnTo>
                  <a:lnTo>
                    <a:pt x="5328" y="0"/>
                  </a:lnTo>
                  <a:lnTo>
                    <a:pt x="5311" y="3209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7413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7417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68475"/>
            <a:ext cx="7772400" cy="1736725"/>
          </a:xfrm>
        </p:spPr>
        <p:txBody>
          <a:bodyPr anchor="b" anchorCtr="1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963FE6-81D7-4FB1-8EC3-2DF8682B7BF2}" type="datetimeFigureOut">
              <a:rPr lang="ru-RU"/>
              <a:pPr>
                <a:defRPr/>
              </a:pPr>
              <a:t>16.12.2020</a:t>
            </a:fld>
            <a:endParaRPr lang="ru-RU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04FF5D-D6E0-4566-8036-2345546D35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DCFC73-F6EB-4AFC-8F55-26945470E8A8}" type="datetimeFigureOut">
              <a:rPr lang="ru-RU"/>
              <a:pPr>
                <a:defRPr/>
              </a:pPr>
              <a:t>16.12.2020</a:t>
            </a:fld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ED7FEF-669B-474A-AD3A-AF6F2E784D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21362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21362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682854-596F-45EC-AE12-B2C020B9FD80}" type="datetimeFigureOut">
              <a:rPr lang="ru-RU"/>
              <a:pPr>
                <a:defRPr/>
              </a:pPr>
              <a:t>16.12.2020</a:t>
            </a:fld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992823-10EA-499A-85AA-11331D96E5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AE5DAD-C065-4EEF-A770-2B445FE243EA}" type="datetimeFigureOut">
              <a:rPr lang="ru-RU"/>
              <a:pPr>
                <a:defRPr/>
              </a:pPr>
              <a:t>16.12.2020</a:t>
            </a:fld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04464F-4176-414A-A292-EFD57CB4BD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64E239-6E64-413C-8443-A6A7014378BE}" type="datetimeFigureOut">
              <a:rPr lang="ru-RU"/>
              <a:pPr>
                <a:defRPr/>
              </a:pPr>
              <a:t>16.12.2020</a:t>
            </a:fld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78E227-EDAF-4DCE-A3BE-7813FB71E4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23F96E-934B-41A7-855E-E95047DC0988}" type="datetimeFigureOut">
              <a:rPr lang="ru-RU"/>
              <a:pPr>
                <a:defRPr/>
              </a:pPr>
              <a:t>16.12.2020</a:t>
            </a:fld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6F20DB-4159-49D3-89EB-0F4A0E6933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E9CBBD-5093-47FC-B08B-5BCF8A4B3437}" type="datetimeFigureOut">
              <a:rPr lang="ru-RU"/>
              <a:pPr>
                <a:defRPr/>
              </a:pPr>
              <a:t>16.12.2020</a:t>
            </a:fld>
            <a:endParaRPr lang="ru-RU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43344A-4233-4450-80F7-B17846500A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B30AB6-449E-4772-9332-C7666C1A1174}" type="datetimeFigureOut">
              <a:rPr lang="ru-RU"/>
              <a:pPr>
                <a:defRPr/>
              </a:pPr>
              <a:t>16.12.2020</a:t>
            </a:fld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BA6DD6-D6BE-47D0-A389-7271585ECF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81F8D9-3862-4783-942A-09C66D64C422}" type="datetimeFigureOut">
              <a:rPr lang="ru-RU"/>
              <a:pPr>
                <a:defRPr/>
              </a:pPr>
              <a:t>16.12.2020</a:t>
            </a:fld>
            <a:endParaRPr lang="ru-RU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F9B251-CF79-4098-B714-34B2F30393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5F3FC8-1513-4CF4-B6B8-542C0276B5A3}" type="datetimeFigureOut">
              <a:rPr lang="ru-RU"/>
              <a:pPr>
                <a:defRPr/>
              </a:pPr>
              <a:t>16.12.2020</a:t>
            </a:fld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364B41-40C1-4F07-8C7D-A3AADBBFE3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4A3A8C-2368-412E-9314-7534575D5842}" type="datetimeFigureOut">
              <a:rPr lang="ru-RU"/>
              <a:pPr>
                <a:defRPr/>
              </a:pPr>
              <a:t>16.12.2020</a:t>
            </a:fld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4F8143-9660-4A2E-B5FD-36499CD1CF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7242175" cy="1981200"/>
            <a:chOff x="0" y="0"/>
            <a:chExt cx="4562" cy="1248"/>
          </a:xfrm>
        </p:grpSpPr>
        <p:sp>
          <p:nvSpPr>
            <p:cNvPr id="16387" name="Freeform 3"/>
            <p:cNvSpPr>
              <a:spLocks/>
            </p:cNvSpPr>
            <p:nvPr/>
          </p:nvSpPr>
          <p:spPr bwMode="hidden">
            <a:xfrm>
              <a:off x="0" y="583"/>
              <a:ext cx="4487" cy="665"/>
            </a:xfrm>
            <a:custGeom>
              <a:avLst/>
              <a:gdLst/>
              <a:ahLst/>
              <a:cxnLst>
                <a:cxn ang="0">
                  <a:pos x="4800" y="299"/>
                </a:cxn>
                <a:cxn ang="0">
                  <a:pos x="0" y="665"/>
                </a:cxn>
                <a:cxn ang="0">
                  <a:pos x="0" y="0"/>
                </a:cxn>
                <a:cxn ang="0">
                  <a:pos x="4806" y="1"/>
                </a:cxn>
                <a:cxn ang="0">
                  <a:pos x="4800" y="153"/>
                </a:cxn>
                <a:cxn ang="0">
                  <a:pos x="4800" y="299"/>
                </a:cxn>
              </a:cxnLst>
              <a:rect l="0" t="0" r="r" b="b"/>
              <a:pathLst>
                <a:path w="4806" h="665">
                  <a:moveTo>
                    <a:pt x="4800" y="299"/>
                  </a:moveTo>
                  <a:lnTo>
                    <a:pt x="0" y="665"/>
                  </a:lnTo>
                  <a:lnTo>
                    <a:pt x="0" y="0"/>
                  </a:lnTo>
                  <a:lnTo>
                    <a:pt x="4806" y="1"/>
                  </a:lnTo>
                  <a:lnTo>
                    <a:pt x="4800" y="153"/>
                  </a:lnTo>
                  <a:lnTo>
                    <a:pt x="4800" y="299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gamma/>
                    <a:shade val="94118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388" name="Freeform 4"/>
            <p:cNvSpPr>
              <a:spLocks/>
            </p:cNvSpPr>
            <p:nvPr/>
          </p:nvSpPr>
          <p:spPr bwMode="hidden">
            <a:xfrm>
              <a:off x="0" y="0"/>
              <a:ext cx="4562" cy="1199"/>
            </a:xfrm>
            <a:custGeom>
              <a:avLst/>
              <a:gdLst/>
              <a:ahLst/>
              <a:cxnLst>
                <a:cxn ang="0">
                  <a:pos x="4560" y="932"/>
                </a:cxn>
                <a:cxn ang="0">
                  <a:pos x="0" y="1199"/>
                </a:cxn>
                <a:cxn ang="0">
                  <a:pos x="0" y="0"/>
                </a:cxn>
                <a:cxn ang="0">
                  <a:pos x="4562" y="0"/>
                </a:cxn>
                <a:cxn ang="0">
                  <a:pos x="4560" y="932"/>
                </a:cxn>
                <a:cxn ang="0">
                  <a:pos x="4560" y="932"/>
                </a:cxn>
              </a:cxnLst>
              <a:rect l="0" t="0" r="r" b="b"/>
              <a:pathLst>
                <a:path w="4562" h="1199">
                  <a:moveTo>
                    <a:pt x="4560" y="932"/>
                  </a:moveTo>
                  <a:lnTo>
                    <a:pt x="0" y="1199"/>
                  </a:lnTo>
                  <a:lnTo>
                    <a:pt x="0" y="0"/>
                  </a:lnTo>
                  <a:lnTo>
                    <a:pt x="4562" y="0"/>
                  </a:lnTo>
                  <a:lnTo>
                    <a:pt x="4560" y="932"/>
                  </a:lnTo>
                  <a:lnTo>
                    <a:pt x="4560" y="93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6389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6391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22C7D869-2C34-40E0-B405-38F68593B144}" type="datetimeFigureOut">
              <a:rPr lang="ru-RU"/>
              <a:pPr>
                <a:defRPr/>
              </a:pPr>
              <a:t>16.12.2020</a:t>
            </a:fld>
            <a:endParaRPr lang="ru-RU"/>
          </a:p>
        </p:txBody>
      </p:sp>
      <p:sp>
        <p:nvSpPr>
          <p:cNvPr id="16392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393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5A3AC09E-C791-4E9C-87A3-305F2F5AC7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3" r:id="rId1"/>
    <p:sldLayoutId id="2147483672" r:id="rId2"/>
    <p:sldLayoutId id="2147483671" r:id="rId3"/>
    <p:sldLayoutId id="2147483670" r:id="rId4"/>
    <p:sldLayoutId id="2147483669" r:id="rId5"/>
    <p:sldLayoutId id="2147483668" r:id="rId6"/>
    <p:sldLayoutId id="2147483667" r:id="rId7"/>
    <p:sldLayoutId id="2147483666" r:id="rId8"/>
    <p:sldLayoutId id="2147483665" r:id="rId9"/>
    <p:sldLayoutId id="2147483664" r:id="rId10"/>
    <p:sldLayoutId id="2147483663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hyperlink" Target="http://mosaica.ru/sites/default/files/news/preview/2011/07/26/7331.jpg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1987550" y="5773738"/>
            <a:ext cx="6981825" cy="904875"/>
          </a:xfrm>
        </p:spPr>
        <p:txBody>
          <a:bodyPr>
            <a:normAutofit/>
          </a:bodyPr>
          <a:lstStyle/>
          <a:p>
            <a:pPr marL="0" indent="0" algn="r" eaLnBrk="1" hangingPunct="1">
              <a:buFont typeface="Wingdings" pitchFamily="2" charset="2"/>
              <a:buNone/>
              <a:defRPr/>
            </a:pPr>
            <a:r>
              <a:rPr lang="ru-RU" dirty="0">
                <a:solidFill>
                  <a:schemeClr val="accent2"/>
                </a:solidFill>
              </a:rPr>
              <a:t>                   </a:t>
            </a:r>
            <a:endParaRPr lang="ru-RU" sz="2000" dirty="0">
              <a:solidFill>
                <a:schemeClr val="accent2"/>
              </a:solidFill>
              <a:effectLst/>
              <a:latin typeface="Calibri" pitchFamily="34" charset="0"/>
            </a:endParaRPr>
          </a:p>
          <a:p>
            <a:pPr marL="0" indent="0" algn="ctr" eaLnBrk="1" hangingPunct="1">
              <a:buFont typeface="Wingdings" pitchFamily="2" charset="2"/>
              <a:buNone/>
              <a:defRPr/>
            </a:pPr>
            <a:endParaRPr lang="ru-RU" sz="2000" dirty="0">
              <a:solidFill>
                <a:schemeClr val="accent2"/>
              </a:solidFill>
              <a:effectLst/>
              <a:latin typeface="Calibri" pitchFamily="34" charset="0"/>
            </a:endParaRPr>
          </a:p>
          <a:p>
            <a:pPr marL="0" indent="0" algn="ctr" eaLnBrk="1" hangingPunct="1">
              <a:buFont typeface="Wingdings" pitchFamily="2" charset="2"/>
              <a:buNone/>
              <a:defRPr/>
            </a:pPr>
            <a:endParaRPr lang="ru-RU" sz="2400" dirty="0">
              <a:solidFill>
                <a:schemeClr val="accent2"/>
              </a:solidFill>
              <a:effectLst/>
              <a:latin typeface="Calibri" pitchFamily="34" charset="0"/>
            </a:endParaRPr>
          </a:p>
        </p:txBody>
      </p:sp>
      <p:pic>
        <p:nvPicPr>
          <p:cNvPr id="13314" name="Picture 5" descr="Рисунок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4986" y="557903"/>
            <a:ext cx="6535738" cy="580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1145022" y="6256256"/>
            <a:ext cx="799897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i="1" dirty="0" smtClean="0"/>
              <a:t>Подготовлено </a:t>
            </a:r>
            <a:r>
              <a:rPr lang="ru-RU" i="1" dirty="0"/>
              <a:t>здравпунктом УО «Гродненский государственный университет имени Янки Купалы»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403873" y="23704"/>
            <a:ext cx="37401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dirty="0"/>
              <a:t>«Материалы ЕДИ, декабрь 2020»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/>
              <a:t>  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2800" smtClean="0"/>
              <a:t>  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800" smtClean="0"/>
              <a:t>   </a:t>
            </a:r>
            <a:r>
              <a:rPr lang="ru-RU" sz="2800" b="1" smtClean="0">
                <a:effectLst/>
                <a:latin typeface="Calibri" pitchFamily="34" charset="0"/>
              </a:rPr>
              <a:t>Первая вирусная инфекция, распространившаяся по всему миру: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800" b="1" smtClean="0">
                <a:effectLst/>
                <a:latin typeface="Calibri" pitchFamily="34" charset="0"/>
              </a:rPr>
              <a:t>    </a:t>
            </a:r>
            <a:r>
              <a:rPr lang="ru-RU" sz="2800" b="1" smtClean="0">
                <a:solidFill>
                  <a:srgbClr val="FFFF00"/>
                </a:solidFill>
                <a:effectLst/>
                <a:latin typeface="Calibri" pitchFamily="34" charset="0"/>
              </a:rPr>
              <a:t>1</a:t>
            </a:r>
            <a:r>
              <a:rPr lang="ru-RU" sz="2800" b="1" smtClean="0">
                <a:solidFill>
                  <a:srgbClr val="FFFF66"/>
                </a:solidFill>
                <a:effectLst/>
                <a:latin typeface="Calibri" pitchFamily="34" charset="0"/>
              </a:rPr>
              <a:t>979-1981</a:t>
            </a:r>
            <a:r>
              <a:rPr lang="ru-RU" sz="2800" b="1" smtClean="0">
                <a:effectLst/>
                <a:latin typeface="Calibri" pitchFamily="34" charset="0"/>
              </a:rPr>
              <a:t> г.г. – врачи в Нью-Йорке и Лос-Анджелесе заметили необычные иммунные нарушения у ряда пациенток: рак кровеносных сосудов (саркома Капоши) и редкую форму пневмонии (пневмоцистная пневмония). Заболевание закончилось смертью.</a:t>
            </a:r>
          </a:p>
        </p:txBody>
      </p:sp>
      <p:pic>
        <p:nvPicPr>
          <p:cNvPr id="22531" name="Picture 6" descr="Рисунок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35188" y="217488"/>
            <a:ext cx="4987925" cy="1379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000" b="1" smtClean="0">
                <a:solidFill>
                  <a:srgbClr val="FFFF00"/>
                </a:solidFill>
                <a:latin typeface="Calibri" pitchFamily="34" charset="0"/>
              </a:rPr>
              <a:t>Как реагирует иммунная система на проникновение ВИЧ в клетку?</a:t>
            </a:r>
          </a:p>
        </p:txBody>
      </p:sp>
      <p:pic>
        <p:nvPicPr>
          <p:cNvPr id="23555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52913" y="1562100"/>
            <a:ext cx="4600575" cy="498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6" descr="im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0975" y="2114550"/>
            <a:ext cx="4019550" cy="352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Grp="1" noChangeArrowheads="1"/>
          </p:cNvSpPr>
          <p:nvPr>
            <p:ph type="title"/>
          </p:nvPr>
        </p:nvSpPr>
        <p:spPr>
          <a:xfrm>
            <a:off x="619125" y="274638"/>
            <a:ext cx="8067675" cy="1143000"/>
          </a:xfrm>
        </p:spPr>
        <p:txBody>
          <a:bodyPr/>
          <a:lstStyle/>
          <a:p>
            <a:endParaRPr lang="ru-RU" smtClean="0">
              <a:effectLst/>
            </a:endParaRP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  <a:defRPr/>
            </a:pPr>
            <a:r>
              <a:rPr lang="ru-RU" smtClean="0"/>
              <a:t>   </a:t>
            </a:r>
            <a:r>
              <a:rPr lang="ru-RU" sz="4000" b="1" smtClean="0">
                <a:latin typeface="Calibri" pitchFamily="34" charset="0"/>
              </a:rPr>
              <a:t>Присутствие </a:t>
            </a:r>
            <a:r>
              <a:rPr lang="ru-RU" sz="4000" b="1" smtClean="0">
                <a:solidFill>
                  <a:schemeClr val="hlink"/>
                </a:solidFill>
                <a:latin typeface="Calibri" pitchFamily="34" charset="0"/>
              </a:rPr>
              <a:t>ВИЧ</a:t>
            </a:r>
            <a:r>
              <a:rPr lang="ru-RU" sz="4000" b="1" smtClean="0">
                <a:latin typeface="Calibri" pitchFamily="34" charset="0"/>
              </a:rPr>
              <a:t> в организме может быть совершенно незаметным в течение 10-12 лет: такое время, как правило, проходит от момента заражения ВИЧ до развития </a:t>
            </a:r>
            <a:r>
              <a:rPr lang="ru-RU" sz="4000" b="1" smtClean="0">
                <a:solidFill>
                  <a:schemeClr val="hlink"/>
                </a:solidFill>
                <a:latin typeface="Calibri" pitchFamily="34" charset="0"/>
              </a:rPr>
              <a:t>СПИД</a:t>
            </a:r>
            <a:r>
              <a:rPr lang="ru-RU" sz="4000" b="1" smtClean="0">
                <a:latin typeface="Calibri" pitchFamily="34" charset="0"/>
              </a:rPr>
              <a:t>а при отсутствии лечения</a:t>
            </a:r>
            <a:r>
              <a:rPr lang="ru-RU" smtClean="0"/>
              <a:t> </a:t>
            </a:r>
          </a:p>
        </p:txBody>
      </p:sp>
      <p:pic>
        <p:nvPicPr>
          <p:cNvPr id="24579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3263" y="284163"/>
            <a:ext cx="873125" cy="116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9563" y="284163"/>
            <a:ext cx="873125" cy="116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32050" y="284163"/>
            <a:ext cx="873125" cy="116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2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08350" y="284163"/>
            <a:ext cx="873125" cy="116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3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35438" y="282575"/>
            <a:ext cx="873125" cy="116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4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99038" y="284163"/>
            <a:ext cx="873125" cy="116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5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37238" y="284163"/>
            <a:ext cx="873125" cy="116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6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62738" y="282575"/>
            <a:ext cx="873125" cy="116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7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13638" y="284163"/>
            <a:ext cx="873125" cy="116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428625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smtClean="0"/>
              <a:t>ИСТОРИЯ: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722313"/>
            <a:ext cx="8229600" cy="5373687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3700" smtClean="0"/>
              <a:t>  </a:t>
            </a:r>
            <a:r>
              <a:rPr lang="ru-RU" sz="3600" b="1" smtClean="0">
                <a:latin typeface="Calibri" pitchFamily="34" charset="0"/>
              </a:rPr>
              <a:t>В </a:t>
            </a:r>
            <a:r>
              <a:rPr lang="ru-RU" sz="3600" b="1" smtClean="0">
                <a:solidFill>
                  <a:srgbClr val="FFFF66"/>
                </a:solidFill>
                <a:latin typeface="Calibri" pitchFamily="34" charset="0"/>
              </a:rPr>
              <a:t>1982 </a:t>
            </a:r>
            <a:r>
              <a:rPr lang="ru-RU" sz="3600" b="1" smtClean="0">
                <a:latin typeface="Calibri" pitchFamily="34" charset="0"/>
              </a:rPr>
              <a:t>г. центры по контролю заболеваний ввели в реестр болезней новое заболевание - </a:t>
            </a:r>
            <a:r>
              <a:rPr lang="ru-RU" sz="3600" b="1" smtClean="0">
                <a:solidFill>
                  <a:srgbClr val="FFFF66"/>
                </a:solidFill>
                <a:latin typeface="Calibri" pitchFamily="34" charset="0"/>
              </a:rPr>
              <a:t>СПИД;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3600" b="1" smtClean="0">
                <a:solidFill>
                  <a:srgbClr val="FFFF66"/>
                </a:solidFill>
                <a:latin typeface="Calibri" pitchFamily="34" charset="0"/>
              </a:rPr>
              <a:t>  1983 г</a:t>
            </a:r>
            <a:r>
              <a:rPr lang="ru-RU" sz="3600" b="1" smtClean="0">
                <a:latin typeface="Calibri" pitchFamily="34" charset="0"/>
              </a:rPr>
              <a:t>. – появились первые сведения о возбудителе болезни;</a:t>
            </a:r>
          </a:p>
        </p:txBody>
      </p:sp>
      <p:pic>
        <p:nvPicPr>
          <p:cNvPr id="25603" name="Picture 5" descr="spi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81275" y="3706813"/>
            <a:ext cx="3886200" cy="291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ИСТОРИЯ: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825625"/>
            <a:ext cx="4038600" cy="4270375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500" b="1" smtClean="0">
                <a:solidFill>
                  <a:srgbClr val="FFFF66"/>
                </a:solidFill>
              </a:rPr>
              <a:t>     </a:t>
            </a:r>
            <a:r>
              <a:rPr lang="ru-RU" b="1" smtClean="0">
                <a:solidFill>
                  <a:srgbClr val="FFFF66"/>
                </a:solidFill>
                <a:latin typeface="Calibri" pitchFamily="34" charset="0"/>
              </a:rPr>
              <a:t>1987</a:t>
            </a:r>
            <a:r>
              <a:rPr lang="ru-RU" b="1" smtClean="0">
                <a:latin typeface="Calibri" pitchFamily="34" charset="0"/>
              </a:rPr>
              <a:t> г. – в Советском Союзе официально объявлено о первом случае заболевания </a:t>
            </a:r>
            <a:r>
              <a:rPr lang="ru-RU" b="1" smtClean="0">
                <a:solidFill>
                  <a:srgbClr val="FFFF66"/>
                </a:solidFill>
                <a:latin typeface="Calibri" pitchFamily="34" charset="0"/>
              </a:rPr>
              <a:t>СПИД</a:t>
            </a:r>
            <a:r>
              <a:rPr lang="ru-RU" b="1" smtClean="0">
                <a:latin typeface="Calibri" pitchFamily="34" charset="0"/>
              </a:rPr>
              <a:t>ом мужчины, ранее работавшего переводчиком в одной из стран Африки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b="1" smtClean="0">
                <a:latin typeface="Calibri" pitchFamily="34" charset="0"/>
              </a:rPr>
              <a:t>     (умер в 1992 г.);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2000" smtClean="0">
              <a:latin typeface="Calibri" pitchFamily="34" charset="0"/>
            </a:endParaRPr>
          </a:p>
        </p:txBody>
      </p:sp>
      <p:sp>
        <p:nvSpPr>
          <p:cNvPr id="31749" name="Rectangle 5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endParaRPr lang="ru-RU" sz="2400"/>
          </a:p>
        </p:txBody>
      </p:sp>
      <p:pic>
        <p:nvPicPr>
          <p:cNvPr id="27652" name="Picture 6" descr="v-novosti-pervaj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9338" y="1641475"/>
            <a:ext cx="3413125" cy="447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1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ИСТОРИЯ:</a:t>
            </a:r>
          </a:p>
        </p:txBody>
      </p:sp>
      <p:sp>
        <p:nvSpPr>
          <p:cNvPr id="34822" name="Rectangle 6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3300" b="1" smtClean="0">
                <a:solidFill>
                  <a:srgbClr val="FFFF66"/>
                </a:solidFill>
              </a:rPr>
              <a:t>  </a:t>
            </a:r>
            <a:r>
              <a:rPr lang="ru-RU" sz="3600" b="1" smtClean="0">
                <a:solidFill>
                  <a:srgbClr val="FFFF66"/>
                </a:solidFill>
                <a:latin typeface="Calibri" pitchFamily="34" charset="0"/>
              </a:rPr>
              <a:t>1988 </a:t>
            </a:r>
            <a:r>
              <a:rPr lang="ru-RU" sz="3600" b="1" smtClean="0">
                <a:latin typeface="Calibri" pitchFamily="34" charset="0"/>
              </a:rPr>
              <a:t>г. – охвачено 136 стран мира на всех континентах; число больных – 250 тыс. человек, ещё 5 -10 млн. – носители;</a:t>
            </a:r>
          </a:p>
          <a:p>
            <a:pPr eaLnBrk="1" hangingPunct="1">
              <a:defRPr/>
            </a:pPr>
            <a:endParaRPr lang="ru-RU" sz="3600" b="1" smtClean="0">
              <a:latin typeface="Calibri" pitchFamily="34" charset="0"/>
            </a:endParaRPr>
          </a:p>
        </p:txBody>
      </p:sp>
      <p:pic>
        <p:nvPicPr>
          <p:cNvPr id="28676" name="Picture 7" descr="42242648d304b836e8dd3709c104d0aa_X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60475" y="2178050"/>
            <a:ext cx="2365375" cy="302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b="1" smtClean="0">
                <a:solidFill>
                  <a:srgbClr val="FFFF66"/>
                </a:solidFill>
                <a:latin typeface="Calibri" pitchFamily="34" charset="0"/>
              </a:rPr>
              <a:t>Пути передачи ВИЧ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2800" b="1" smtClean="0">
                <a:latin typeface="Calibri" pitchFamily="34" charset="0"/>
              </a:rPr>
              <a:t>через зараженную кровь;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800" b="1" smtClean="0">
                <a:latin typeface="Calibri" pitchFamily="34" charset="0"/>
              </a:rPr>
              <a:t>совместное пользование загрязненными иглами для внутривенного введения наркотиков;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800" b="1" smtClean="0">
                <a:latin typeface="Calibri" pitchFamily="34" charset="0"/>
              </a:rPr>
              <a:t>случайный контакт медицинских работников       с зараженной кровью;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800" b="1" smtClean="0">
                <a:latin typeface="Calibri" pitchFamily="34" charset="0"/>
              </a:rPr>
              <a:t>переливание непроверенной крови;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800" b="1" smtClean="0">
                <a:latin typeface="Calibri" pitchFamily="34" charset="0"/>
              </a:rPr>
              <a:t>половым путем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800" b="1" smtClean="0">
                <a:latin typeface="Calibri" pitchFamily="34" charset="0"/>
              </a:rPr>
              <a:t>при передаче инфекции от матери плоду во время беременности и новорожденному во время родов;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800" b="1" smtClean="0">
                <a:latin typeface="Calibri" pitchFamily="34" charset="0"/>
              </a:rPr>
              <a:t>через молоко матери.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/>
          </a:p>
        </p:txBody>
      </p:sp>
      <p:pic>
        <p:nvPicPr>
          <p:cNvPr id="33795" name="Picture 4" descr="img1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4975" y="295275"/>
            <a:ext cx="8245475" cy="618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b="1" smtClean="0">
                <a:solidFill>
                  <a:srgbClr val="FFFF00"/>
                </a:solidFill>
                <a:latin typeface="Calibri" pitchFamily="34" charset="0"/>
              </a:rPr>
              <a:t>Вирус не передается:</a:t>
            </a:r>
            <a:br>
              <a:rPr lang="ru-RU" b="1" smtClean="0">
                <a:solidFill>
                  <a:srgbClr val="FFFF00"/>
                </a:solidFill>
                <a:latin typeface="Calibri" pitchFamily="34" charset="0"/>
              </a:rPr>
            </a:br>
            <a:endParaRPr lang="ru-RU" b="1" smtClean="0">
              <a:solidFill>
                <a:srgbClr val="FFFF00"/>
              </a:solidFill>
              <a:latin typeface="Calibri" pitchFamily="34" charset="0"/>
            </a:endParaRP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2400" b="1" smtClean="0">
                <a:solidFill>
                  <a:schemeClr val="tx2"/>
                </a:solidFill>
                <a:latin typeface="Calibri" pitchFamily="34" charset="0"/>
              </a:rPr>
              <a:t>Через воздух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400" b="1" smtClean="0">
                <a:solidFill>
                  <a:schemeClr val="tx2"/>
                </a:solidFill>
                <a:latin typeface="Calibri" pitchFamily="34" charset="0"/>
              </a:rPr>
              <a:t>При разговоре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400" b="1" smtClean="0">
                <a:solidFill>
                  <a:schemeClr val="tx2"/>
                </a:solidFill>
                <a:latin typeface="Calibri" pitchFamily="34" charset="0"/>
              </a:rPr>
              <a:t>При пользовании общей посудой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400" b="1" smtClean="0">
                <a:solidFill>
                  <a:schemeClr val="tx2"/>
                </a:solidFill>
                <a:latin typeface="Calibri" pitchFamily="34" charset="0"/>
              </a:rPr>
              <a:t>Через рукопожатие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400" b="1" smtClean="0">
                <a:solidFill>
                  <a:schemeClr val="tx2"/>
                </a:solidFill>
                <a:latin typeface="Calibri" pitchFamily="34" charset="0"/>
              </a:rPr>
              <a:t>Через поцелуй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400" b="1" smtClean="0">
                <a:solidFill>
                  <a:schemeClr val="tx2"/>
                </a:solidFill>
                <a:latin typeface="Calibri" pitchFamily="34" charset="0"/>
              </a:rPr>
              <a:t>Через пищу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400" b="1" smtClean="0">
                <a:solidFill>
                  <a:schemeClr val="tx2"/>
                </a:solidFill>
                <a:latin typeface="Calibri" pitchFamily="34" charset="0"/>
              </a:rPr>
              <a:t>Через предметы домашнего обихода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400" b="1" smtClean="0">
                <a:solidFill>
                  <a:schemeClr val="tx2"/>
                </a:solidFill>
                <a:latin typeface="Calibri" pitchFamily="34" charset="0"/>
              </a:rPr>
              <a:t>При купании в бассейне, в душе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400" b="1" smtClean="0">
                <a:solidFill>
                  <a:schemeClr val="tx2"/>
                </a:solidFill>
                <a:latin typeface="Calibri" pitchFamily="34" charset="0"/>
              </a:rPr>
              <a:t>Через спортивные предметы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400" b="1" smtClean="0">
                <a:solidFill>
                  <a:schemeClr val="tx2"/>
                </a:solidFill>
                <a:latin typeface="Calibri" pitchFamily="34" charset="0"/>
              </a:rPr>
              <a:t>Через общение с домашними животными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400" b="1" smtClean="0">
                <a:solidFill>
                  <a:schemeClr val="tx2"/>
                </a:solidFill>
                <a:latin typeface="Calibri" pitchFamily="34" charset="0"/>
              </a:rPr>
              <a:t>Через укусы насекомых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400" b="1" smtClean="0">
                <a:solidFill>
                  <a:schemeClr val="tx2"/>
                </a:solidFill>
                <a:latin typeface="Calibri" pitchFamily="34" charset="0"/>
              </a:rPr>
              <a:t>При уходе за больными</a:t>
            </a:r>
          </a:p>
          <a:p>
            <a:pPr eaLnBrk="1" hangingPunct="1">
              <a:lnSpc>
                <a:spcPct val="80000"/>
              </a:lnSpc>
              <a:defRPr/>
            </a:pPr>
            <a:endParaRPr lang="ru-RU" sz="2400" b="1" smtClean="0">
              <a:solidFill>
                <a:schemeClr val="tx2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mtClean="0"/>
              <a:t>  </a:t>
            </a:r>
            <a:r>
              <a:rPr lang="ru-RU" sz="3600" b="1" smtClean="0">
                <a:latin typeface="Calibri" pitchFamily="34" charset="0"/>
              </a:rPr>
              <a:t>Миллионы людей во всем мире живут с ВИЧ и стремятся к тому, чтобы их жизнь была долгой и качественной.</a:t>
            </a:r>
          </a:p>
        </p:txBody>
      </p:sp>
      <p:pic>
        <p:nvPicPr>
          <p:cNvPr id="36867" name="Picture 4" descr="7331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44763" y="3460750"/>
            <a:ext cx="3919537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/>
          </a:p>
        </p:txBody>
      </p:sp>
      <p:pic>
        <p:nvPicPr>
          <p:cNvPr id="14339" name="Picture 4" descr="vsemirnyy-den-borby-so-spidom-kopiy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7800" y="274638"/>
            <a:ext cx="8702675" cy="628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>
                <a:effectLst/>
              </a:rPr>
              <a:t>Как ты к этому относишься…</a:t>
            </a:r>
          </a:p>
        </p:txBody>
      </p:sp>
      <p:sp>
        <p:nvSpPr>
          <p:cNvPr id="3789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85875"/>
            <a:ext cx="8229600" cy="4810125"/>
          </a:xfrm>
        </p:spPr>
        <p:txBody>
          <a:bodyPr/>
          <a:lstStyle/>
          <a:p>
            <a:pPr marL="381000" indent="-381000" eaLnBrk="1" hangingPunct="1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sz="2400" b="1" smtClean="0">
                <a:solidFill>
                  <a:schemeClr val="hlink"/>
                </a:solidFill>
                <a:effectLst/>
                <a:latin typeface="Arial" charset="0"/>
              </a:rPr>
              <a:t>Что бы вы почувствовали и подумали, если бы узнали, что один из ваших друзей заразился вирусом, вызывающим СПИД? Изменились ли ваши дружеские отношения?</a:t>
            </a:r>
          </a:p>
          <a:p>
            <a:pPr marL="381000" indent="-381000"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sz="2400" b="1" smtClean="0">
              <a:solidFill>
                <a:schemeClr val="hlink"/>
              </a:solidFill>
              <a:effectLst/>
              <a:latin typeface="Arial" charset="0"/>
            </a:endParaRPr>
          </a:p>
          <a:p>
            <a:pPr marL="381000" indent="-38100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400" b="1" smtClean="0">
                <a:solidFill>
                  <a:schemeClr val="hlink"/>
                </a:solidFill>
                <a:effectLst/>
                <a:latin typeface="Arial" charset="0"/>
              </a:rPr>
              <a:t> 2. Считаете ли вы, что люди, больные СПИДом и ВИЧ – инфицированные должны иметь право на работу, которой занимались? </a:t>
            </a:r>
          </a:p>
          <a:p>
            <a:pPr marL="381000" indent="-38100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400" b="1" smtClean="0">
                <a:solidFill>
                  <a:schemeClr val="hlink"/>
                </a:solidFill>
                <a:effectLst/>
                <a:latin typeface="Arial" charset="0"/>
              </a:rPr>
              <a:t> </a:t>
            </a:r>
          </a:p>
          <a:p>
            <a:pPr marL="381000" indent="-38100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400" b="1" smtClean="0">
                <a:solidFill>
                  <a:schemeClr val="hlink"/>
                </a:solidFill>
                <a:effectLst/>
                <a:latin typeface="Arial" charset="0"/>
              </a:rPr>
              <a:t>3. Считаете ли вы, что каждый должен пройти проверку на СПИД?   Что делать людям, у которых анализ показал наличие вируса?</a:t>
            </a:r>
          </a:p>
          <a:p>
            <a:pPr marL="381000" indent="-381000"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sz="2400" b="1" smtClean="0">
              <a:solidFill>
                <a:schemeClr val="hlink"/>
              </a:solidFill>
              <a:effectLst/>
              <a:latin typeface="Arial" charset="0"/>
            </a:endParaRPr>
          </a:p>
          <a:p>
            <a:pPr marL="381000" indent="-38100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400" b="1" smtClean="0">
                <a:solidFill>
                  <a:schemeClr val="hlink"/>
                </a:solidFill>
                <a:effectLst/>
                <a:latin typeface="Arial" charset="0"/>
              </a:rPr>
              <a:t>4. Что, по вашему мнению, плохо – СПИД или человек, который им заразился?  </a:t>
            </a:r>
          </a:p>
          <a:p>
            <a:pPr marL="381000" indent="-381000">
              <a:lnSpc>
                <a:spcPct val="80000"/>
              </a:lnSpc>
              <a:buFont typeface="Wingdings" pitchFamily="2" charset="2"/>
              <a:buNone/>
            </a:pPr>
            <a:endParaRPr lang="ru-RU" sz="2400" b="1" smtClean="0">
              <a:solidFill>
                <a:schemeClr val="hlink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5" name="Picture 4" descr="Рисунок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0" y="352425"/>
            <a:ext cx="4572000" cy="615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/>
          </a:p>
        </p:txBody>
      </p:sp>
      <p:pic>
        <p:nvPicPr>
          <p:cNvPr id="15363" name="Picture 4" descr="0a2f7fb9a401ee725e540c241a9e2f7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438" y="288925"/>
            <a:ext cx="8205787" cy="579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4310" y="789781"/>
            <a:ext cx="7702550" cy="5599112"/>
          </a:xfrm>
        </p:spPr>
        <p:txBody>
          <a:bodyPr/>
          <a:lstStyle/>
          <a:p>
            <a:pPr algn="just" eaLnBrk="1" hangingPunct="1">
              <a:lnSpc>
                <a:spcPct val="90000"/>
              </a:lnSpc>
              <a:defRPr/>
            </a:pPr>
            <a:r>
              <a:rPr lang="ru-RU" sz="2400" dirty="0" smtClean="0"/>
              <a:t>                         </a:t>
            </a:r>
            <a:r>
              <a:rPr lang="ru-RU" sz="2400" b="1" dirty="0" smtClean="0">
                <a:latin typeface="Arial" charset="0"/>
              </a:rPr>
              <a:t>О том, какое страшное  </a:t>
            </a:r>
          </a:p>
          <a:p>
            <a:pPr algn="just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400" b="1" dirty="0" smtClean="0">
                <a:latin typeface="Arial" charset="0"/>
              </a:rPr>
              <a:t>                                 заболевание СПИД, знает </a:t>
            </a:r>
          </a:p>
          <a:p>
            <a:pPr algn="just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400" b="1" dirty="0" smtClean="0">
                <a:latin typeface="Arial" charset="0"/>
              </a:rPr>
              <a:t>                                 каждый. И к каким  </a:t>
            </a:r>
          </a:p>
          <a:p>
            <a:pPr algn="just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400" b="1" dirty="0" smtClean="0">
                <a:latin typeface="Arial" charset="0"/>
              </a:rPr>
              <a:t>                                 последствиям может привести распространение этой болезни,</a:t>
            </a:r>
          </a:p>
          <a:p>
            <a:pPr algn="just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400" b="1" dirty="0" smtClean="0">
                <a:latin typeface="Arial" charset="0"/>
              </a:rPr>
              <a:t>    все понимают. Большинство здорового населения планеты избегают общения с зараженными СПИДом, а те словно находятся в изоляции. </a:t>
            </a:r>
          </a:p>
          <a:p>
            <a:pPr algn="just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400" b="1" dirty="0" smtClean="0">
                <a:latin typeface="Arial" charset="0"/>
              </a:rPr>
              <a:t>    Всемирный день борьбы со СПИДом создан, чтобы привлечь внимание общественности к проблемам этих больных, научить всех людей быть терпимыми, чтобы здоровый человек проникся пониманием и состраданием   </a:t>
            </a:r>
          </a:p>
        </p:txBody>
      </p:sp>
      <p:pic>
        <p:nvPicPr>
          <p:cNvPr id="16387" name="Picture 4" descr="spid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8724" y="312703"/>
            <a:ext cx="3028950" cy="208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endParaRPr lang="ru-RU" smtClean="0"/>
          </a:p>
          <a:p>
            <a:pPr eaLnBrk="1" hangingPunct="1">
              <a:lnSpc>
                <a:spcPct val="90000"/>
              </a:lnSpc>
              <a:defRPr/>
            </a:pPr>
            <a:endParaRPr lang="ru-RU" smtClean="0"/>
          </a:p>
          <a:p>
            <a:pPr eaLnBrk="1" hangingPunct="1">
              <a:lnSpc>
                <a:spcPct val="90000"/>
              </a:lnSpc>
              <a:defRPr/>
            </a:pPr>
            <a:endParaRPr lang="ru-RU" smtClean="0"/>
          </a:p>
          <a:p>
            <a:pPr eaLnBrk="1" hangingPunct="1">
              <a:lnSpc>
                <a:spcPct val="90000"/>
              </a:lnSpc>
              <a:defRPr/>
            </a:pPr>
            <a:endParaRPr lang="ru-RU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800" b="1" i="1" smtClean="0">
                <a:effectLst/>
                <a:latin typeface="Calibri" pitchFamily="34" charset="0"/>
              </a:rPr>
              <a:t>    </a:t>
            </a:r>
            <a:r>
              <a:rPr lang="ru-RU" sz="2800" b="1" smtClean="0">
                <a:effectLst/>
                <a:latin typeface="Calibri" pitchFamily="34" charset="0"/>
              </a:rPr>
              <a:t>Символом надежды всего человечества на будущее без СПИДа стала красная ленточка в виде перевернутой буквы V, ее с 2000 года носят активисты, а 1 декабря все прогрессивно настроенные люди.</a:t>
            </a:r>
            <a:r>
              <a:rPr lang="ru-RU" smtClean="0"/>
              <a:t> </a:t>
            </a:r>
          </a:p>
        </p:txBody>
      </p:sp>
      <p:pic>
        <p:nvPicPr>
          <p:cNvPr id="17411" name="Picture 4" descr="Рисунок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55800" y="266700"/>
            <a:ext cx="4887913" cy="327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000" b="1" i="1">
                <a:solidFill>
                  <a:srgbClr val="FFFF66"/>
                </a:solidFill>
                <a:latin typeface="Arial" charset="0"/>
              </a:rPr>
              <a:t>Всемирный день борьбы со СПИДом</a:t>
            </a:r>
          </a:p>
        </p:txBody>
      </p:sp>
      <p:sp>
        <p:nvSpPr>
          <p:cNvPr id="19461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395288" y="1463675"/>
            <a:ext cx="4100512" cy="4632325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b="1" smtClean="0">
                <a:effectLst/>
                <a:latin typeface="Arial" charset="0"/>
              </a:rPr>
              <a:t>   </a:t>
            </a:r>
            <a:r>
              <a:rPr lang="ru-RU" b="1" smtClean="0">
                <a:effectLst/>
                <a:latin typeface="Calibri" pitchFamily="34" charset="0"/>
              </a:rPr>
              <a:t>Один раз в году –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b="1" smtClean="0">
                <a:solidFill>
                  <a:srgbClr val="FFFF66"/>
                </a:solidFill>
                <a:effectLst/>
                <a:latin typeface="Calibri" pitchFamily="34" charset="0"/>
              </a:rPr>
              <a:t>    1 декабря</a:t>
            </a:r>
            <a:r>
              <a:rPr lang="ru-RU" b="1" smtClean="0">
                <a:effectLst/>
                <a:latin typeface="Calibri" pitchFamily="34" charset="0"/>
              </a:rPr>
              <a:t> наступает день – когда о </a:t>
            </a:r>
            <a:r>
              <a:rPr lang="ru-RU" b="1" smtClean="0">
                <a:solidFill>
                  <a:srgbClr val="FFFF66"/>
                </a:solidFill>
                <a:effectLst/>
                <a:latin typeface="Calibri" pitchFamily="34" charset="0"/>
              </a:rPr>
              <a:t>СПИД</a:t>
            </a:r>
            <a:r>
              <a:rPr lang="ru-RU" b="1" smtClean="0">
                <a:effectLst/>
                <a:latin typeface="Calibri" pitchFamily="34" charset="0"/>
              </a:rPr>
              <a:t>е вспоминают все.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400" b="1" smtClean="0">
                <a:solidFill>
                  <a:srgbClr val="FFFF00"/>
                </a:solidFill>
                <a:latin typeface="Arial" charset="0"/>
              </a:rPr>
              <a:t>    </a:t>
            </a:r>
            <a:r>
              <a:rPr lang="ru-RU" sz="2400" b="1" smtClean="0">
                <a:solidFill>
                  <a:srgbClr val="FFFF00"/>
                </a:solidFill>
                <a:latin typeface="Calibri" pitchFamily="34" charset="0"/>
              </a:rPr>
              <a:t>Всемирный день борьбы со СПИДом</a:t>
            </a:r>
            <a:r>
              <a:rPr lang="ru-RU" sz="2400" b="1" smtClean="0">
                <a:latin typeface="Calibri" pitchFamily="34" charset="0"/>
              </a:rPr>
              <a:t> (World AIDS Day) впервые отмечался   </a:t>
            </a:r>
            <a:r>
              <a:rPr lang="ru-RU" sz="2400" b="1" smtClean="0">
                <a:solidFill>
                  <a:srgbClr val="FFFF00"/>
                </a:solidFill>
                <a:latin typeface="Calibri" pitchFamily="34" charset="0"/>
              </a:rPr>
              <a:t>1 декабря 1988</a:t>
            </a:r>
            <a:r>
              <a:rPr lang="ru-RU" sz="2400" b="1" smtClean="0">
                <a:latin typeface="Calibri" pitchFamily="34" charset="0"/>
              </a:rPr>
              <a:t> года после того, как на встрече министров здравоохранения всех стран прозвучал призыв к социальной терпимости и расширению обмена информацией по ВИЧ/СПИДу</a:t>
            </a:r>
            <a:r>
              <a:rPr lang="ru-RU" b="1" smtClean="0">
                <a:effectLst/>
                <a:latin typeface="Calibri" pitchFamily="34" charset="0"/>
              </a:rPr>
              <a:t> 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endParaRPr lang="ru-RU" sz="2400"/>
          </a:p>
        </p:txBody>
      </p:sp>
      <p:pic>
        <p:nvPicPr>
          <p:cNvPr id="18436" name="Picture 7" descr="b_43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59313" y="1616075"/>
            <a:ext cx="4002087" cy="4849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685800"/>
            <a:ext cx="8229600" cy="54102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3600" b="1" i="1" smtClean="0">
                <a:latin typeface="Calibri" pitchFamily="34" charset="0"/>
              </a:rPr>
              <a:t>   </a:t>
            </a:r>
            <a:r>
              <a:rPr lang="ru-RU" sz="3600" b="1" smtClean="0">
                <a:latin typeface="Calibri" pitchFamily="34" charset="0"/>
              </a:rPr>
              <a:t>Всемирный день борьбы со </a:t>
            </a:r>
            <a:r>
              <a:rPr lang="ru-RU" sz="3600" b="1" smtClean="0">
                <a:solidFill>
                  <a:srgbClr val="FFFF66"/>
                </a:solidFill>
                <a:latin typeface="Calibri" pitchFamily="34" charset="0"/>
              </a:rPr>
              <a:t>СПИД</a:t>
            </a:r>
            <a:r>
              <a:rPr lang="ru-RU" sz="3600" b="1" smtClean="0">
                <a:latin typeface="Calibri" pitchFamily="34" charset="0"/>
              </a:rPr>
              <a:t>ом это ещё один шанс заявить: </a:t>
            </a:r>
            <a:r>
              <a:rPr lang="ru-RU" sz="3600" b="1" smtClean="0">
                <a:solidFill>
                  <a:srgbClr val="FFFF00"/>
                </a:solidFill>
                <a:latin typeface="Calibri" pitchFamily="34" charset="0"/>
              </a:rPr>
              <a:t>«</a:t>
            </a:r>
            <a:r>
              <a:rPr lang="ru-RU" sz="3600" b="1" smtClean="0">
                <a:solidFill>
                  <a:srgbClr val="FFFF66"/>
                </a:solidFill>
                <a:latin typeface="Calibri" pitchFamily="34" charset="0"/>
              </a:rPr>
              <a:t>Спид есть в мире где мы живем. Но он не должен быть среди нас</a:t>
            </a:r>
            <a:r>
              <a:rPr lang="ru-RU" sz="3600" b="1" smtClean="0">
                <a:solidFill>
                  <a:srgbClr val="FFFF00"/>
                </a:solidFill>
                <a:latin typeface="Calibri" pitchFamily="34" charset="0"/>
              </a:rPr>
              <a:t>.»</a:t>
            </a:r>
          </a:p>
        </p:txBody>
      </p:sp>
      <p:pic>
        <p:nvPicPr>
          <p:cNvPr id="19459" name="Picture 4" descr="597a5039f20052768aebc06c2bdfd18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43075" y="3317875"/>
            <a:ext cx="5599113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8" name="Rectangle 6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/>
          </a:p>
        </p:txBody>
      </p:sp>
      <p:sp>
        <p:nvSpPr>
          <p:cNvPr id="23559" name="Rectangle 7"/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1073150"/>
            <a:ext cx="4302125" cy="502285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b="1" smtClean="0">
                <a:solidFill>
                  <a:srgbClr val="FFFF66"/>
                </a:solidFill>
              </a:rPr>
              <a:t>   </a:t>
            </a:r>
            <a:r>
              <a:rPr lang="ru-RU" sz="3200" b="1" smtClean="0">
                <a:solidFill>
                  <a:srgbClr val="FFFF66"/>
                </a:solidFill>
                <a:effectLst/>
                <a:latin typeface="Calibri" pitchFamily="34" charset="0"/>
              </a:rPr>
              <a:t>5 июня 1981</a:t>
            </a:r>
            <a:r>
              <a:rPr lang="ru-RU" sz="3200" b="1" smtClean="0">
                <a:effectLst/>
                <a:latin typeface="Calibri" pitchFamily="34" charset="0"/>
              </a:rPr>
              <a:t> года Американский Центр контроля над заболеваниями зарегистрировал      новую болезнь —      </a:t>
            </a:r>
            <a:r>
              <a:rPr lang="ru-RU" sz="3200" b="1" smtClean="0">
                <a:solidFill>
                  <a:srgbClr val="FFFF66"/>
                </a:solidFill>
                <a:effectLst/>
                <a:latin typeface="Calibri" pitchFamily="34" charset="0"/>
              </a:rPr>
              <a:t>СПИД</a:t>
            </a:r>
            <a:r>
              <a:rPr lang="ru-RU" sz="3200" b="1" smtClean="0">
                <a:effectLst/>
                <a:latin typeface="Calibri" pitchFamily="34" charset="0"/>
              </a:rPr>
              <a:t> (Синдром приобретенного иммунодефицита)</a:t>
            </a:r>
          </a:p>
        </p:txBody>
      </p:sp>
      <p:pic>
        <p:nvPicPr>
          <p:cNvPr id="20484" name="Picture 4" descr="show_image_npadvsinglephot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6225" y="1011238"/>
            <a:ext cx="4370388" cy="5145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b="1" smtClean="0">
                <a:latin typeface="Calibri" pitchFamily="34" charset="0"/>
              </a:rPr>
              <a:t>Причина СПИДа</a:t>
            </a:r>
          </a:p>
        </p:txBody>
      </p:sp>
      <p:sp>
        <p:nvSpPr>
          <p:cNvPr id="25605" name="Rectangle 5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 sz="2400"/>
          </a:p>
        </p:txBody>
      </p:sp>
      <p:sp>
        <p:nvSpPr>
          <p:cNvPr id="21507" name="Rectangle 6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b="1" smtClean="0">
                <a:effectLst/>
                <a:latin typeface="Calibri" pitchFamily="34" charset="0"/>
                <a:cs typeface="Times New Roman" pitchFamily="18" charset="0"/>
              </a:rPr>
              <a:t>    В 1982 году ученым удалось выяснить, что причиной </a:t>
            </a:r>
            <a:r>
              <a:rPr lang="ru-RU" b="1" smtClean="0">
                <a:solidFill>
                  <a:srgbClr val="FFFF66"/>
                </a:solidFill>
                <a:effectLst/>
                <a:latin typeface="Calibri" pitchFamily="34" charset="0"/>
                <a:cs typeface="Times New Roman" pitchFamily="18" charset="0"/>
              </a:rPr>
              <a:t>СПИД</a:t>
            </a:r>
            <a:r>
              <a:rPr lang="ru-RU" b="1" smtClean="0">
                <a:effectLst/>
                <a:latin typeface="Calibri" pitchFamily="34" charset="0"/>
                <a:cs typeface="Times New Roman" pitchFamily="18" charset="0"/>
              </a:rPr>
              <a:t>а является вирус, который поражает клетки иммунной системы человека, делая их неспособными защищать организм от заболеваний.</a:t>
            </a:r>
          </a:p>
        </p:txBody>
      </p:sp>
      <p:pic>
        <p:nvPicPr>
          <p:cNvPr id="21508" name="Picture 4" descr="im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1650" y="3221038"/>
            <a:ext cx="3817938" cy="286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7" descr="Рисунок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3713" y="1620838"/>
            <a:ext cx="3821112" cy="157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Разрез">
  <a:themeElements>
    <a:clrScheme name="Разрез 1">
      <a:dk1>
        <a:srgbClr val="8C0000"/>
      </a:dk1>
      <a:lt1>
        <a:srgbClr val="FFFFFF"/>
      </a:lt1>
      <a:dk2>
        <a:srgbClr val="720000"/>
      </a:dk2>
      <a:lt2>
        <a:srgbClr val="FFFFCC"/>
      </a:lt2>
      <a:accent1>
        <a:srgbClr val="FF3300"/>
      </a:accent1>
      <a:accent2>
        <a:srgbClr val="BE7960"/>
      </a:accent2>
      <a:accent3>
        <a:srgbClr val="BCAAAA"/>
      </a:accent3>
      <a:accent4>
        <a:srgbClr val="DADADA"/>
      </a:accent4>
      <a:accent5>
        <a:srgbClr val="FFADAA"/>
      </a:accent5>
      <a:accent6>
        <a:srgbClr val="AC6D56"/>
      </a:accent6>
      <a:hlink>
        <a:srgbClr val="FFCC66"/>
      </a:hlink>
      <a:folHlink>
        <a:srgbClr val="FF9900"/>
      </a:folHlink>
    </a:clrScheme>
    <a:fontScheme name="Разрез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Разрез 1">
        <a:dk1>
          <a:srgbClr val="8C0000"/>
        </a:dk1>
        <a:lt1>
          <a:srgbClr val="FFFFFF"/>
        </a:lt1>
        <a:dk2>
          <a:srgbClr val="720000"/>
        </a:dk2>
        <a:lt2>
          <a:srgbClr val="FFFFCC"/>
        </a:lt2>
        <a:accent1>
          <a:srgbClr val="FF3300"/>
        </a:accent1>
        <a:accent2>
          <a:srgbClr val="BE7960"/>
        </a:accent2>
        <a:accent3>
          <a:srgbClr val="BCAAAA"/>
        </a:accent3>
        <a:accent4>
          <a:srgbClr val="DADADA"/>
        </a:accent4>
        <a:accent5>
          <a:srgbClr val="FFADAA"/>
        </a:accent5>
        <a:accent6>
          <a:srgbClr val="AC6D56"/>
        </a:accent6>
        <a:hlink>
          <a:srgbClr val="FFCC66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2">
        <a:dk1>
          <a:srgbClr val="674E2F"/>
        </a:dk1>
        <a:lt1>
          <a:srgbClr val="FFFFFF"/>
        </a:lt1>
        <a:dk2>
          <a:srgbClr val="533F27"/>
        </a:dk2>
        <a:lt2>
          <a:srgbClr val="D8B274"/>
        </a:lt2>
        <a:accent1>
          <a:srgbClr val="CC990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E2CAAA"/>
        </a:accent5>
        <a:accent6>
          <a:srgbClr val="81552A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3">
        <a:dk1>
          <a:srgbClr val="646464"/>
        </a:dk1>
        <a:lt1>
          <a:srgbClr val="FFFFFF"/>
        </a:lt1>
        <a:dk2>
          <a:srgbClr val="545454"/>
        </a:dk2>
        <a:lt2>
          <a:srgbClr val="D4D4CE"/>
        </a:lt2>
        <a:accent1>
          <a:srgbClr val="49747D"/>
        </a:accent1>
        <a:accent2>
          <a:srgbClr val="8F9699"/>
        </a:accent2>
        <a:accent3>
          <a:srgbClr val="B3B3B3"/>
        </a:accent3>
        <a:accent4>
          <a:srgbClr val="DADADA"/>
        </a:accent4>
        <a:accent5>
          <a:srgbClr val="B1BCBF"/>
        </a:accent5>
        <a:accent6>
          <a:srgbClr val="81878A"/>
        </a:accent6>
        <a:hlink>
          <a:srgbClr val="8DC4D7"/>
        </a:hlink>
        <a:folHlink>
          <a:srgbClr val="7FB97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4">
        <a:dk1>
          <a:srgbClr val="3A7400"/>
        </a:dk1>
        <a:lt1>
          <a:srgbClr val="FFFFFF"/>
        </a:lt1>
        <a:dk2>
          <a:srgbClr val="2E5C00"/>
        </a:dk2>
        <a:lt2>
          <a:srgbClr val="FFFFFF"/>
        </a:lt2>
        <a:accent1>
          <a:srgbClr val="79CA02"/>
        </a:accent1>
        <a:accent2>
          <a:srgbClr val="008080"/>
        </a:accent2>
        <a:accent3>
          <a:srgbClr val="ADB5AA"/>
        </a:accent3>
        <a:accent4>
          <a:srgbClr val="DADADA"/>
        </a:accent4>
        <a:accent5>
          <a:srgbClr val="BEE1AA"/>
        </a:accent5>
        <a:accent6>
          <a:srgbClr val="007373"/>
        </a:accent6>
        <a:hlink>
          <a:srgbClr val="A8DE0E"/>
        </a:hlink>
        <a:folHlink>
          <a:srgbClr val="00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5">
        <a:dk1>
          <a:srgbClr val="008885"/>
        </a:dk1>
        <a:lt1>
          <a:srgbClr val="FFFFFF"/>
        </a:lt1>
        <a:dk2>
          <a:srgbClr val="007572"/>
        </a:dk2>
        <a:lt2>
          <a:srgbClr val="FFFF99"/>
        </a:lt2>
        <a:accent1>
          <a:srgbClr val="33CCCC"/>
        </a:accent1>
        <a:accent2>
          <a:srgbClr val="6D6FC7"/>
        </a:accent2>
        <a:accent3>
          <a:srgbClr val="AABDBC"/>
        </a:accent3>
        <a:accent4>
          <a:srgbClr val="DADADA"/>
        </a:accent4>
        <a:accent5>
          <a:srgbClr val="ADE2E2"/>
        </a:accent5>
        <a:accent6>
          <a:srgbClr val="6264B4"/>
        </a:accent6>
        <a:hlink>
          <a:srgbClr val="FFFFCC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6">
        <a:dk1>
          <a:srgbClr val="0000AC"/>
        </a:dk1>
        <a:lt1>
          <a:srgbClr val="FFFFFF"/>
        </a:lt1>
        <a:dk2>
          <a:srgbClr val="000086"/>
        </a:dk2>
        <a:lt2>
          <a:srgbClr val="CCFFFF"/>
        </a:lt2>
        <a:accent1>
          <a:srgbClr val="0099FF"/>
        </a:accent1>
        <a:accent2>
          <a:srgbClr val="00B000"/>
        </a:accent2>
        <a:accent3>
          <a:srgbClr val="AAAAC3"/>
        </a:accent3>
        <a:accent4>
          <a:srgbClr val="DADADA"/>
        </a:accent4>
        <a:accent5>
          <a:srgbClr val="AACAFF"/>
        </a:accent5>
        <a:accent6>
          <a:srgbClr val="009F00"/>
        </a:accent6>
        <a:hlink>
          <a:srgbClr val="FFE701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7">
        <a:dk1>
          <a:srgbClr val="7474A2"/>
        </a:dk1>
        <a:lt1>
          <a:srgbClr val="FFFFFF"/>
        </a:lt1>
        <a:dk2>
          <a:srgbClr val="5E5E8E"/>
        </a:dk2>
        <a:lt2>
          <a:srgbClr val="D1D1DF"/>
        </a:lt2>
        <a:accent1>
          <a:srgbClr val="CC66FF"/>
        </a:accent1>
        <a:accent2>
          <a:srgbClr val="6666FF"/>
        </a:accent2>
        <a:accent3>
          <a:srgbClr val="B6B6C6"/>
        </a:accent3>
        <a:accent4>
          <a:srgbClr val="DADADA"/>
        </a:accent4>
        <a:accent5>
          <a:srgbClr val="E2B8FF"/>
        </a:accent5>
        <a:accent6>
          <a:srgbClr val="5C5CE7"/>
        </a:accent6>
        <a:hlink>
          <a:srgbClr val="FFCC99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8">
        <a:dk1>
          <a:srgbClr val="000000"/>
        </a:dk1>
        <a:lt1>
          <a:srgbClr val="D0DAE2"/>
        </a:lt1>
        <a:dk2>
          <a:srgbClr val="000000"/>
        </a:dk2>
        <a:lt2>
          <a:srgbClr val="E7EDF1"/>
        </a:lt2>
        <a:accent1>
          <a:srgbClr val="33CCCC"/>
        </a:accent1>
        <a:accent2>
          <a:srgbClr val="0099CC"/>
        </a:accent2>
        <a:accent3>
          <a:srgbClr val="E4EAEE"/>
        </a:accent3>
        <a:accent4>
          <a:srgbClr val="000000"/>
        </a:accent4>
        <a:accent5>
          <a:srgbClr val="ADE2E2"/>
        </a:accent5>
        <a:accent6>
          <a:srgbClr val="008AB9"/>
        </a:accent6>
        <a:hlink>
          <a:srgbClr val="3333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азрез 9">
        <a:dk1>
          <a:srgbClr val="000000"/>
        </a:dk1>
        <a:lt1>
          <a:srgbClr val="FFFFFF"/>
        </a:lt1>
        <a:dk2>
          <a:srgbClr val="000000"/>
        </a:dk2>
        <a:lt2>
          <a:srgbClr val="E6E6E6"/>
        </a:lt2>
        <a:accent1>
          <a:srgbClr val="66CCFF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8A8AE7"/>
        </a:accent6>
        <a:hlink>
          <a:srgbClr val="3333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Slit</Template>
  <TotalTime>455</TotalTime>
  <Words>518</Words>
  <Application>Microsoft Office PowerPoint</Application>
  <PresentationFormat>Экран (4:3)</PresentationFormat>
  <Paragraphs>66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Разрез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Всемирный день борьбы со СПИДом</vt:lpstr>
      <vt:lpstr>Презентация PowerPoint</vt:lpstr>
      <vt:lpstr>Презентация PowerPoint</vt:lpstr>
      <vt:lpstr>Причина СПИДа</vt:lpstr>
      <vt:lpstr>  </vt:lpstr>
      <vt:lpstr>Как реагирует иммунная система на проникновение ВИЧ в клетку?</vt:lpstr>
      <vt:lpstr>Презентация PowerPoint</vt:lpstr>
      <vt:lpstr>ИСТОРИЯ:</vt:lpstr>
      <vt:lpstr>ИСТОРИЯ:</vt:lpstr>
      <vt:lpstr>ИСТОРИЯ:</vt:lpstr>
      <vt:lpstr>Пути передачи ВИЧ</vt:lpstr>
      <vt:lpstr>Презентация PowerPoint</vt:lpstr>
      <vt:lpstr>Вирус не передается: </vt:lpstr>
      <vt:lpstr>Презентация PowerPoint</vt:lpstr>
      <vt:lpstr>Как ты к этому относишься…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 декабря </dc:title>
  <dc:subject>спид</dc:subject>
  <dc:creator>кравец</dc:creator>
  <cp:lastModifiedBy>СКЕРСЬ МАРИЯ АНТОНОВНА</cp:lastModifiedBy>
  <cp:revision>16</cp:revision>
  <dcterms:created xsi:type="dcterms:W3CDTF">2015-09-22T12:08:41Z</dcterms:created>
  <dcterms:modified xsi:type="dcterms:W3CDTF">2020-12-16T06:24:13Z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597386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</Properties>
</file>