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5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E9EEE434-60B2-4C8B-A3EC-5CDC3346749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92A51231-2F61-422E-B25C-EE2D0C4DEB59}" type="datetimeFigureOut">
              <a:rPr lang="ru-RU" smtClean="0"/>
              <a:t>15.12.2020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16833"/>
            <a:ext cx="7543800" cy="1944215"/>
          </a:xfrm>
        </p:spPr>
        <p:txBody>
          <a:bodyPr/>
          <a:lstStyle/>
          <a:p>
            <a:r>
              <a:rPr lang="ru-RU" sz="4400" b="1" dirty="0" smtClean="0"/>
              <a:t>Участие и вовлечение в массовые мероприятия </a:t>
            </a: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661248"/>
            <a:ext cx="6461760" cy="1089248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Материалы ЕДИ, ноябрь-декабрь 2020 г.</a:t>
            </a:r>
          </a:p>
          <a:p>
            <a:r>
              <a:rPr lang="ru-RU" sz="1800" dirty="0" smtClean="0"/>
              <a:t>Презентация подготовлена на основании материалов Министерства образования Республики Беларусь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011897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Вовлечение несовершеннолетних в участие в несанкционированных мероприятиях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238490"/>
            <a:ext cx="770485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dirty="0" smtClean="0">
                <a:latin typeface="+mj-lt"/>
              </a:rPr>
              <a:t>Нахождение ребенка в небезопасной для него и неконтролируемой в целом ситуации, а массовые несанкционированные мероприятия носят именно такой характер, - </a:t>
            </a:r>
            <a:r>
              <a:rPr lang="ru-RU" sz="1900" b="1" dirty="0" smtClean="0">
                <a:latin typeface="+mj-lt"/>
              </a:rPr>
              <a:t>это нарушение прав ребенка</a:t>
            </a:r>
            <a:r>
              <a:rPr lang="ru-RU" sz="1900" dirty="0" smtClean="0">
                <a:latin typeface="+mj-lt"/>
              </a:rPr>
              <a:t>. </a:t>
            </a:r>
          </a:p>
          <a:p>
            <a:pPr algn="just"/>
            <a:endParaRPr lang="ru-RU" sz="1900" dirty="0">
              <a:latin typeface="+mj-lt"/>
            </a:endParaRPr>
          </a:p>
          <a:p>
            <a:pPr algn="just"/>
            <a:r>
              <a:rPr lang="ru-RU" sz="1900" dirty="0" smtClean="0">
                <a:latin typeface="+mj-lt"/>
              </a:rPr>
              <a:t>На шум разного уровня человеческий организм реагирует по-разному, и чем длительнее воздействие шума, тем негативнее он влияет на физическое и психическое здоровье. Когда речь идет об организме ребенка, особенно важно учитывать </a:t>
            </a:r>
            <a:r>
              <a:rPr lang="ru-RU" sz="1900" b="1" dirty="0" smtClean="0">
                <a:latin typeface="+mj-lt"/>
              </a:rPr>
              <a:t>степень незрелости его психических функций, его низкую физическую устойчивость, несформированную стрессоустойчивость</a:t>
            </a:r>
            <a:r>
              <a:rPr lang="ru-RU" sz="1900" dirty="0" smtClean="0">
                <a:latin typeface="+mj-lt"/>
              </a:rPr>
              <a:t>. Психическое состояние ребенка при воздействии длительного шума ухудшается, он становится беспокойным и растерянным, способным к непредсказуемым действиям.</a:t>
            </a:r>
            <a:endParaRPr lang="en-US" sz="1900" dirty="0" smtClean="0">
              <a:latin typeface="+mj-lt"/>
            </a:endParaRPr>
          </a:p>
          <a:p>
            <a:pPr algn="just"/>
            <a:endParaRPr lang="en-US" sz="1900" dirty="0">
              <a:latin typeface="+mj-lt"/>
            </a:endParaRPr>
          </a:p>
          <a:p>
            <a:pPr algn="ctr"/>
            <a:r>
              <a:rPr lang="ru-RU" sz="1900" b="1" dirty="0" smtClean="0">
                <a:latin typeface="+mj-lt"/>
              </a:rPr>
              <a:t>Ответственность за физическую, психическую и социальную безопасность своих детей несут </a:t>
            </a:r>
            <a:r>
              <a:rPr lang="ru-RU" sz="1900" b="1" u="sng" dirty="0" smtClean="0">
                <a:latin typeface="+mj-lt"/>
              </a:rPr>
              <a:t>родители</a:t>
            </a:r>
            <a:r>
              <a:rPr lang="ru-RU" sz="1900" b="1" dirty="0" smtClean="0">
                <a:latin typeface="+mj-lt"/>
              </a:rPr>
              <a:t>!</a:t>
            </a:r>
            <a:endParaRPr lang="ru-RU" sz="19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95473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Правила нахождения в толпе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238490"/>
            <a:ext cx="7704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+mj-lt"/>
              </a:rPr>
              <a:t>•Избегайте больших скоплений людей.</a:t>
            </a:r>
          </a:p>
          <a:p>
            <a:pPr algn="just"/>
            <a:r>
              <a:rPr lang="ru-RU" sz="2400" dirty="0" smtClean="0">
                <a:latin typeface="+mj-lt"/>
              </a:rPr>
              <a:t>•Не присоединяйтесь к толпе, как бы ни хотелось посмотреть на происходящие события.</a:t>
            </a:r>
          </a:p>
          <a:p>
            <a:pPr algn="just"/>
            <a:r>
              <a:rPr lang="ru-RU" sz="2400" dirty="0" smtClean="0">
                <a:latin typeface="+mj-lt"/>
              </a:rPr>
              <a:t>•При возникновении паники старайтесь сохранить спокойствие и способность трезво оценивать ситуацию.</a:t>
            </a:r>
          </a:p>
          <a:p>
            <a:pPr algn="just"/>
            <a:r>
              <a:rPr lang="ru-RU" sz="2400" dirty="0" smtClean="0">
                <a:latin typeface="+mj-lt"/>
              </a:rPr>
              <a:t>•Не присоединяйтесь к митингующим "ради интереса". Сначала узнайте, санкционирован ли митинг, за что агитируют выступающие люди.</a:t>
            </a:r>
          </a:p>
          <a:p>
            <a:pPr algn="just"/>
            <a:r>
              <a:rPr lang="ru-RU" sz="2400" dirty="0" smtClean="0">
                <a:latin typeface="+mj-lt"/>
              </a:rPr>
              <a:t>•Не вступайте в незарегистрированные организации. Участие в мероприятиях таких организаций может повлечь уголовное наказание.</a:t>
            </a:r>
          </a:p>
        </p:txBody>
      </p:sp>
    </p:spTree>
    <p:extLst>
      <p:ext uri="{BB962C8B-B14F-4D97-AF65-F5344CB8AC3E}">
        <p14:creationId xmlns:p14="http://schemas.microsoft.com/office/powerpoint/2010/main" val="349702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548680"/>
            <a:ext cx="77048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+mj-lt"/>
              </a:rPr>
              <a:t>Массовая акция протеста </a:t>
            </a:r>
            <a:r>
              <a:rPr lang="ru-RU" sz="2000" dirty="0" smtClean="0">
                <a:latin typeface="+mj-lt"/>
              </a:rPr>
              <a:t>- мероприятие с повышенной степенью опасности для всех ее участников. Толпы на массовом гулянии и на митинге отличаются друг от друга. Для акции протеста характерна идея противостояния толпы и чиновника, органа власти, представителей правоохранительных органов.</a:t>
            </a:r>
          </a:p>
        </p:txBody>
      </p:sp>
      <p:pic>
        <p:nvPicPr>
          <p:cNvPr id="11268" name="Picture 4" descr="Значение слова МИШЕНЬ - что это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8" y="2647657"/>
            <a:ext cx="331236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64143" y="2564904"/>
            <a:ext cx="37444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+mj-lt"/>
              </a:rPr>
              <a:t>Обезличенность </a:t>
            </a:r>
            <a:r>
              <a:rPr lang="ru-RU" sz="2000" dirty="0">
                <a:latin typeface="+mj-lt"/>
              </a:rPr>
              <a:t>толпы, осознание отсутствия личной ответственности вкупе с выплеском возмущения освобождает дремлющую в человеке агрессию, мишенью для которой могут стать другие участники акции, работники органов правопорядка и просто прохожие</a:t>
            </a:r>
            <a:r>
              <a:rPr lang="ru-RU" sz="2000" dirty="0" smtClean="0">
                <a:latin typeface="+mj-lt"/>
              </a:rPr>
              <a:t>.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9017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45763" y="980728"/>
            <a:ext cx="77048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+mj-lt"/>
              </a:rPr>
              <a:t>Однако подобной ситуации </a:t>
            </a:r>
            <a:r>
              <a:rPr lang="ru-RU" sz="2800" b="1" dirty="0" smtClean="0">
                <a:latin typeface="+mj-lt"/>
              </a:rPr>
              <a:t>можно избежать</a:t>
            </a:r>
            <a:r>
              <a:rPr lang="ru-RU" sz="2800" dirty="0" smtClean="0">
                <a:latin typeface="+mj-lt"/>
              </a:rPr>
              <a:t>. Не нужно примыкать к митингующим ради любопытства. </a:t>
            </a:r>
          </a:p>
          <a:p>
            <a:pPr algn="ctr"/>
            <a:endParaRPr lang="ru-RU" sz="2800" dirty="0">
              <a:latin typeface="+mj-lt"/>
            </a:endParaRPr>
          </a:p>
          <a:p>
            <a:pPr algn="ctr"/>
            <a:r>
              <a:rPr lang="ru-RU" sz="2800" dirty="0" smtClean="0">
                <a:latin typeface="+mj-lt"/>
              </a:rPr>
              <a:t>Помните, что в толпе </a:t>
            </a:r>
            <a:r>
              <a:rPr lang="ru-RU" sz="2800" b="1" dirty="0" smtClean="0">
                <a:latin typeface="+mj-lt"/>
              </a:rPr>
              <a:t>Вы можете попасть под действия правоохранительных органов</a:t>
            </a:r>
            <a:r>
              <a:rPr lang="ru-RU" sz="2800" dirty="0" smtClean="0">
                <a:latin typeface="+mj-lt"/>
              </a:rPr>
              <a:t>. Не сопротивляйтесь, доказывая свою непричастность. Выполняйте все их требования. В такой ситуации, у правоохранительных органов совершенно нет времени разбираться и выяснять, кто есть кто.</a:t>
            </a:r>
          </a:p>
        </p:txBody>
      </p:sp>
    </p:spTree>
    <p:extLst>
      <p:ext uri="{BB962C8B-B14F-4D97-AF65-F5344CB8AC3E}">
        <p14:creationId xmlns:p14="http://schemas.microsoft.com/office/powerpoint/2010/main" val="1332780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Стихийная </a:t>
            </a:r>
            <a:r>
              <a:rPr lang="ru-RU" sz="2400" b="1" dirty="0"/>
              <a:t>группа всегда состоит из нескольких «слоев» </a:t>
            </a:r>
            <a:r>
              <a:rPr lang="ru-RU" sz="2400" b="1" dirty="0" smtClean="0"/>
              <a:t>людей: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238490"/>
            <a:ext cx="77048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+mj-lt"/>
              </a:rPr>
              <a:t>•</a:t>
            </a:r>
            <a:r>
              <a:rPr lang="ru-RU" sz="2000" b="1" dirty="0" smtClean="0">
                <a:latin typeface="+mj-lt"/>
              </a:rPr>
              <a:t>Зачинщики</a:t>
            </a:r>
            <a:r>
              <a:rPr lang="ru-RU" sz="2000" dirty="0" smtClean="0">
                <a:latin typeface="+mj-lt"/>
              </a:rPr>
              <a:t> - ядро толпы, их действия часто сознательны и целенаправленны.</a:t>
            </a:r>
          </a:p>
          <a:p>
            <a:pPr algn="just"/>
            <a:r>
              <a:rPr lang="ru-RU" sz="2000" dirty="0" smtClean="0"/>
              <a:t>•</a:t>
            </a:r>
            <a:r>
              <a:rPr lang="ru-RU" sz="2000" b="1" dirty="0">
                <a:latin typeface="+mj-lt"/>
              </a:rPr>
              <a:t>Н</a:t>
            </a:r>
            <a:r>
              <a:rPr lang="ru-RU" sz="2000" b="1" dirty="0" smtClean="0">
                <a:latin typeface="+mj-lt"/>
              </a:rPr>
              <a:t>аиболее внушаемые люди</a:t>
            </a:r>
            <a:r>
              <a:rPr lang="ru-RU" sz="2000" dirty="0" smtClean="0">
                <a:latin typeface="+mj-lt"/>
              </a:rPr>
              <a:t>, которые быстро «заводятся» и не замечают, как утрачивают контроль над своим поведением. Они-то и создают ту эмоциональную атмосферу, которая охватывает всех, кто оказывается в толпе.</a:t>
            </a:r>
          </a:p>
          <a:p>
            <a:pPr algn="just"/>
            <a:r>
              <a:rPr lang="ru-RU" sz="2000" dirty="0" smtClean="0"/>
              <a:t>•</a:t>
            </a:r>
            <a:r>
              <a:rPr lang="ru-RU" sz="2000" b="1" dirty="0" smtClean="0">
                <a:latin typeface="+mj-lt"/>
              </a:rPr>
              <a:t>Случайные и просто любопытствующие люди</a:t>
            </a:r>
            <a:r>
              <a:rPr lang="ru-RU" sz="2000" dirty="0" smtClean="0">
                <a:latin typeface="+mj-lt"/>
              </a:rPr>
              <a:t>. Первоначально они относятся нейтрально и даже негативно к настроениям толпы, но не замечают, как подпадают под влияние феномена психического заражения.</a:t>
            </a:r>
          </a:p>
          <a:p>
            <a:pPr algn="just"/>
            <a:r>
              <a:rPr lang="ru-RU" sz="2000" dirty="0" smtClean="0"/>
              <a:t>•</a:t>
            </a:r>
            <a:r>
              <a:rPr lang="ru-RU" sz="2000" dirty="0" smtClean="0">
                <a:latin typeface="+mj-lt"/>
              </a:rPr>
              <a:t>«</a:t>
            </a:r>
            <a:r>
              <a:rPr lang="ru-RU" sz="2000" b="1" dirty="0" smtClean="0">
                <a:latin typeface="+mj-lt"/>
              </a:rPr>
              <a:t>Хулиганы</a:t>
            </a:r>
            <a:r>
              <a:rPr lang="ru-RU" sz="2000" dirty="0" smtClean="0">
                <a:latin typeface="+mj-lt"/>
              </a:rPr>
              <a:t>» - это наиболее опасная часть толпы. Они примыкают к толпе ради «развлечения», желания безнаказанно подраться, погромить, удовлетворить свои садистские наклонности. Именно их действия и эмоции чаще всего и превращают просто эмоциональную массу людей в озверевшую толпу.</a:t>
            </a:r>
          </a:p>
        </p:txBody>
      </p:sp>
    </p:spTree>
    <p:extLst>
      <p:ext uri="{BB962C8B-B14F-4D97-AF65-F5344CB8AC3E}">
        <p14:creationId xmlns:p14="http://schemas.microsoft.com/office/powerpoint/2010/main" val="460966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Этапы формирования «эффекта толпы»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052736"/>
            <a:ext cx="770485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+mj-lt"/>
              </a:rPr>
              <a:t>1.Образование ядра</a:t>
            </a:r>
            <a:r>
              <a:rPr lang="ru-RU" dirty="0" smtClean="0">
                <a:latin typeface="+mj-lt"/>
              </a:rPr>
              <a:t>. Эта стадия может проходить в сознательной форме (ядро составляют те, кто целенаправленно собрал толпу) или стихийной (в качестве ядра выступают эмоционально неуравновешенные люди).</a:t>
            </a:r>
          </a:p>
          <a:p>
            <a:pPr algn="just"/>
            <a:r>
              <a:rPr lang="ru-RU" b="1" dirty="0" smtClean="0">
                <a:latin typeface="+mj-lt"/>
              </a:rPr>
              <a:t>2.Информационный этап</a:t>
            </a:r>
            <a:r>
              <a:rPr lang="ru-RU" dirty="0" smtClean="0">
                <a:latin typeface="+mj-lt"/>
              </a:rPr>
              <a:t>, который называют «кружением». Примкнувшие к толпе люди из любопытства или под влиянием «чувства стадности» начинают быстро поглощать информацию, подпитываясь чувствами, и одновременно передавать ее окружающим. Информация в толпе всегда насыщена эмоциями, поэтому происходит рост возбуждения и готовность к действиям.</a:t>
            </a:r>
          </a:p>
          <a:p>
            <a:pPr algn="just"/>
            <a:r>
              <a:rPr lang="ru-RU" b="1" dirty="0" smtClean="0">
                <a:latin typeface="+mj-lt"/>
              </a:rPr>
              <a:t>3.«</a:t>
            </a:r>
            <a:r>
              <a:rPr lang="ru-RU" b="1" dirty="0">
                <a:latin typeface="+mj-lt"/>
              </a:rPr>
              <a:t>С</a:t>
            </a:r>
            <a:r>
              <a:rPr lang="ru-RU" b="1" dirty="0" smtClean="0">
                <a:latin typeface="+mj-lt"/>
              </a:rPr>
              <a:t>качок внимания». </a:t>
            </a:r>
            <a:r>
              <a:rPr lang="ru-RU" dirty="0" smtClean="0">
                <a:latin typeface="+mj-lt"/>
              </a:rPr>
              <a:t>Внимание людей оказывается перенаправлено. В центр внимания попадает то, что выгодно зачинщикам, например, общий враг.</a:t>
            </a:r>
          </a:p>
          <a:p>
            <a:pPr algn="just"/>
            <a:r>
              <a:rPr lang="ru-RU" b="1" dirty="0" smtClean="0">
                <a:latin typeface="+mj-lt"/>
              </a:rPr>
              <a:t>4.Активизация толпы. </a:t>
            </a:r>
            <a:r>
              <a:rPr lang="ru-RU" dirty="0" smtClean="0">
                <a:latin typeface="+mj-lt"/>
              </a:rPr>
              <a:t>Рост эмоциональности и возбуждения требуют своего выхода, и наступает момент, когда толпа просто не может сдерживаться и начинает активные действия, нередко носящие крайне агрессивный и даже дикий характер. Если зачинщики вовремя не организуют активность толпы, то эта стихия станет неуправляемой и для них в том числе, особенно если им угрожает опасность.</a:t>
            </a:r>
          </a:p>
        </p:txBody>
      </p:sp>
    </p:spTree>
    <p:extLst>
      <p:ext uri="{BB962C8B-B14F-4D97-AF65-F5344CB8AC3E}">
        <p14:creationId xmlns:p14="http://schemas.microsoft.com/office/powerpoint/2010/main" val="852196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Порядок организации и </a:t>
            </a:r>
            <a:r>
              <a:rPr lang="ru-RU" sz="2400" b="1" dirty="0"/>
              <a:t>проведения массовых мероприятий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052736"/>
            <a:ext cx="77048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+mj-lt"/>
              </a:rPr>
              <a:t>В Республике Беларусь основополагающим документом, регламентирующим порядок проведения массовых мероприятий, является </a:t>
            </a:r>
            <a:r>
              <a:rPr lang="ru-RU" b="1" dirty="0" smtClean="0">
                <a:latin typeface="+mj-lt"/>
              </a:rPr>
              <a:t>Закон Республики Беларусь «О массовых мероприятиях» от 30.12.1997г. № 114-З</a:t>
            </a:r>
            <a:r>
              <a:rPr lang="ru-RU" dirty="0" smtClean="0">
                <a:latin typeface="+mj-lt"/>
              </a:rPr>
              <a:t>.</a:t>
            </a:r>
          </a:p>
          <a:p>
            <a:pPr algn="just"/>
            <a:endParaRPr lang="ru-RU" dirty="0" smtClean="0">
              <a:latin typeface="+mj-lt"/>
            </a:endParaRPr>
          </a:p>
          <a:p>
            <a:pPr algn="just"/>
            <a:r>
              <a:rPr lang="ru-RU" dirty="0" smtClean="0">
                <a:latin typeface="+mj-lt"/>
              </a:rPr>
              <a:t>Согласно данному нормативному акту </a:t>
            </a:r>
            <a:r>
              <a:rPr lang="ru-RU" b="1" dirty="0" smtClean="0">
                <a:latin typeface="+mj-lt"/>
              </a:rPr>
              <a:t>«массовое мероприятие» </a:t>
            </a:r>
            <a:r>
              <a:rPr lang="ru-RU" dirty="0" smtClean="0">
                <a:latin typeface="+mj-lt"/>
              </a:rPr>
              <a:t>- </a:t>
            </a:r>
            <a:r>
              <a:rPr lang="ru-RU" i="1" dirty="0" smtClean="0">
                <a:latin typeface="+mj-lt"/>
              </a:rPr>
              <a:t>это организованная, активная форма реализации прав, свобод и законных интересов больших групп (масс) людей в общественных местах, а также способ удовлетворения экономических, политических, культурных, религиозных и других потребностей граждан.</a:t>
            </a:r>
          </a:p>
          <a:p>
            <a:pPr algn="just"/>
            <a:endParaRPr lang="ru-RU" i="1" dirty="0" smtClean="0">
              <a:latin typeface="+mj-lt"/>
            </a:endParaRPr>
          </a:p>
          <a:p>
            <a:pPr algn="just"/>
            <a:r>
              <a:rPr lang="ru-RU" b="1" dirty="0" smtClean="0">
                <a:latin typeface="+mj-lt"/>
              </a:rPr>
              <a:t>Видами массового мероприятия являются </a:t>
            </a:r>
            <a:r>
              <a:rPr lang="ru-RU" dirty="0" smtClean="0">
                <a:latin typeface="+mj-lt"/>
              </a:rPr>
              <a:t>собрание, митинг, уличное шествие, демонстрация, пикетирование и иное массовое мероприятие.</a:t>
            </a:r>
          </a:p>
        </p:txBody>
      </p:sp>
      <p:pic>
        <p:nvPicPr>
          <p:cNvPr id="16386" name="Picture 2" descr="Закон РБ О массовых мероприятиях в Республике Беларусь - Газета &quot;Край  смалявiцкi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717917"/>
            <a:ext cx="3816424" cy="2124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722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Порядок организации и </a:t>
            </a:r>
            <a:r>
              <a:rPr lang="ru-RU" sz="2400" b="1" dirty="0"/>
              <a:t>проведения массовых мероприятий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770485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+mj-lt"/>
              </a:rPr>
              <a:t>Организаторами массовых мероприятий (митингов, уличных шествий и т.д.) могут выступать граждане при условии, что в них будут участвовать </a:t>
            </a:r>
            <a:r>
              <a:rPr lang="ru-RU" b="1" dirty="0" smtClean="0">
                <a:latin typeface="+mj-lt"/>
              </a:rPr>
              <a:t>не более 1000 человек</a:t>
            </a:r>
            <a:r>
              <a:rPr lang="ru-RU" dirty="0" smtClean="0">
                <a:latin typeface="+mj-lt"/>
              </a:rPr>
              <a:t>.</a:t>
            </a:r>
          </a:p>
          <a:p>
            <a:pPr algn="just"/>
            <a:endParaRPr lang="ru-RU" dirty="0" smtClean="0">
              <a:latin typeface="+mj-lt"/>
            </a:endParaRPr>
          </a:p>
          <a:p>
            <a:pPr algn="just"/>
            <a:r>
              <a:rPr lang="ru-RU" dirty="0" smtClean="0">
                <a:latin typeface="+mj-lt"/>
              </a:rPr>
              <a:t>Организовывать массовые мероприятия с количеством участников свыше 1000 человек могут только </a:t>
            </a:r>
            <a:r>
              <a:rPr lang="ru-RU" i="1" dirty="0" smtClean="0">
                <a:latin typeface="+mj-lt"/>
              </a:rPr>
              <a:t>политические партии, профессиональные союзы и иные организации </a:t>
            </a:r>
            <a:r>
              <a:rPr lang="ru-RU" dirty="0" smtClean="0">
                <a:latin typeface="+mj-lt"/>
              </a:rPr>
              <a:t>(ч. 2 ст. 4 Закона о массовых мероприятиях).</a:t>
            </a:r>
          </a:p>
          <a:p>
            <a:pPr algn="just"/>
            <a:endParaRPr lang="ru-RU" dirty="0" smtClean="0">
              <a:latin typeface="+mj-lt"/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Запрещено</a:t>
            </a:r>
            <a:r>
              <a:rPr lang="ru-RU" dirty="0" smtClean="0">
                <a:latin typeface="+mj-lt"/>
              </a:rPr>
              <a:t> привлекать к участию в собрании, митинге, уличном шествии, демонстрации и пикетировании граждан </a:t>
            </a:r>
            <a:r>
              <a:rPr lang="ru-RU" b="1" dirty="0" smtClean="0">
                <a:latin typeface="+mj-lt"/>
              </a:rPr>
              <a:t>за материальное вознаграждение</a:t>
            </a:r>
            <a:r>
              <a:rPr lang="ru-RU" dirty="0" smtClean="0">
                <a:latin typeface="+mj-lt"/>
              </a:rPr>
              <a:t> (ч. 4 ст. 10 Закона о массовых мероприятиях).</a:t>
            </a:r>
          </a:p>
          <a:p>
            <a:pPr algn="just"/>
            <a:r>
              <a:rPr lang="ru-RU" dirty="0" smtClean="0">
                <a:latin typeface="+mj-lt"/>
              </a:rPr>
              <a:t>Для проведения массового мероприятия нужно заблаговременно (за 15 дней до планируемой даты) </a:t>
            </a:r>
            <a:r>
              <a:rPr lang="ru-RU" b="1" dirty="0" smtClean="0">
                <a:latin typeface="+mj-lt"/>
              </a:rPr>
              <a:t>подать в исполком заявление </a:t>
            </a:r>
            <a:r>
              <a:rPr lang="ru-RU" dirty="0" smtClean="0">
                <a:latin typeface="+mj-lt"/>
              </a:rPr>
              <a:t>с обязательством организаторов об их ответственности. О принятом решении исполком уведомит организаторов за 5 дней до даты планируемого массового мероприятия (ч. 1 ст. 6 Закона о массовых мероприятиях).</a:t>
            </a:r>
          </a:p>
        </p:txBody>
      </p:sp>
    </p:spTree>
    <p:extLst>
      <p:ext uri="{BB962C8B-B14F-4D97-AF65-F5344CB8AC3E}">
        <p14:creationId xmlns:p14="http://schemas.microsoft.com/office/powerpoint/2010/main" val="3710731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Порядок организации и </a:t>
            </a:r>
            <a:r>
              <a:rPr lang="ru-RU" sz="2400" b="1" dirty="0"/>
              <a:t>проведения массовых мероприятий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+mj-lt"/>
              </a:rPr>
              <a:t>Кроме этого, организаторам массового мероприятия </a:t>
            </a:r>
            <a:r>
              <a:rPr lang="ru-RU" sz="2000" b="1" dirty="0" smtClean="0">
                <a:latin typeface="+mj-lt"/>
              </a:rPr>
              <a:t>необходимо заключить договоры и оплатить </a:t>
            </a:r>
            <a:r>
              <a:rPr lang="ru-RU" sz="2000" dirty="0" smtClean="0">
                <a:latin typeface="+mj-lt"/>
              </a:rPr>
              <a:t>(ч. 3 ст. 6 Закона о массовых мероприятиях)</a:t>
            </a:r>
            <a:r>
              <a:rPr lang="ru-RU" sz="2000" b="1" dirty="0" smtClean="0">
                <a:latin typeface="+mj-lt"/>
              </a:rPr>
              <a:t>:</a:t>
            </a:r>
          </a:p>
          <a:p>
            <a:pPr algn="just"/>
            <a:endParaRPr lang="ru-RU" sz="2000" b="1" dirty="0" smtClean="0">
              <a:latin typeface="+mj-lt"/>
            </a:endParaRPr>
          </a:p>
          <a:p>
            <a:pPr algn="just"/>
            <a:r>
              <a:rPr lang="ru-RU" sz="2000" dirty="0" smtClean="0">
                <a:latin typeface="+mj-lt"/>
              </a:rPr>
              <a:t>-   услуги по охране общественного порядка (их оказывают ОВД);</a:t>
            </a:r>
          </a:p>
          <a:p>
            <a:pPr marL="285750" indent="-285750" algn="just">
              <a:buFontTx/>
              <a:buChar char="-"/>
            </a:pPr>
            <a:r>
              <a:rPr lang="ru-RU" sz="2000" dirty="0" smtClean="0">
                <a:latin typeface="+mj-lt"/>
              </a:rPr>
              <a:t>расходы, связанные с медицинским обслуживанием;</a:t>
            </a:r>
          </a:p>
          <a:p>
            <a:pPr marL="285750" indent="-285750" algn="just">
              <a:buFontTx/>
              <a:buChar char="-"/>
            </a:pPr>
            <a:r>
              <a:rPr lang="ru-RU" sz="2000" dirty="0" smtClean="0">
                <a:latin typeface="+mj-lt"/>
              </a:rPr>
              <a:t>расходы, связанные с уборкой территории после проведения на ней массового мероприятия.</a:t>
            </a:r>
          </a:p>
        </p:txBody>
      </p:sp>
      <p:pic>
        <p:nvPicPr>
          <p:cNvPr id="18435" name="Picture 3" descr="Как платить налоги с иностранных стипендий | ОДБ Брусел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72650"/>
            <a:ext cx="4608512" cy="3072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980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Порядок организации и </a:t>
            </a:r>
            <a:r>
              <a:rPr lang="ru-RU" sz="2400" b="1" dirty="0"/>
              <a:t>проведения массовых мероприятий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77048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+mj-lt"/>
              </a:rPr>
              <a:t>Массовое мероприятие может проводиться в любых пригодных для этой цели местах, за исключением:</a:t>
            </a:r>
          </a:p>
          <a:p>
            <a:pPr indent="442913" algn="just"/>
            <a:r>
              <a:rPr lang="ru-RU" dirty="0" smtClean="0">
                <a:latin typeface="+mj-lt"/>
              </a:rPr>
              <a:t>- мест, использование которых для этих целей запрещено решениями соответствующих местных исполнительных и распорядительных органов;</a:t>
            </a:r>
          </a:p>
          <a:p>
            <a:pPr indent="442913" algn="just"/>
            <a:r>
              <a:rPr lang="ru-RU" dirty="0" smtClean="0">
                <a:latin typeface="+mj-lt"/>
              </a:rPr>
              <a:t>- объектов метрополитена, железнодорожного, водного и воздушного транспорта;</a:t>
            </a:r>
          </a:p>
          <a:p>
            <a:pPr indent="442913" algn="just"/>
            <a:r>
              <a:rPr lang="ru-RU" dirty="0" smtClean="0">
                <a:latin typeface="+mj-lt"/>
              </a:rPr>
              <a:t>- на расстоянии менее 200 метров от зданий официальной резиденции Президента Республики Беларусь, Национального собрания Республики Беларусь, Совета Министров Республики Беларусь, подземных пешеходных переходов, станций метрополитена;</a:t>
            </a:r>
          </a:p>
          <a:p>
            <a:pPr indent="442913" algn="just"/>
            <a:r>
              <a:rPr lang="ru-RU" dirty="0" smtClean="0">
                <a:latin typeface="+mj-lt"/>
              </a:rPr>
              <a:t>- на расстоянии менее 50 метров от зданий республиканских органов государственного управления, местных представительных, исполнительных и распорядительных органов, дипломатических представительств и консульских учреждений, судов, органов прокуратуры, территорий организаций, обеспечивающих обороноспособность, безопасность государства и жизнедеятельность населения (общественный транспорт, предприятия водо-, тепло- и энергообеспечения, учреждения дошкольного образования, учреждения общего среднего образования);</a:t>
            </a:r>
          </a:p>
        </p:txBody>
      </p:sp>
    </p:spTree>
    <p:extLst>
      <p:ext uri="{BB962C8B-B14F-4D97-AF65-F5344CB8AC3E}">
        <p14:creationId xmlns:p14="http://schemas.microsoft.com/office/powerpoint/2010/main" val="3076148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Опасность, которая подстерегает обучающихся при проведении несанкционированных массовых мероприятий 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7848872" cy="4772000"/>
          </a:xfrm>
        </p:spPr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Особую тревогу вызывает </a:t>
            </a:r>
            <a:r>
              <a:rPr lang="ru-RU" b="1" dirty="0" smtClean="0">
                <a:latin typeface="+mj-lt"/>
              </a:rPr>
              <a:t>опасность быть втянутым </a:t>
            </a:r>
            <a:r>
              <a:rPr lang="ru-RU" dirty="0" smtClean="0">
                <a:latin typeface="+mj-lt"/>
              </a:rPr>
              <a:t>недобросовестными </a:t>
            </a:r>
            <a:r>
              <a:rPr lang="ru-RU" dirty="0">
                <a:latin typeface="+mj-lt"/>
              </a:rPr>
              <a:t>гражданами в противостояние с силами охраны общественной безопасности и порядка страны и может привести к необратимым последствиям в их психоэмоциональном и нравственном развитии</a:t>
            </a:r>
            <a:r>
              <a:rPr lang="ru-RU" dirty="0" smtClean="0">
                <a:latin typeface="+mj-lt"/>
              </a:rPr>
              <a:t>.</a:t>
            </a:r>
          </a:p>
          <a:p>
            <a:pPr marL="114300" indent="0" algn="just">
              <a:buNone/>
            </a:pPr>
            <a:endParaRPr lang="ru-RU" dirty="0">
              <a:latin typeface="+mj-lt"/>
            </a:endParaRPr>
          </a:p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Любой человек</a:t>
            </a:r>
            <a:r>
              <a:rPr lang="ru-RU" dirty="0">
                <a:latin typeface="+mj-lt"/>
              </a:rPr>
              <a:t>, находящийся в толпе, подвергается опасности из-за:</a:t>
            </a:r>
          </a:p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•возможности </a:t>
            </a:r>
            <a:r>
              <a:rPr lang="ru-RU" dirty="0">
                <a:latin typeface="+mj-lt"/>
              </a:rPr>
              <a:t>возникновения давки;</a:t>
            </a:r>
          </a:p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•возможного </a:t>
            </a:r>
            <a:r>
              <a:rPr lang="ru-RU" dirty="0">
                <a:latin typeface="+mj-lt"/>
              </a:rPr>
              <a:t>проявления агрессии со стороны участников мероприятия;</a:t>
            </a:r>
          </a:p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•возможного </a:t>
            </a:r>
            <a:r>
              <a:rPr lang="ru-RU" dirty="0" err="1">
                <a:latin typeface="+mj-lt"/>
              </a:rPr>
              <a:t>травмирования</a:t>
            </a:r>
            <a:r>
              <a:rPr lang="ru-RU" dirty="0">
                <a:latin typeface="+mj-lt"/>
              </a:rPr>
              <a:t> при столкновении с сотрудниками органов правопорядка, выполняющими свои профессиональные обязанности.</a:t>
            </a:r>
          </a:p>
          <a:p>
            <a:pPr marL="114300" indent="0" algn="just">
              <a:buNone/>
            </a:pP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29181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79" y="188640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Порядок организации и </a:t>
            </a:r>
            <a:r>
              <a:rPr lang="ru-RU" sz="2400" b="1" dirty="0"/>
              <a:t>проведения массовых мероприятий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979468"/>
            <a:ext cx="7704856" cy="561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700" b="1" dirty="0" smtClean="0">
                <a:latin typeface="+mj-lt"/>
              </a:rPr>
              <a:t>Массовое мероприятие может проводиться в любых пригодных для этой цели местах, за исключением:</a:t>
            </a:r>
          </a:p>
          <a:p>
            <a:pPr indent="442913" algn="just"/>
            <a:r>
              <a:rPr lang="ru-RU" sz="1700" dirty="0" smtClean="0">
                <a:latin typeface="+mj-lt"/>
              </a:rPr>
              <a:t>- на расстоянии менее 100 метров от зданий организаций здравоохранения;</a:t>
            </a:r>
          </a:p>
          <a:p>
            <a:pPr marL="285750" indent="-285750" algn="just">
              <a:buFontTx/>
              <a:buChar char="-"/>
            </a:pPr>
            <a:r>
              <a:rPr lang="ru-RU" sz="1700" dirty="0" smtClean="0">
                <a:latin typeface="+mj-lt"/>
              </a:rPr>
              <a:t>на расстоянии менее 200 метров от зданий, сооружений, в которых находятся организации, на которые возложены функции редакций телевизионных и радиовещательных средств массовой информации, а также радиотелевизионных передающих станций и радиопередающих станций.</a:t>
            </a:r>
          </a:p>
          <a:p>
            <a:pPr marL="285750" indent="-285750" algn="just">
              <a:buFontTx/>
              <a:buChar char="-"/>
            </a:pPr>
            <a:endParaRPr lang="ru-RU" sz="1700" dirty="0">
              <a:latin typeface="+mj-lt"/>
            </a:endParaRPr>
          </a:p>
          <a:p>
            <a:pPr algn="just"/>
            <a:r>
              <a:rPr lang="ru-RU" sz="1700" dirty="0" smtClean="0">
                <a:latin typeface="+mj-lt"/>
              </a:rPr>
              <a:t>Лица, нарушившие установленный вышеуказанным Законом порядок организации и (или) проведения массовых мероприятий, </a:t>
            </a:r>
            <a:r>
              <a:rPr lang="ru-RU" sz="1700" b="1" dirty="0" smtClean="0">
                <a:latin typeface="+mj-lt"/>
              </a:rPr>
              <a:t>несут ответственность</a:t>
            </a:r>
            <a:r>
              <a:rPr lang="ru-RU" sz="1700" dirty="0" smtClean="0">
                <a:latin typeface="+mj-lt"/>
              </a:rPr>
              <a:t> в соответствии с законодательными актами Республики Беларусь.</a:t>
            </a:r>
          </a:p>
          <a:p>
            <a:pPr algn="just"/>
            <a:endParaRPr lang="ru-RU" sz="1700" dirty="0">
              <a:latin typeface="+mj-lt"/>
            </a:endParaRPr>
          </a:p>
          <a:p>
            <a:pPr algn="just"/>
            <a:r>
              <a:rPr lang="ru-RU" sz="1700" dirty="0" smtClean="0">
                <a:latin typeface="+mj-lt"/>
              </a:rPr>
              <a:t>Отягощающим фактором при совершении деяния является </a:t>
            </a:r>
            <a:r>
              <a:rPr lang="ru-RU" sz="1700" b="1" dirty="0" smtClean="0">
                <a:latin typeface="+mj-lt"/>
              </a:rPr>
              <a:t>наличие умысла</a:t>
            </a:r>
            <a:r>
              <a:rPr lang="ru-RU" sz="1700" dirty="0" smtClean="0">
                <a:latin typeface="+mj-lt"/>
              </a:rPr>
              <a:t>. </a:t>
            </a:r>
          </a:p>
          <a:p>
            <a:pPr algn="just"/>
            <a:r>
              <a:rPr lang="ru-RU" sz="1400" b="1" dirty="0" smtClean="0">
                <a:latin typeface="+mj-lt"/>
              </a:rPr>
              <a:t>Справочно. </a:t>
            </a:r>
            <a:r>
              <a:rPr lang="ru-RU" sz="1400" i="1" dirty="0" smtClean="0">
                <a:latin typeface="+mj-lt"/>
              </a:rPr>
              <a:t>Умысел наличествует, когда лицо осознает противоправность деяния, предвидит наступление общественно опасных последствий и желает их наступления (прямой умысел) либо осознает противоправность деяния и наступление общественно опасных последствий, но не желает, а только сознательно допускает их наступление (косвенный умысел).</a:t>
            </a:r>
          </a:p>
        </p:txBody>
      </p:sp>
    </p:spTree>
    <p:extLst>
      <p:ext uri="{BB962C8B-B14F-4D97-AF65-F5344CB8AC3E}">
        <p14:creationId xmlns:p14="http://schemas.microsoft.com/office/powerpoint/2010/main" val="1214870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79" y="188640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Порядок организации и </a:t>
            </a:r>
            <a:r>
              <a:rPr lang="ru-RU" sz="2400" b="1" dirty="0"/>
              <a:t>проведения массовых мероприятий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77048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+mj-lt"/>
              </a:rPr>
              <a:t>В соответствии с нормами Уголовного кодекса Республики Беларусь (далее - УК РБ) и Кодекса об административных правонарушениях Республики Беларусь (далее - КоАП) уголовной и административной ответственности подлежит физическое лицо, </a:t>
            </a:r>
            <a:r>
              <a:rPr lang="ru-RU" sz="2000" b="1" dirty="0" smtClean="0">
                <a:latin typeface="+mj-lt"/>
              </a:rPr>
              <a:t>достигшее ко времени совершения правонарушения шестнадцатилетнего	возраста</a:t>
            </a:r>
            <a:r>
              <a:rPr lang="ru-RU" sz="2000" dirty="0" smtClean="0">
                <a:latin typeface="+mj-lt"/>
              </a:rPr>
              <a:t>, за исключением случаев, предусмотренных указанными кодексами.</a:t>
            </a:r>
          </a:p>
          <a:p>
            <a:pPr algn="just"/>
            <a:endParaRPr lang="ru-RU" sz="2000" dirty="0" smtClean="0">
              <a:latin typeface="+mj-lt"/>
            </a:endParaRPr>
          </a:p>
          <a:p>
            <a:pPr algn="just"/>
            <a:r>
              <a:rPr lang="ru-RU" sz="2000" dirty="0" smtClean="0">
                <a:latin typeface="+mj-lt"/>
              </a:rPr>
              <a:t>Таким образом, возрастом, с которого наступает уголовная и административная ответственность за нарушение законодательства о массовых мероприятиях, является 16 лет. </a:t>
            </a:r>
            <a:r>
              <a:rPr lang="ru-RU" sz="2000" b="1" dirty="0" smtClean="0">
                <a:latin typeface="+mj-lt"/>
              </a:rPr>
              <a:t>Если несовершеннолетнему еще не исполнилось 16 лет, ответственность несут его родители.</a:t>
            </a:r>
          </a:p>
        </p:txBody>
      </p:sp>
    </p:spTree>
    <p:extLst>
      <p:ext uri="{BB962C8B-B14F-4D97-AF65-F5344CB8AC3E}">
        <p14:creationId xmlns:p14="http://schemas.microsoft.com/office/powerpoint/2010/main" val="25072225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79" y="188640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Порядок организации и </a:t>
            </a:r>
            <a:r>
              <a:rPr lang="ru-RU" sz="2400" b="1" dirty="0"/>
              <a:t>проведения массовых мероприятий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77048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+mj-lt"/>
              </a:rPr>
              <a:t>Законодательством	предусмотрена </a:t>
            </a:r>
            <a:r>
              <a:rPr lang="ru-RU" sz="2000" b="1" dirty="0" smtClean="0">
                <a:latin typeface="+mj-lt"/>
              </a:rPr>
              <a:t>административная ответственность за мелкое хулиганство </a:t>
            </a:r>
            <a:r>
              <a:rPr lang="ru-RU" sz="2000" dirty="0" smtClean="0">
                <a:latin typeface="+mj-lt"/>
              </a:rPr>
              <a:t>(ст.17.1 КоАП). Нецензурная брань в общественном месте, оскорбительное приставание к гражданам и другие умышленные действия, нарушающие общественный порядок, деятельность организаций или спокойствие граждан и выражающиеся в явном неуважении к обществу, влекут наложение штрафа в размере от двух до тридцати базовых величин или административный арест.</a:t>
            </a:r>
          </a:p>
        </p:txBody>
      </p:sp>
      <p:pic>
        <p:nvPicPr>
          <p:cNvPr id="22531" name="Picture 3" descr="Хулиганство и вандализм преследуются законом! - Редакция газеты &quot;Iўеўскі  край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987066"/>
            <a:ext cx="5976664" cy="2829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149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79" y="188640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Порядок организации и </a:t>
            </a:r>
            <a:r>
              <a:rPr lang="ru-RU" sz="2400" b="1" dirty="0"/>
              <a:t>проведения массовых мероприятий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340768"/>
            <a:ext cx="77048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Запрещается</a:t>
            </a:r>
            <a:r>
              <a:rPr lang="ru-RU" sz="2000" dirty="0" smtClean="0">
                <a:latin typeface="+mj-lt"/>
              </a:rPr>
              <a:t> агитация, при проведении которой осуществляется пропаганда войны, содержатся призывы к насильственному изменению конституционного строя, нарушению территориальной целостности Республики Беларусь, оскорбления и клевета в отношении должностных лиц Республики Беларусь, кандидатов в депутаты, а также призывы, побуждающие или имеющие своей целью побуждение к срыву, или отмене, или переносу срока выборов, назначенных в соответствии с законодательными актами Республики Беларусь.</a:t>
            </a:r>
          </a:p>
          <a:p>
            <a:pPr algn="just"/>
            <a:endParaRPr lang="ru-RU" sz="2000" dirty="0">
              <a:latin typeface="+mj-lt"/>
            </a:endParaRPr>
          </a:p>
          <a:p>
            <a:pPr algn="just"/>
            <a:r>
              <a:rPr lang="ru-RU" sz="2000" b="1" u="sng" dirty="0" smtClean="0">
                <a:latin typeface="+mj-lt"/>
              </a:rPr>
              <a:t>Педагогическим работникам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запрещено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b="1" dirty="0" smtClean="0">
                <a:latin typeface="+mj-lt"/>
              </a:rPr>
              <a:t>использовать образовательный и воспитательный процессы в политических целях</a:t>
            </a:r>
            <a:r>
              <a:rPr lang="ru-RU" sz="2000" dirty="0" smtClean="0">
                <a:latin typeface="+mj-lt"/>
              </a:rPr>
              <a:t> или для побуждения обучающихся к действиям, противоречащим Конституции (п.3 статьи 53 Кодекса Республики Беларусь об образовании).</a:t>
            </a:r>
          </a:p>
        </p:txBody>
      </p:sp>
    </p:spTree>
    <p:extLst>
      <p:ext uri="{BB962C8B-B14F-4D97-AF65-F5344CB8AC3E}">
        <p14:creationId xmlns:p14="http://schemas.microsoft.com/office/powerpoint/2010/main" val="1486321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79" y="188640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Уголовная ответственность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945594"/>
            <a:ext cx="770485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dirty="0" smtClean="0">
                <a:latin typeface="+mj-lt"/>
              </a:rPr>
              <a:t>Уголовная ответственность предусмотрена статьей 369-3 УК РБ «Нарушение порядка организации или проведения массовых мероприятий» и заключается в следующем:</a:t>
            </a:r>
          </a:p>
          <a:p>
            <a:pPr algn="just"/>
            <a:endParaRPr lang="ru-RU" sz="1900" dirty="0" smtClean="0">
              <a:latin typeface="+mj-lt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1900" b="1" dirty="0" smtClean="0">
                <a:latin typeface="+mj-lt"/>
              </a:rPr>
              <a:t>Публичные призывы </a:t>
            </a:r>
            <a:r>
              <a:rPr lang="ru-RU" sz="1900" dirty="0" smtClean="0">
                <a:latin typeface="+mj-lt"/>
              </a:rPr>
              <a:t>к организации или проведению собрания, митинга, уличного шествия, демонстрации или пикетирования с нарушением установленного порядка их организации или проведения, либо вовлечение лиц в участие в таких массовых мероприятиях путем насилия, угрозы применения насилия, обмана или выплаты вознаграждения, либо иная организация или проведение таких массовых мероприятий, </a:t>
            </a:r>
            <a:r>
              <a:rPr lang="ru-RU" sz="1900" b="1" dirty="0" smtClean="0">
                <a:latin typeface="+mj-lt"/>
              </a:rPr>
              <a:t>если их проведение повлекло по неосторожности гибель людей, причинение тяжкого телесного повреждения одному или нескольким лицам или причинение ущерба в крупном размере</a:t>
            </a:r>
            <a:r>
              <a:rPr lang="ru-RU" sz="1900" dirty="0" smtClean="0">
                <a:latin typeface="+mj-lt"/>
              </a:rPr>
              <a:t> при отсутствии признаков преступлений, предусмотренных статьями 293 и 342 УК РБ, - наказываются арестом, или ограничением свободы на срок до трех лет, или лишением свободы на тот же срок.</a:t>
            </a:r>
          </a:p>
        </p:txBody>
      </p:sp>
    </p:spTree>
    <p:extLst>
      <p:ext uri="{BB962C8B-B14F-4D97-AF65-F5344CB8AC3E}">
        <p14:creationId xmlns:p14="http://schemas.microsoft.com/office/powerpoint/2010/main" val="540067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79" y="188640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Уголовная ответственность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945594"/>
            <a:ext cx="770485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dirty="0" smtClean="0">
                <a:latin typeface="+mj-lt"/>
              </a:rPr>
              <a:t>Уголовная ответственность предусмотрена статьей 369-3 УК РБ «Нарушение порядка организации или проведения массовых мероприятий» и заключается в следующем:</a:t>
            </a:r>
          </a:p>
          <a:p>
            <a:pPr algn="just"/>
            <a:endParaRPr lang="ru-RU" sz="1900" dirty="0" smtClean="0">
              <a:latin typeface="+mj-lt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1900" b="1" dirty="0" smtClean="0">
                <a:latin typeface="+mj-lt"/>
              </a:rPr>
              <a:t>Агрессивное поведение группы людей</a:t>
            </a:r>
            <a:r>
              <a:rPr lang="ru-RU" sz="1900" dirty="0" smtClean="0">
                <a:latin typeface="+mj-lt"/>
              </a:rPr>
              <a:t> в ходе несанкционированного мероприятия </a:t>
            </a:r>
            <a:r>
              <a:rPr lang="ru-RU" sz="1900" b="1" dirty="0" smtClean="0">
                <a:latin typeface="+mj-lt"/>
              </a:rPr>
              <a:t>в виде совместного вооруженного сопротивления</a:t>
            </a:r>
            <a:r>
              <a:rPr lang="ru-RU" sz="1900" dirty="0" smtClean="0">
                <a:latin typeface="+mj-lt"/>
              </a:rPr>
              <a:t> представителям власти, </a:t>
            </a:r>
            <a:r>
              <a:rPr lang="ru-RU" sz="1900" b="1" dirty="0" smtClean="0">
                <a:latin typeface="+mj-lt"/>
              </a:rPr>
              <a:t>поджогов, погромов, насилия над окружающими или уничтожении имущества </a:t>
            </a:r>
            <a:r>
              <a:rPr lang="ru-RU" sz="1900" dirty="0" smtClean="0">
                <a:latin typeface="+mj-lt"/>
              </a:rPr>
              <a:t>признаются массовыми беспорядками. Такие действия могут повлечь за собой лишение свободы на срок от трех до восьми лет (ч. 2 ст. 293 УК).</a:t>
            </a:r>
          </a:p>
          <a:p>
            <a:pPr algn="just"/>
            <a:endParaRPr lang="ru-RU" sz="1900" dirty="0" smtClean="0">
              <a:latin typeface="+mj-lt"/>
            </a:endParaRPr>
          </a:p>
        </p:txBody>
      </p:sp>
      <p:pic>
        <p:nvPicPr>
          <p:cNvPr id="25603" name="Picture 3" descr="Полиция разогнала митинг &quot;желтых жилетов&quot; в Париже. Больше ста задержанных  - BBC News Русская служб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932" y="4339340"/>
            <a:ext cx="4224468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1104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79" y="188640"/>
            <a:ext cx="7620000" cy="778098"/>
          </a:xfrm>
        </p:spPr>
        <p:txBody>
          <a:bodyPr/>
          <a:lstStyle/>
          <a:p>
            <a:r>
              <a:rPr lang="ru-RU" sz="2400" b="1" dirty="0"/>
              <a:t>Во время проведения собрания, митинга, уличного шествия, демонстрации или пикетирования запрещается: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2430" y="1196752"/>
            <a:ext cx="785398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препятствовать движению транспортных средств и пешеходов;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создавать помехи для бесперебойного функционирования организаций;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устанавливать палатки, иные временные сооружения;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воздействовать в какой бы то ни было форме на сотрудников органов внутренних дел в целях воспрепятствования выполнению ими служебных обязанностей, а также на представителей общественности, выполняющих обязанности по охране общественного порядка;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иметь при себе холодное, огнестрельное, газовое или иное оружие, взрывчатые вещества и боеприпасы, их имитаторы и муляжи, а также специально изготовленные или приспособленные предметы, использование которых может представлять угрозу жизни и здоровью людей либо причинить материальный ущерб гражданам и организациям;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осуществлять пропаганду войны или экстремистскую деятельность, в том числе с использованием плакатов, транспарантов или иных средств; действовать методами, создающими угрозу общественной безопасности, жизни и здоровью участников указанных мероприятий или других лиц, либо скрывать свои лица под масками;</a:t>
            </a:r>
          </a:p>
        </p:txBody>
      </p:sp>
    </p:spTree>
    <p:extLst>
      <p:ext uri="{BB962C8B-B14F-4D97-AF65-F5344CB8AC3E}">
        <p14:creationId xmlns:p14="http://schemas.microsoft.com/office/powerpoint/2010/main" val="39688151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79" y="188640"/>
            <a:ext cx="7620000" cy="778098"/>
          </a:xfrm>
        </p:spPr>
        <p:txBody>
          <a:bodyPr/>
          <a:lstStyle/>
          <a:p>
            <a:r>
              <a:rPr lang="ru-RU" sz="2400" b="1" dirty="0"/>
              <a:t>Во время проведения собрания, митинга, уличного шествия, демонстрации или пикетирования запрещается: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2430" y="1196752"/>
            <a:ext cx="785398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пользоваться флагами, вымпелами, не зарегистрированными в установленном порядке, а также эмблемами, символами, плакатами и транспарантами, содержание которых направлено на причинение ущерба общественному порядку, правам и законным интересам граждан;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совершать любые действия, нарушающие установленный порядок организации и проведения массового мероприятия, а также подстрекать к таким действиям любыми методами;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участвовать в массовом мероприятии в состоянии алкогольного опьянения или в состоянии, вызванном потреблением наркотических средств, психотропных веществ, их аналогов, токсических или других одурманивающих веществ;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осуществлять реализацию алкогольных напитков и пива в местах проведения указанных мероприятий и в радиусе 500 метров прилегающих к ним территорий.</a:t>
            </a:r>
          </a:p>
        </p:txBody>
      </p:sp>
    </p:spTree>
    <p:extLst>
      <p:ext uri="{BB962C8B-B14F-4D97-AF65-F5344CB8AC3E}">
        <p14:creationId xmlns:p14="http://schemas.microsoft.com/office/powerpoint/2010/main" val="4324736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7620000" cy="778098"/>
          </a:xfrm>
        </p:spPr>
        <p:txBody>
          <a:bodyPr/>
          <a:lstStyle/>
          <a:p>
            <a:pPr algn="just"/>
            <a:r>
              <a:rPr lang="ru-RU" sz="2400" dirty="0"/>
              <a:t>Участие в несанкционированных мероприятиях, ситуации задержания или административного ареста, действия, препятствующие выполнению правоохранительными органами своих профессиональных обязанностей, даже если вы становитесь свидетелем этих событий, да и отслеживание тревожных событий в новостных лентах могут стать причиной сильного стресса, после которого наступает </a:t>
            </a:r>
            <a:r>
              <a:rPr lang="ru-RU" sz="2400" b="1" dirty="0"/>
              <a:t>посттравматическое стрессовое расстройство (ПТСР).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1363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620000" cy="778098"/>
          </a:xfrm>
        </p:spPr>
        <p:txBody>
          <a:bodyPr/>
          <a:lstStyle/>
          <a:p>
            <a:pPr algn="just"/>
            <a:r>
              <a:rPr lang="ru-RU" sz="2400" b="1" dirty="0" smtClean="0"/>
              <a:t>Посттравматическое </a:t>
            </a:r>
            <a:r>
              <a:rPr lang="ru-RU" sz="2400" b="1" dirty="0"/>
              <a:t>стрессовое расстройство (ПТСР</a:t>
            </a:r>
            <a:r>
              <a:rPr lang="ru-RU" sz="2400" b="1" dirty="0" smtClean="0"/>
              <a:t>) может проявляться в различных формах: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268760"/>
            <a:ext cx="76328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+mj-lt"/>
              </a:rPr>
              <a:t>Воспоминание об опасном событии из жизни</a:t>
            </a:r>
            <a:r>
              <a:rPr lang="ru-RU" dirty="0" smtClean="0">
                <a:latin typeface="+mj-lt"/>
              </a:rPr>
              <a:t>. Такие воспоминания могут быть не полными, и содержать лишь отрывки события, но в любом случае они сопровождаются ужасом или безвыходностью. Подобные приступы могут продолжаться некоторое время, и на их фоне может усиливаться сердцебиение, повышаться давление, наблюдаться дрожание рук и так далее.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+mj-lt"/>
              </a:rPr>
              <a:t>Галлюцинации</a:t>
            </a:r>
            <a:r>
              <a:rPr lang="ru-RU" dirty="0" smtClean="0">
                <a:latin typeface="+mj-lt"/>
              </a:rPr>
              <a:t>. Человек с ПТСР может временами слышать крики, плач, ощущать неприятные касания или чувствовать запах дыма. Г </a:t>
            </a:r>
            <a:r>
              <a:rPr lang="ru-RU" dirty="0" err="1" smtClean="0">
                <a:latin typeface="+mj-lt"/>
              </a:rPr>
              <a:t>аллюцинации</a:t>
            </a:r>
            <a:r>
              <a:rPr lang="ru-RU" dirty="0" smtClean="0">
                <a:latin typeface="+mj-lt"/>
              </a:rPr>
              <a:t> могут усиливаться при бессонницах, употреблении стрессовых ситуациях.</a:t>
            </a:r>
          </a:p>
          <a:p>
            <a:endParaRPr lang="ru-RU" dirty="0"/>
          </a:p>
        </p:txBody>
      </p:sp>
      <p:pic>
        <p:nvPicPr>
          <p:cNvPr id="29700" name="Picture 4" descr="Жибек Жолдасова | | Центр лечения неврозов и болезни Альцгейме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769" y="4005064"/>
            <a:ext cx="4345639" cy="2444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1559" y="4005064"/>
            <a:ext cx="315919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+mj-lt"/>
              </a:rPr>
              <a:t>Напоминания. </a:t>
            </a:r>
            <a:r>
              <a:rPr lang="ru-RU" dirty="0">
                <a:latin typeface="+mj-lt"/>
              </a:rPr>
              <a:t>Приступ может возникать при появлении триггеров - ситуаций, которые могут быть связаны с свершившимся трагическим событием.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+mj-lt"/>
              </a:rPr>
              <a:t>Бессонница, проблемы с засыпанием, </a:t>
            </a:r>
            <a:r>
              <a:rPr lang="ru-RU" b="1" dirty="0" err="1" smtClean="0">
                <a:latin typeface="+mj-lt"/>
              </a:rPr>
              <a:t>неглу-бокий</a:t>
            </a:r>
            <a:r>
              <a:rPr lang="ru-RU" b="1" dirty="0" smtClean="0">
                <a:latin typeface="+mj-lt"/>
              </a:rPr>
              <a:t> </a:t>
            </a:r>
            <a:r>
              <a:rPr lang="ru-RU" b="1" dirty="0">
                <a:latin typeface="+mj-lt"/>
              </a:rPr>
              <a:t>сон</a:t>
            </a:r>
            <a:r>
              <a:rPr lang="ru-RU" b="1" dirty="0" smtClean="0">
                <a:latin typeface="+mj-lt"/>
              </a:rPr>
              <a:t>.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93104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/>
              <a:t>Психическое (эмоциональное) заражение 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7848872" cy="288032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b="1" dirty="0">
                <a:latin typeface="+mj-lt"/>
              </a:rPr>
              <a:t>Психическое (эмоциональное) </a:t>
            </a:r>
            <a:r>
              <a:rPr lang="ru-RU" b="1" dirty="0" smtClean="0">
                <a:latin typeface="+mj-lt"/>
              </a:rPr>
              <a:t>заражение </a:t>
            </a:r>
            <a:r>
              <a:rPr lang="ru-RU" dirty="0" smtClean="0">
                <a:latin typeface="+mj-lt"/>
              </a:rPr>
              <a:t>- это бессознательное, невольное подражание, возникающее </a:t>
            </a:r>
            <a:r>
              <a:rPr lang="ru-RU" dirty="0">
                <a:latin typeface="+mj-lt"/>
              </a:rPr>
              <a:t>в толпе в результате использования различных средств общения, сильных звуковых сигналов. Многократность взаимного усиления и ускорения эмоционального воздействия друг на друга приводит к общей психологической настроенности, решимости, чувству силы</a:t>
            </a:r>
            <a:r>
              <a:rPr lang="ru-RU" dirty="0" smtClean="0">
                <a:latin typeface="+mj-lt"/>
              </a:rPr>
              <a:t>.</a:t>
            </a:r>
          </a:p>
        </p:txBody>
      </p:sp>
      <p:pic>
        <p:nvPicPr>
          <p:cNvPr id="2053" name="Picture 5" descr="В рамках ЕДИ. Участие и вовлечение в массовые мероприятия.Ответственность  родителей за физическую, психическую и социальную безопасность своих детей  - Редакция газеты &quot;Iўеўскі кра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303" y="3933056"/>
            <a:ext cx="4329267" cy="2406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4911" y="3938926"/>
            <a:ext cx="35283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latin typeface="+mj-lt"/>
              </a:rPr>
              <a:t>В толпе, в условиях неизвестности, происходит </a:t>
            </a:r>
            <a:r>
              <a:rPr lang="ru-RU" sz="2200" b="1" dirty="0">
                <a:latin typeface="+mj-lt"/>
              </a:rPr>
              <a:t>растворение индивидуальной ответственности </a:t>
            </a:r>
            <a:r>
              <a:rPr lang="ru-RU" sz="2200" dirty="0">
                <a:latin typeface="+mj-lt"/>
              </a:rPr>
              <a:t>членов толпы.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55219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620000" cy="778098"/>
          </a:xfrm>
        </p:spPr>
        <p:txBody>
          <a:bodyPr/>
          <a:lstStyle/>
          <a:p>
            <a:pPr algn="just"/>
            <a:r>
              <a:rPr lang="ru-RU" sz="2400" b="1" dirty="0" smtClean="0"/>
              <a:t>Посттравматическое </a:t>
            </a:r>
            <a:r>
              <a:rPr lang="ru-RU" sz="2400" b="1" dirty="0"/>
              <a:t>стрессовое расстройство (ПТСР</a:t>
            </a:r>
            <a:r>
              <a:rPr lang="ru-RU" sz="2400" b="1" dirty="0" smtClean="0"/>
              <a:t>) может проявляться в различных формах: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124744"/>
            <a:ext cx="76328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+mj-lt"/>
              </a:rPr>
              <a:t>Повышенная возбудимость. </a:t>
            </a:r>
            <a:r>
              <a:rPr lang="ru-RU" dirty="0" smtClean="0">
                <a:latin typeface="+mj-lt"/>
              </a:rPr>
              <a:t>При этом человек может вздрагивать от резкого звука, раздражаться без веских на то обстоятельств и так далее.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+mj-lt"/>
              </a:rPr>
              <a:t>Самоедство. </a:t>
            </a:r>
            <a:r>
              <a:rPr lang="ru-RU" dirty="0" smtClean="0">
                <a:latin typeface="+mj-lt"/>
              </a:rPr>
              <a:t>В некоторых случаях человек берет вину за случившееся на себя, часто такое явление необоснованно.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+mj-lt"/>
              </a:rPr>
              <a:t>Ухудшение социальной адаптации. </a:t>
            </a:r>
            <a:r>
              <a:rPr lang="ru-RU" dirty="0" smtClean="0">
                <a:latin typeface="+mj-lt"/>
              </a:rPr>
              <a:t>При отсутствии лечения и без поддержки близких людей, человек стремится конфликтовать с окружающими и находится в одиночестве. В некоторых случаях это усугубляется алкоголем, наркотиками, что еще больше разрушает личность.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+mj-lt"/>
              </a:rPr>
              <a:t>Опустошение. </a:t>
            </a:r>
            <a:r>
              <a:rPr lang="ru-RU" dirty="0" smtClean="0">
                <a:latin typeface="+mj-lt"/>
              </a:rPr>
              <a:t>Эмоциональная жизнь становится более скудной, человек становится холодным, эгоистичным и агрессивным.</a:t>
            </a:r>
          </a:p>
        </p:txBody>
      </p:sp>
      <p:pic>
        <p:nvPicPr>
          <p:cNvPr id="30725" name="Picture 5" descr="Депрессия или о жизни в бесцветном мире - careofsoul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767" y="4540598"/>
            <a:ext cx="3447641" cy="2292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560" y="4541064"/>
            <a:ext cx="4032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+mj-lt"/>
              </a:rPr>
              <a:t>Могут появляться </a:t>
            </a:r>
            <a:r>
              <a:rPr lang="ru-RU" b="1" dirty="0">
                <a:latin typeface="+mj-lt"/>
              </a:rPr>
              <a:t>тревожные мысли, пустота, депрессия, головные боли, повышение давления, судороги, тремор конечностей и прочие патологические состояния</a:t>
            </a:r>
            <a:r>
              <a:rPr lang="ru-RU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463872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543800" cy="2593975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2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Характеристики «толпы»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7848872" cy="5472608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•</a:t>
            </a:r>
            <a:r>
              <a:rPr lang="ru-RU" b="1" dirty="0" smtClean="0">
                <a:latin typeface="+mj-lt"/>
              </a:rPr>
              <a:t>Заражаемость </a:t>
            </a:r>
            <a:r>
              <a:rPr lang="ru-RU" b="1" dirty="0">
                <a:latin typeface="+mj-lt"/>
              </a:rPr>
              <a:t>и внушаемость. </a:t>
            </a:r>
            <a:r>
              <a:rPr lang="ru-RU" dirty="0">
                <a:latin typeface="+mj-lt"/>
              </a:rPr>
              <a:t>Люди в толпе легко подхватывают общее настроение и чрезмерно восприимчивы к внушению. В их сознание крайне просто внедрить определенную идею или образ</a:t>
            </a:r>
            <a:r>
              <a:rPr lang="ru-RU" dirty="0" smtClean="0">
                <a:latin typeface="+mj-lt"/>
              </a:rPr>
              <a:t>.</a:t>
            </a:r>
          </a:p>
          <a:p>
            <a:pPr marL="114300" indent="0" algn="just">
              <a:buNone/>
            </a:pPr>
            <a:endParaRPr lang="ru-RU" dirty="0">
              <a:latin typeface="+mj-lt"/>
            </a:endParaRPr>
          </a:p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•</a:t>
            </a:r>
            <a:r>
              <a:rPr lang="ru-RU" b="1" dirty="0" smtClean="0">
                <a:latin typeface="+mj-lt"/>
              </a:rPr>
              <a:t>Потеря </a:t>
            </a:r>
            <a:r>
              <a:rPr lang="ru-RU" b="1" dirty="0">
                <a:latin typeface="+mj-lt"/>
              </a:rPr>
              <a:t>осознанности. </a:t>
            </a:r>
            <a:r>
              <a:rPr lang="ru-RU" dirty="0">
                <a:latin typeface="+mj-lt"/>
              </a:rPr>
              <a:t>Для толпы совершенно несвойственны разум и логика. Ей управляют эмоции. Даже в обычной жизни люди не всегда мыслят рационально. А в толпе сознание отключается и человек следует велению своих инстинктов</a:t>
            </a:r>
            <a:r>
              <a:rPr lang="ru-RU" dirty="0" smtClean="0">
                <a:latin typeface="+mj-lt"/>
              </a:rPr>
              <a:t>.</a:t>
            </a:r>
          </a:p>
        </p:txBody>
      </p:sp>
      <p:pic>
        <p:nvPicPr>
          <p:cNvPr id="3075" name="Picture 3" descr="Эмоциональность - что это? Отвечаем на вопрос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821" y="4581128"/>
            <a:ext cx="3048000" cy="2162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Гнев: знать врага в лиц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73" y="4581128"/>
            <a:ext cx="3931229" cy="2162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326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Характеристики «толпы»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7848872" cy="2664296"/>
          </a:xfrm>
        </p:spPr>
        <p:txBody>
          <a:bodyPr>
            <a:normAutofit fontScale="92500" lnSpcReduction="10000"/>
          </a:bodyPr>
          <a:lstStyle/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•</a:t>
            </a:r>
            <a:r>
              <a:rPr lang="ru-RU" b="1" dirty="0" smtClean="0">
                <a:latin typeface="+mj-lt"/>
              </a:rPr>
              <a:t>Образность </a:t>
            </a:r>
            <a:r>
              <a:rPr lang="ru-RU" b="1" dirty="0">
                <a:latin typeface="+mj-lt"/>
              </a:rPr>
              <a:t>мышления. </a:t>
            </a:r>
            <a:r>
              <a:rPr lang="ru-RU" dirty="0">
                <a:latin typeface="+mj-lt"/>
              </a:rPr>
              <a:t>В толпе люди мыслят образно - их мышление предельно упрощается. Люди не воспринимают сложные идеи, теряют способность рассуждать, обсуждать, вникать в детали и совершать выбор. Получается, что события могут развиваться только так: толпа либо полностью принимает идею, либо отвергает ее. В толпе чаще люди выбирают не правду и реальность, а заблуждения и иллюзии. Несуществующее оказывается для них столь же сильным, как и реальные факты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</p:txBody>
      </p:sp>
      <p:pic>
        <p:nvPicPr>
          <p:cNvPr id="4099" name="Picture 3" descr="О категоричности в преподавании.: awo_onyshchenko — LiveJour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044" y="3274477"/>
            <a:ext cx="3528392" cy="3583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7600" y="3559408"/>
            <a:ext cx="40583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 algn="just">
              <a:buNone/>
            </a:pPr>
            <a:r>
              <a:rPr lang="ru-RU" sz="2000" b="1" dirty="0">
                <a:latin typeface="+mj-lt"/>
              </a:rPr>
              <a:t>•Категоричность. </a:t>
            </a:r>
            <a:r>
              <a:rPr lang="ru-RU" sz="2000" dirty="0">
                <a:latin typeface="+mj-lt"/>
              </a:rPr>
              <a:t>Суждения, которые приняла толпа (или ей внушили их) не подвергаются никаким сомнениям и видоизменениям.</a:t>
            </a:r>
          </a:p>
        </p:txBody>
      </p:sp>
    </p:spTree>
    <p:extLst>
      <p:ext uri="{BB962C8B-B14F-4D97-AF65-F5344CB8AC3E}">
        <p14:creationId xmlns:p14="http://schemas.microsoft.com/office/powerpoint/2010/main" val="1809900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Характеристики «толпы»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7848872" cy="5616624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•</a:t>
            </a:r>
            <a:r>
              <a:rPr lang="ru-RU" b="1" dirty="0" smtClean="0">
                <a:latin typeface="+mj-lt"/>
              </a:rPr>
              <a:t>Стимуляция </a:t>
            </a:r>
            <a:r>
              <a:rPr lang="ru-RU" b="1" dirty="0">
                <a:latin typeface="+mj-lt"/>
              </a:rPr>
              <a:t>воображения. </a:t>
            </a:r>
            <a:r>
              <a:rPr lang="ru-RU" dirty="0">
                <a:latin typeface="+mj-lt"/>
              </a:rPr>
              <a:t>Из-за повышенной восприимчивости любая информация в сознании людей приобретает чрезвычайную живость. Массовое воображение действует так, что все события серьезно искажаются (но на это влияет еще и то, каким именно образом они преподносятся толпе</a:t>
            </a:r>
            <a:r>
              <a:rPr lang="ru-RU" dirty="0" smtClean="0">
                <a:latin typeface="+mj-lt"/>
              </a:rPr>
              <a:t>).</a:t>
            </a:r>
          </a:p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•</a:t>
            </a:r>
            <a:r>
              <a:rPr lang="ru-RU" b="1" dirty="0" smtClean="0">
                <a:latin typeface="+mj-lt"/>
              </a:rPr>
              <a:t>Эмоциональность</a:t>
            </a:r>
            <a:r>
              <a:rPr lang="ru-RU" dirty="0" smtClean="0">
                <a:latin typeface="+mj-lt"/>
              </a:rPr>
              <a:t> </a:t>
            </a:r>
            <a:r>
              <a:rPr lang="ru-RU" dirty="0">
                <a:latin typeface="+mj-lt"/>
              </a:rPr>
              <a:t>- одно из самых ярких поведенческих свойств толпы. Участники постоянно обмениваются эмоциями друг с другом, эмоциональный заряд, постоянно подпитываясь, достигает апогея, и контролировать проявления толпы становится практически невозможно.</a:t>
            </a:r>
          </a:p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•</a:t>
            </a:r>
            <a:r>
              <a:rPr lang="ru-RU" b="1" dirty="0" smtClean="0">
                <a:latin typeface="+mj-lt"/>
              </a:rPr>
              <a:t>Повышенная </a:t>
            </a:r>
            <a:r>
              <a:rPr lang="ru-RU" b="1" dirty="0">
                <a:latin typeface="+mj-lt"/>
              </a:rPr>
              <a:t>чувственность. </a:t>
            </a:r>
            <a:r>
              <a:rPr lang="ru-RU" dirty="0">
                <a:latin typeface="+mj-lt"/>
              </a:rPr>
              <a:t>Чувства, испытываемые людьми, доходят до крайностей. И на второй план отходят не только собственные интересы и рационализм человека, но и его инстинкт самосохранения.</a:t>
            </a:r>
          </a:p>
          <a:p>
            <a:pPr marL="114300" indent="0" algn="just">
              <a:buNone/>
            </a:pP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78426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Характеристики «толпы»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149080"/>
            <a:ext cx="7848872" cy="2448272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dirty="0" smtClean="0">
                <a:latin typeface="+mj-lt"/>
              </a:rPr>
              <a:t>•</a:t>
            </a:r>
            <a:r>
              <a:rPr lang="ru-RU" b="1" dirty="0" smtClean="0">
                <a:latin typeface="+mj-lt"/>
              </a:rPr>
              <a:t>Анонимность</a:t>
            </a:r>
            <a:r>
              <a:rPr lang="ru-RU" b="1" dirty="0">
                <a:latin typeface="+mj-lt"/>
              </a:rPr>
              <a:t>. </a:t>
            </a:r>
            <a:r>
              <a:rPr lang="ru-RU" dirty="0">
                <a:latin typeface="+mj-lt"/>
              </a:rPr>
              <a:t>Затерявшись в «безликой массе», поступая «как все», человек перестает отвечать за собственные действия, даже если они были противоправными. Отсюда и та необъяснимая жестокость, которая обычно сопровождает действия агрессивной толпы.</a:t>
            </a:r>
          </a:p>
          <a:p>
            <a:pPr marL="114300" indent="0" algn="just">
              <a:buNone/>
            </a:pPr>
            <a:endParaRPr lang="ru-RU" dirty="0">
              <a:latin typeface="+mj-lt"/>
            </a:endParaRPr>
          </a:p>
        </p:txBody>
      </p:sp>
      <p:pic>
        <p:nvPicPr>
          <p:cNvPr id="6149" name="Picture 5" descr="Идеальный мир»: всеобщая безответственно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60"/>
            <a:ext cx="3439910" cy="2260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980728"/>
            <a:ext cx="44644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latin typeface="+mj-lt"/>
              </a:rPr>
              <a:t>•</a:t>
            </a:r>
            <a:r>
              <a:rPr lang="ru-RU" sz="2200" b="1" dirty="0">
                <a:latin typeface="+mj-lt"/>
              </a:rPr>
              <a:t>Отсутствие ответственности. </a:t>
            </a:r>
            <a:r>
              <a:rPr lang="ru-RU" sz="2200" dirty="0">
                <a:latin typeface="+mj-lt"/>
              </a:rPr>
              <a:t>Люди в толпе чувствуют безнаказанность и вседозволенность, а значит, совершенно не задумываются об ответственности за свои действия и поступки. К тому же именно эта безответственность делает людей очень жестокими.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9287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ru-RU" sz="2400" b="1" dirty="0" smtClean="0"/>
              <a:t>Характеристики «толпы»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980728"/>
            <a:ext cx="77048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+mj-lt"/>
              </a:rPr>
              <a:t>•</a:t>
            </a:r>
            <a:r>
              <a:rPr lang="ru-RU" sz="2200" b="1" dirty="0" smtClean="0">
                <a:latin typeface="+mj-lt"/>
              </a:rPr>
              <a:t>Экстремизм</a:t>
            </a:r>
            <a:r>
              <a:rPr lang="ru-RU" sz="2200" dirty="0" smtClean="0">
                <a:latin typeface="+mj-lt"/>
              </a:rPr>
              <a:t>. Толпа в подавляющем большинстве случаев считается явлением деструктивным, т.е. разрушительным. Высвобождаются страсти и инстинкты, скрытые в обычной жизни где-то в потаенных уголках сознания. Инстинкты разрушительной свирепости дремлют в глубине души почти любого человека. В толпе малейшее пререкание со стороны какого-либо оратора немедленно вызывает яростные крики и бурные ругательства. Нормальное состояние толпы, наткнувшейся на препятствие - это </a:t>
            </a:r>
            <a:r>
              <a:rPr lang="ru-RU" sz="2200" b="1" dirty="0" smtClean="0">
                <a:latin typeface="+mj-lt"/>
              </a:rPr>
              <a:t>ярость</a:t>
            </a:r>
            <a:r>
              <a:rPr lang="ru-RU" sz="2200" dirty="0" smtClean="0">
                <a:latin typeface="+mj-lt"/>
              </a:rPr>
              <a:t>.</a:t>
            </a:r>
            <a:endParaRPr lang="ru-RU" dirty="0"/>
          </a:p>
        </p:txBody>
      </p:sp>
      <p:pic>
        <p:nvPicPr>
          <p:cNvPr id="7172" name="Picture 4" descr="Экстремизм – путь к терроризму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863" y="4096753"/>
            <a:ext cx="409446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Что такое экстремизм? / Ново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11192"/>
            <a:ext cx="3384376" cy="228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813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37" y="274638"/>
            <a:ext cx="7620000" cy="778098"/>
          </a:xfrm>
        </p:spPr>
        <p:txBody>
          <a:bodyPr/>
          <a:lstStyle/>
          <a:p>
            <a:pPr algn="ctr"/>
            <a:r>
              <a:rPr lang="ru-RU" sz="3200" b="1" dirty="0" smtClean="0"/>
              <a:t>Управление толпой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 rot="1947579">
            <a:off x="2630208" y="897810"/>
            <a:ext cx="432048" cy="514124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9763508">
            <a:off x="5021101" y="899416"/>
            <a:ext cx="432048" cy="514124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840066" y="1376482"/>
            <a:ext cx="1287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j-lt"/>
              </a:rPr>
              <a:t>Лидер</a:t>
            </a:r>
            <a:endParaRPr lang="ru-RU" sz="2800" b="1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30262" y="1395018"/>
            <a:ext cx="3644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j-lt"/>
              </a:rPr>
              <a:t>Силовые структуры</a:t>
            </a:r>
            <a:endParaRPr lang="ru-RU" sz="2800" b="1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1899701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+mj-lt"/>
              </a:rPr>
              <a:t>использует толпу для </a:t>
            </a:r>
            <a:r>
              <a:rPr lang="ru-RU" sz="2400" dirty="0" smtClean="0">
                <a:latin typeface="+mj-lt"/>
              </a:rPr>
              <a:t>достижения своей </a:t>
            </a:r>
            <a:r>
              <a:rPr lang="ru-RU" sz="2400" dirty="0">
                <a:latin typeface="+mj-lt"/>
              </a:rPr>
              <a:t>цели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20312" y="1899702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+mj-lt"/>
              </a:rPr>
              <a:t>стремятся толпу расформировать</a:t>
            </a:r>
            <a:endParaRPr lang="ru-RU" sz="2400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3501008"/>
            <a:ext cx="77928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+mj-lt"/>
              </a:rPr>
              <a:t>Принимая решение участия в том или ином мероприятии нужно задуматься о последствиях. Участие в несанкционированных митингах и акциях опасно для жизни и здоровья, так как во время массовых беспорядков может быть нанесен вред здоровью, а также могут быть получены травмы различной степени тяжести.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38309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117</TotalTime>
  <Words>2877</Words>
  <Application>Microsoft Office PowerPoint</Application>
  <PresentationFormat>Экран (4:3)</PresentationFormat>
  <Paragraphs>139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Соседство</vt:lpstr>
      <vt:lpstr>Участие и вовлечение в массовые мероприятия </vt:lpstr>
      <vt:lpstr>Опасность, которая подстерегает обучающихся при проведении несанкционированных массовых мероприятий </vt:lpstr>
      <vt:lpstr>Психическое (эмоциональное) заражение </vt:lpstr>
      <vt:lpstr>Характеристики «толпы»</vt:lpstr>
      <vt:lpstr>Характеристики «толпы»</vt:lpstr>
      <vt:lpstr>Характеристики «толпы»</vt:lpstr>
      <vt:lpstr>Характеристики «толпы»</vt:lpstr>
      <vt:lpstr>Характеристики «толпы»</vt:lpstr>
      <vt:lpstr>Управление толпой</vt:lpstr>
      <vt:lpstr>Вовлечение несовершеннолетних в участие в несанкционированных мероприятиях</vt:lpstr>
      <vt:lpstr>Правила нахождения в толпе</vt:lpstr>
      <vt:lpstr>Презентация PowerPoint</vt:lpstr>
      <vt:lpstr>Презентация PowerPoint</vt:lpstr>
      <vt:lpstr>Стихийная группа всегда состоит из нескольких «слоев» людей:</vt:lpstr>
      <vt:lpstr>Этапы формирования «эффекта толпы»</vt:lpstr>
      <vt:lpstr>Порядок организации и проведения массовых мероприятий</vt:lpstr>
      <vt:lpstr>Порядок организации и проведения массовых мероприятий</vt:lpstr>
      <vt:lpstr>Порядок организации и проведения массовых мероприятий</vt:lpstr>
      <vt:lpstr>Порядок организации и проведения массовых мероприятий</vt:lpstr>
      <vt:lpstr>Порядок организации и проведения массовых мероприятий</vt:lpstr>
      <vt:lpstr>Порядок организации и проведения массовых мероприятий</vt:lpstr>
      <vt:lpstr>Порядок организации и проведения массовых мероприятий</vt:lpstr>
      <vt:lpstr>Порядок организации и проведения массовых мероприятий</vt:lpstr>
      <vt:lpstr>Уголовная ответственность</vt:lpstr>
      <vt:lpstr>Уголовная ответственность</vt:lpstr>
      <vt:lpstr>Во время проведения собрания, митинга, уличного шествия, демонстрации или пикетирования запрещается:</vt:lpstr>
      <vt:lpstr>Во время проведения собрания, митинга, уличного шествия, демонстрации или пикетирования запрещается:</vt:lpstr>
      <vt:lpstr>Участие в несанкционированных мероприятиях, ситуации задержания или административного ареста, действия, препятствующие выполнению правоохранительными органами своих профессиональных обязанностей, даже если вы становитесь свидетелем этих событий, да и отслеживание тревожных событий в новостных лентах могут стать причиной сильного стресса, после которого наступает посттравматическое стрессовое расстройство (ПТСР).</vt:lpstr>
      <vt:lpstr>Посттравматическое стрессовое расстройство (ПТСР) может проявляться в различных формах:</vt:lpstr>
      <vt:lpstr>Посттравматическое стрессовое расстройство (ПТСР) может проявляться в различных формах: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Участие и вовлечение в массовые мероприятия.   Ответственность родителей за физическую, психическую и социальную безопасность своих детей.</dc:title>
  <dc:creator>СКЕРСЬ МАРИЯ АНТОНОВНА</dc:creator>
  <cp:lastModifiedBy>СКЕРСЬ МАРИЯ АНТОНОВНА</cp:lastModifiedBy>
  <cp:revision>12</cp:revision>
  <dcterms:created xsi:type="dcterms:W3CDTF">2020-12-15T12:00:09Z</dcterms:created>
  <dcterms:modified xsi:type="dcterms:W3CDTF">2020-12-15T13:58:08Z</dcterms:modified>
</cp:coreProperties>
</file>