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96" r:id="rId3"/>
    <p:sldId id="292" r:id="rId4"/>
    <p:sldId id="324" r:id="rId5"/>
    <p:sldId id="258" r:id="rId6"/>
    <p:sldId id="318" r:id="rId7"/>
    <p:sldId id="319" r:id="rId8"/>
    <p:sldId id="302" r:id="rId9"/>
    <p:sldId id="320" r:id="rId10"/>
    <p:sldId id="321" r:id="rId11"/>
    <p:sldId id="327" r:id="rId12"/>
    <p:sldId id="322" r:id="rId13"/>
    <p:sldId id="323" r:id="rId14"/>
    <p:sldId id="325" r:id="rId15"/>
    <p:sldId id="326" r:id="rId16"/>
    <p:sldId id="316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0000"/>
    <a:srgbClr val="F37982"/>
    <a:srgbClr val="EF4F5A"/>
    <a:srgbClr val="FF3F3F"/>
    <a:srgbClr val="FFE285"/>
    <a:srgbClr val="F37D85"/>
    <a:srgbClr val="FF9F9F"/>
    <a:srgbClr val="9780B2"/>
    <a:srgbClr val="F74786"/>
    <a:srgbClr val="F04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02" autoAdjust="0"/>
  </p:normalViewPr>
  <p:slideViewPr>
    <p:cSldViewPr>
      <p:cViewPr>
        <p:scale>
          <a:sx n="70" d="100"/>
          <a:sy n="70" d="100"/>
        </p:scale>
        <p:origin x="-1733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5F76FD-3547-4CBC-B3E1-09E8574A34CE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4BC270-300E-44E7-A1B8-3B68F3FC392F}">
      <dgm:prSet phldrT="[Текст]" custT="1"/>
      <dgm:spPr/>
      <dgm:t>
        <a:bodyPr/>
        <a:lstStyle/>
        <a:p>
          <a:r>
            <a:rPr lang="ru-RU" sz="1800" b="0" dirty="0" smtClean="0"/>
            <a:t>Приказом ректора             от 21.06.2019 № 947 утверждены</a:t>
          </a:r>
          <a:endParaRPr lang="ru-RU" sz="1800" b="0" dirty="0"/>
        </a:p>
      </dgm:t>
    </dgm:pt>
    <dgm:pt modelId="{7B992C03-3F1F-4349-AB35-5160B26D4CDE}" type="parTrans" cxnId="{298EA185-C94E-45E8-AFA8-96689621DBFA}">
      <dgm:prSet/>
      <dgm:spPr/>
      <dgm:t>
        <a:bodyPr/>
        <a:lstStyle/>
        <a:p>
          <a:endParaRPr lang="ru-RU"/>
        </a:p>
      </dgm:t>
    </dgm:pt>
    <dgm:pt modelId="{395FF359-BC0E-413F-8696-5BD6CA84D3F9}" type="sibTrans" cxnId="{298EA185-C94E-45E8-AFA8-96689621DBFA}">
      <dgm:prSet/>
      <dgm:spPr/>
      <dgm:t>
        <a:bodyPr/>
        <a:lstStyle/>
        <a:p>
          <a:endParaRPr lang="ru-RU"/>
        </a:p>
      </dgm:t>
    </dgm:pt>
    <dgm:pt modelId="{2957D456-5E10-4CBD-ADA8-CE061DA66D33}">
      <dgm:prSet phldrT="[Текст]" custT="1"/>
      <dgm:spPr/>
      <dgm:t>
        <a:bodyPr/>
        <a:lstStyle/>
        <a:p>
          <a:r>
            <a:rPr lang="ru-RU" sz="1800" dirty="0" smtClean="0"/>
            <a:t>Положением о комиссии по противодействию коррупции </a:t>
          </a:r>
          <a:endParaRPr lang="ru-RU" sz="1800" dirty="0"/>
        </a:p>
      </dgm:t>
    </dgm:pt>
    <dgm:pt modelId="{B9AE33A3-8B71-45FC-B350-689AA28EC15D}" type="parTrans" cxnId="{FCD6BE66-7306-45C0-8F50-4D2E3B564B21}">
      <dgm:prSet/>
      <dgm:spPr/>
      <dgm:t>
        <a:bodyPr/>
        <a:lstStyle/>
        <a:p>
          <a:endParaRPr lang="ru-RU"/>
        </a:p>
      </dgm:t>
    </dgm:pt>
    <dgm:pt modelId="{6CBA1F58-8E40-4500-9775-A731E55FBFB0}" type="sibTrans" cxnId="{FCD6BE66-7306-45C0-8F50-4D2E3B564B21}">
      <dgm:prSet/>
      <dgm:spPr/>
      <dgm:t>
        <a:bodyPr/>
        <a:lstStyle/>
        <a:p>
          <a:endParaRPr lang="ru-RU"/>
        </a:p>
      </dgm:t>
    </dgm:pt>
    <dgm:pt modelId="{AF734E78-B27A-4996-9A50-351BE8F555DA}">
      <dgm:prSet phldrT="[Текст]" custT="1"/>
      <dgm:spPr/>
      <dgm:t>
        <a:bodyPr/>
        <a:lstStyle/>
        <a:p>
          <a:r>
            <a:rPr lang="ru-RU" sz="1800" dirty="0" smtClean="0"/>
            <a:t>Состав комиссии по противодействию коррупции </a:t>
          </a:r>
          <a:endParaRPr lang="ru-RU" sz="1800" dirty="0"/>
        </a:p>
      </dgm:t>
    </dgm:pt>
    <dgm:pt modelId="{ABFAD297-9872-4BF8-9AF3-C39362FA8EE1}" type="parTrans" cxnId="{E7C68052-36C7-4AA7-A851-44133D528CF3}">
      <dgm:prSet/>
      <dgm:spPr/>
      <dgm:t>
        <a:bodyPr/>
        <a:lstStyle/>
        <a:p>
          <a:endParaRPr lang="ru-RU"/>
        </a:p>
      </dgm:t>
    </dgm:pt>
    <dgm:pt modelId="{899D9D63-3FBA-4778-965E-20ED93A8E7C8}" type="sibTrans" cxnId="{E7C68052-36C7-4AA7-A851-44133D528CF3}">
      <dgm:prSet/>
      <dgm:spPr/>
      <dgm:t>
        <a:bodyPr/>
        <a:lstStyle/>
        <a:p>
          <a:endParaRPr lang="ru-RU"/>
        </a:p>
      </dgm:t>
    </dgm:pt>
    <dgm:pt modelId="{C6523A16-E26A-41C1-B3BF-9339C965D0DC}" type="pres">
      <dgm:prSet presAssocID="{DE5F76FD-3547-4CBC-B3E1-09E8574A34C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1B113E-DEDC-4A5C-917C-BE0BA56B5D35}" type="pres">
      <dgm:prSet presAssocID="{284BC270-300E-44E7-A1B8-3B68F3FC392F}" presName="root1" presStyleCnt="0"/>
      <dgm:spPr/>
    </dgm:pt>
    <dgm:pt modelId="{DB9EFE96-C749-4D0E-8254-E8490563C233}" type="pres">
      <dgm:prSet presAssocID="{284BC270-300E-44E7-A1B8-3B68F3FC392F}" presName="LevelOneTextNode" presStyleLbl="node0" presStyleIdx="0" presStyleCnt="1" custScaleX="119570" custScaleY="66417" custLinFactNeighborX="-20347" custLinFactNeighborY="-127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332AC5-A069-4485-961A-293BADB4BD1A}" type="pres">
      <dgm:prSet presAssocID="{284BC270-300E-44E7-A1B8-3B68F3FC392F}" presName="level2hierChild" presStyleCnt="0"/>
      <dgm:spPr/>
    </dgm:pt>
    <dgm:pt modelId="{EB2A0BCD-3080-4492-9CA9-500908276D0E}" type="pres">
      <dgm:prSet presAssocID="{B9AE33A3-8B71-45FC-B350-689AA28EC15D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2848D79F-FE52-4426-9BE0-4DDB2E4803ED}" type="pres">
      <dgm:prSet presAssocID="{B9AE33A3-8B71-45FC-B350-689AA28EC15D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71930C5-A9E6-4CA4-B916-B3E74C92DE9F}" type="pres">
      <dgm:prSet presAssocID="{2957D456-5E10-4CBD-ADA8-CE061DA66D33}" presName="root2" presStyleCnt="0"/>
      <dgm:spPr/>
    </dgm:pt>
    <dgm:pt modelId="{6F582F45-2751-435E-AFA5-6C9174750412}" type="pres">
      <dgm:prSet presAssocID="{2957D456-5E10-4CBD-ADA8-CE061DA66D33}" presName="LevelTwoTextNode" presStyleLbl="node2" presStyleIdx="0" presStyleCnt="2" custScaleX="168070" custScaleY="478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FFA6F1-449D-4F6B-BAB6-6C32824308D9}" type="pres">
      <dgm:prSet presAssocID="{2957D456-5E10-4CBD-ADA8-CE061DA66D33}" presName="level3hierChild" presStyleCnt="0"/>
      <dgm:spPr/>
    </dgm:pt>
    <dgm:pt modelId="{5A05AA23-7C16-49BB-8283-397AA728EA7F}" type="pres">
      <dgm:prSet presAssocID="{ABFAD297-9872-4BF8-9AF3-C39362FA8EE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873E3814-9EAA-4B5A-924D-572CD8E91E41}" type="pres">
      <dgm:prSet presAssocID="{ABFAD297-9872-4BF8-9AF3-C39362FA8EE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72112612-AEDD-4E0A-BF02-2261EB75D35C}" type="pres">
      <dgm:prSet presAssocID="{AF734E78-B27A-4996-9A50-351BE8F555DA}" presName="root2" presStyleCnt="0"/>
      <dgm:spPr/>
    </dgm:pt>
    <dgm:pt modelId="{715844EF-DCF4-4793-B642-639A0CD78262}" type="pres">
      <dgm:prSet presAssocID="{AF734E78-B27A-4996-9A50-351BE8F555DA}" presName="LevelTwoTextNode" presStyleLbl="node2" presStyleIdx="1" presStyleCnt="2" custScaleX="168070" custScaleY="486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C04A1C-971C-415B-A9F8-6A81EFF6C25C}" type="pres">
      <dgm:prSet presAssocID="{AF734E78-B27A-4996-9A50-351BE8F555DA}" presName="level3hierChild" presStyleCnt="0"/>
      <dgm:spPr/>
    </dgm:pt>
  </dgm:ptLst>
  <dgm:cxnLst>
    <dgm:cxn modelId="{995413F3-63C7-4FCD-A421-52B64B1FBA1A}" type="presOf" srcId="{AF734E78-B27A-4996-9A50-351BE8F555DA}" destId="{715844EF-DCF4-4793-B642-639A0CD78262}" srcOrd="0" destOrd="0" presId="urn:microsoft.com/office/officeart/2005/8/layout/hierarchy2"/>
    <dgm:cxn modelId="{1D640DCF-43BB-4C3A-A904-2228996DE78E}" type="presOf" srcId="{B9AE33A3-8B71-45FC-B350-689AA28EC15D}" destId="{EB2A0BCD-3080-4492-9CA9-500908276D0E}" srcOrd="0" destOrd="0" presId="urn:microsoft.com/office/officeart/2005/8/layout/hierarchy2"/>
    <dgm:cxn modelId="{24A02779-CA05-4255-B57E-B5C87CBBDDB1}" type="presOf" srcId="{284BC270-300E-44E7-A1B8-3B68F3FC392F}" destId="{DB9EFE96-C749-4D0E-8254-E8490563C233}" srcOrd="0" destOrd="0" presId="urn:microsoft.com/office/officeart/2005/8/layout/hierarchy2"/>
    <dgm:cxn modelId="{298EA185-C94E-45E8-AFA8-96689621DBFA}" srcId="{DE5F76FD-3547-4CBC-B3E1-09E8574A34CE}" destId="{284BC270-300E-44E7-A1B8-3B68F3FC392F}" srcOrd="0" destOrd="0" parTransId="{7B992C03-3F1F-4349-AB35-5160B26D4CDE}" sibTransId="{395FF359-BC0E-413F-8696-5BD6CA84D3F9}"/>
    <dgm:cxn modelId="{449B1414-3162-4964-8CE4-D18754598A4E}" type="presOf" srcId="{DE5F76FD-3547-4CBC-B3E1-09E8574A34CE}" destId="{C6523A16-E26A-41C1-B3BF-9339C965D0DC}" srcOrd="0" destOrd="0" presId="urn:microsoft.com/office/officeart/2005/8/layout/hierarchy2"/>
    <dgm:cxn modelId="{3835A4BF-9441-47F2-8D18-B63829679C68}" type="presOf" srcId="{ABFAD297-9872-4BF8-9AF3-C39362FA8EE1}" destId="{5A05AA23-7C16-49BB-8283-397AA728EA7F}" srcOrd="0" destOrd="0" presId="urn:microsoft.com/office/officeart/2005/8/layout/hierarchy2"/>
    <dgm:cxn modelId="{3BA67FA4-1733-445C-B117-00DA5E6D1466}" type="presOf" srcId="{2957D456-5E10-4CBD-ADA8-CE061DA66D33}" destId="{6F582F45-2751-435E-AFA5-6C9174750412}" srcOrd="0" destOrd="0" presId="urn:microsoft.com/office/officeart/2005/8/layout/hierarchy2"/>
    <dgm:cxn modelId="{E7C68052-36C7-4AA7-A851-44133D528CF3}" srcId="{284BC270-300E-44E7-A1B8-3B68F3FC392F}" destId="{AF734E78-B27A-4996-9A50-351BE8F555DA}" srcOrd="1" destOrd="0" parTransId="{ABFAD297-9872-4BF8-9AF3-C39362FA8EE1}" sibTransId="{899D9D63-3FBA-4778-965E-20ED93A8E7C8}"/>
    <dgm:cxn modelId="{FCD6BE66-7306-45C0-8F50-4D2E3B564B21}" srcId="{284BC270-300E-44E7-A1B8-3B68F3FC392F}" destId="{2957D456-5E10-4CBD-ADA8-CE061DA66D33}" srcOrd="0" destOrd="0" parTransId="{B9AE33A3-8B71-45FC-B350-689AA28EC15D}" sibTransId="{6CBA1F58-8E40-4500-9775-A731E55FBFB0}"/>
    <dgm:cxn modelId="{6E50B251-BD16-4D1A-AA4B-758A36DC17E9}" type="presOf" srcId="{B9AE33A3-8B71-45FC-B350-689AA28EC15D}" destId="{2848D79F-FE52-4426-9BE0-4DDB2E4803ED}" srcOrd="1" destOrd="0" presId="urn:microsoft.com/office/officeart/2005/8/layout/hierarchy2"/>
    <dgm:cxn modelId="{E66B7C15-0E52-43CF-AFC8-F6743A87F05E}" type="presOf" srcId="{ABFAD297-9872-4BF8-9AF3-C39362FA8EE1}" destId="{873E3814-9EAA-4B5A-924D-572CD8E91E41}" srcOrd="1" destOrd="0" presId="urn:microsoft.com/office/officeart/2005/8/layout/hierarchy2"/>
    <dgm:cxn modelId="{0FF399E5-850B-4441-89A7-F87AF6C73B2F}" type="presParOf" srcId="{C6523A16-E26A-41C1-B3BF-9339C965D0DC}" destId="{B01B113E-DEDC-4A5C-917C-BE0BA56B5D35}" srcOrd="0" destOrd="0" presId="urn:microsoft.com/office/officeart/2005/8/layout/hierarchy2"/>
    <dgm:cxn modelId="{4EF15248-185D-4297-8258-47F7807BE849}" type="presParOf" srcId="{B01B113E-DEDC-4A5C-917C-BE0BA56B5D35}" destId="{DB9EFE96-C749-4D0E-8254-E8490563C233}" srcOrd="0" destOrd="0" presId="urn:microsoft.com/office/officeart/2005/8/layout/hierarchy2"/>
    <dgm:cxn modelId="{8F0B1E4C-2895-4F10-B10B-6627A4AC3B40}" type="presParOf" srcId="{B01B113E-DEDC-4A5C-917C-BE0BA56B5D35}" destId="{F9332AC5-A069-4485-961A-293BADB4BD1A}" srcOrd="1" destOrd="0" presId="urn:microsoft.com/office/officeart/2005/8/layout/hierarchy2"/>
    <dgm:cxn modelId="{55D2FC39-4371-42EF-A81F-E3647BACF380}" type="presParOf" srcId="{F9332AC5-A069-4485-961A-293BADB4BD1A}" destId="{EB2A0BCD-3080-4492-9CA9-500908276D0E}" srcOrd="0" destOrd="0" presId="urn:microsoft.com/office/officeart/2005/8/layout/hierarchy2"/>
    <dgm:cxn modelId="{99F7D3FE-2FAD-48D3-8960-3E9A8D8DCA29}" type="presParOf" srcId="{EB2A0BCD-3080-4492-9CA9-500908276D0E}" destId="{2848D79F-FE52-4426-9BE0-4DDB2E4803ED}" srcOrd="0" destOrd="0" presId="urn:microsoft.com/office/officeart/2005/8/layout/hierarchy2"/>
    <dgm:cxn modelId="{6151048E-A3AB-4A3E-9CD7-606697F761FD}" type="presParOf" srcId="{F9332AC5-A069-4485-961A-293BADB4BD1A}" destId="{871930C5-A9E6-4CA4-B916-B3E74C92DE9F}" srcOrd="1" destOrd="0" presId="urn:microsoft.com/office/officeart/2005/8/layout/hierarchy2"/>
    <dgm:cxn modelId="{9F4F2AC1-C8E8-49A8-9E9F-90380983C4DA}" type="presParOf" srcId="{871930C5-A9E6-4CA4-B916-B3E74C92DE9F}" destId="{6F582F45-2751-435E-AFA5-6C9174750412}" srcOrd="0" destOrd="0" presId="urn:microsoft.com/office/officeart/2005/8/layout/hierarchy2"/>
    <dgm:cxn modelId="{FF514361-C1F1-4413-897B-29B1EAD9A8BD}" type="presParOf" srcId="{871930C5-A9E6-4CA4-B916-B3E74C92DE9F}" destId="{6AFFA6F1-449D-4F6B-BAB6-6C32824308D9}" srcOrd="1" destOrd="0" presId="urn:microsoft.com/office/officeart/2005/8/layout/hierarchy2"/>
    <dgm:cxn modelId="{F30D288B-623E-4744-BE7B-CEB0C1116797}" type="presParOf" srcId="{F9332AC5-A069-4485-961A-293BADB4BD1A}" destId="{5A05AA23-7C16-49BB-8283-397AA728EA7F}" srcOrd="2" destOrd="0" presId="urn:microsoft.com/office/officeart/2005/8/layout/hierarchy2"/>
    <dgm:cxn modelId="{E704708B-A9DB-4FFE-95CB-0E1DAF298286}" type="presParOf" srcId="{5A05AA23-7C16-49BB-8283-397AA728EA7F}" destId="{873E3814-9EAA-4B5A-924D-572CD8E91E41}" srcOrd="0" destOrd="0" presId="urn:microsoft.com/office/officeart/2005/8/layout/hierarchy2"/>
    <dgm:cxn modelId="{5F7DBF7D-0C23-409E-B35F-91393CA1CAE3}" type="presParOf" srcId="{F9332AC5-A069-4485-961A-293BADB4BD1A}" destId="{72112612-AEDD-4E0A-BF02-2261EB75D35C}" srcOrd="3" destOrd="0" presId="urn:microsoft.com/office/officeart/2005/8/layout/hierarchy2"/>
    <dgm:cxn modelId="{3CAB426C-4448-4036-A110-574544E7A64A}" type="presParOf" srcId="{72112612-AEDD-4E0A-BF02-2261EB75D35C}" destId="{715844EF-DCF4-4793-B642-639A0CD78262}" srcOrd="0" destOrd="0" presId="urn:microsoft.com/office/officeart/2005/8/layout/hierarchy2"/>
    <dgm:cxn modelId="{6DCC257E-D855-4344-B38F-D1CCFE6B0235}" type="presParOf" srcId="{72112612-AEDD-4E0A-BF02-2261EB75D35C}" destId="{37C04A1C-971C-415B-A9F8-6A81EFF6C25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EFE96-C749-4D0E-8254-E8490563C233}">
      <dsp:nvSpPr>
        <dsp:cNvPr id="0" name=""/>
        <dsp:cNvSpPr/>
      </dsp:nvSpPr>
      <dsp:spPr>
        <a:xfrm>
          <a:off x="0" y="548194"/>
          <a:ext cx="3034605" cy="842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Приказом ректора             от 21.06.2019 № 947 утверждены</a:t>
          </a:r>
          <a:endParaRPr lang="ru-RU" sz="1800" b="0" kern="1200" dirty="0"/>
        </a:p>
      </dsp:txBody>
      <dsp:txXfrm>
        <a:off x="24685" y="572879"/>
        <a:ext cx="2985235" cy="793439"/>
      </dsp:txXfrm>
    </dsp:sp>
    <dsp:sp modelId="{EB2A0BCD-3080-4492-9CA9-500908276D0E}">
      <dsp:nvSpPr>
        <dsp:cNvPr id="0" name=""/>
        <dsp:cNvSpPr/>
      </dsp:nvSpPr>
      <dsp:spPr>
        <a:xfrm rot="20796823">
          <a:off x="3020417" y="798252"/>
          <a:ext cx="1044403" cy="100898"/>
        </a:xfrm>
        <a:custGeom>
          <a:avLst/>
          <a:gdLst/>
          <a:ahLst/>
          <a:cxnLst/>
          <a:rect l="0" t="0" r="0" b="0"/>
          <a:pathLst>
            <a:path>
              <a:moveTo>
                <a:pt x="0" y="50449"/>
              </a:moveTo>
              <a:lnTo>
                <a:pt x="1044403" y="504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16509" y="822591"/>
        <a:ext cx="52220" cy="52220"/>
      </dsp:txXfrm>
    </dsp:sp>
    <dsp:sp modelId="{6F582F45-2751-435E-AFA5-6C9174750412}">
      <dsp:nvSpPr>
        <dsp:cNvPr id="0" name=""/>
        <dsp:cNvSpPr/>
      </dsp:nvSpPr>
      <dsp:spPr>
        <a:xfrm>
          <a:off x="4050633" y="424349"/>
          <a:ext cx="4265502" cy="606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Положением о комиссии по противодействию коррупции </a:t>
          </a:r>
          <a:endParaRPr lang="ru-RU" sz="1800" kern="1200" dirty="0"/>
        </a:p>
      </dsp:txBody>
      <dsp:txXfrm>
        <a:off x="4068409" y="442125"/>
        <a:ext cx="4229950" cy="571356"/>
      </dsp:txXfrm>
    </dsp:sp>
    <dsp:sp modelId="{5A05AA23-7C16-49BB-8283-397AA728EA7F}">
      <dsp:nvSpPr>
        <dsp:cNvPr id="0" name=""/>
        <dsp:cNvSpPr/>
      </dsp:nvSpPr>
      <dsp:spPr>
        <a:xfrm rot="1734128">
          <a:off x="2962327" y="1199613"/>
          <a:ext cx="1160583" cy="100898"/>
        </a:xfrm>
        <a:custGeom>
          <a:avLst/>
          <a:gdLst/>
          <a:ahLst/>
          <a:cxnLst/>
          <a:rect l="0" t="0" r="0" b="0"/>
          <a:pathLst>
            <a:path>
              <a:moveTo>
                <a:pt x="0" y="50449"/>
              </a:moveTo>
              <a:lnTo>
                <a:pt x="1160583" y="504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13605" y="1221048"/>
        <a:ext cx="58029" cy="58029"/>
      </dsp:txXfrm>
    </dsp:sp>
    <dsp:sp modelId="{715844EF-DCF4-4793-B642-639A0CD78262}">
      <dsp:nvSpPr>
        <dsp:cNvPr id="0" name=""/>
        <dsp:cNvSpPr/>
      </dsp:nvSpPr>
      <dsp:spPr>
        <a:xfrm>
          <a:off x="4050633" y="1221603"/>
          <a:ext cx="4265502" cy="617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Состав комиссии по противодействию коррупции </a:t>
          </a:r>
          <a:endParaRPr lang="ru-RU" sz="1800" kern="1200" dirty="0"/>
        </a:p>
      </dsp:txBody>
      <dsp:txXfrm>
        <a:off x="4068729" y="1239699"/>
        <a:ext cx="4229310" cy="581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EBFC7-1DEC-4901-94A1-3D4F2E58E1F3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DB7D1-B401-4032-B734-946ECD08BA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949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hape 391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2467" name="Shape 392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4515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DB7D1-B401-4032-B734-946ECD08BA5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760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4515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4515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4515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4515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98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  <a:buFont typeface="Calibri" pitchFamily="34" charset="0"/>
              <a:buNone/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5539" name="Shape 399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1923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8656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6218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635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C2F2A-EB0A-4908-BE39-0FBBF1118A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6460921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8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127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190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8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127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190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195A1-E7BF-439F-A824-89397DD726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42909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-381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31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6" y="1535112"/>
            <a:ext cx="4041773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6" y="2174875"/>
            <a:ext cx="4041773" cy="39512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-381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31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83DC5-13EA-4DE0-A15A-751C054A5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521597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6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>
              <a:sym typeface="Calibri"/>
            </a:endParaRP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502E4-5CD7-41A7-B257-82F2EE4744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1834687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2309017" y="-251616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635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B185-0D51-4AB8-9FAC-200A0E66D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022305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4732336" y="2171702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541336" y="190502"/>
            <a:ext cx="5851525" cy="601979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marR="0" lvl="0" indent="635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12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hape 13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hape 14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C85E-0B3A-42FE-B2C7-4E299AF6E6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435195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5038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6099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3032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0513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292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21787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2477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11244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784CD-B135-4ADD-BAE9-EEF2842BF5F7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C591D-8F91-4093-BA56-FB8F9D51CA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3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10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>
              <a:sym typeface="Arial" charset="0"/>
            </a:endParaRPr>
          </a:p>
        </p:txBody>
      </p:sp>
      <p:sp>
        <p:nvSpPr>
          <p:cNvPr id="1027" name="Shape 11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>
              <a:sym typeface="Arial" charset="0"/>
            </a:endParaRPr>
          </a:p>
        </p:txBody>
      </p:sp>
      <p:sp>
        <p:nvSpPr>
          <p:cNvPr id="1028" name="Shape 12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888888"/>
              </a:buClr>
              <a:buFont typeface="Calibri" pitchFamily="34" charset="0"/>
              <a:buNone/>
              <a:defRPr sz="1200">
                <a:solidFill>
                  <a:srgbClr val="888888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Shape 13"/>
          <p:cNvSpPr txBox="1">
            <a:spLocks noGrp="1"/>
          </p:cNvSpPr>
          <p:nvPr>
            <p:ph type="ft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888888"/>
              </a:buClr>
              <a:buFont typeface="Calibri" pitchFamily="34" charset="0"/>
              <a:buNone/>
              <a:defRPr sz="1200">
                <a:solidFill>
                  <a:srgbClr val="888888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Shape 14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888888"/>
              </a:buClr>
              <a:buSzPct val="25000"/>
              <a:buFont typeface="Calibri" pitchFamily="34" charset="0"/>
              <a:buNone/>
              <a:defRPr sz="1200" smtClean="0">
                <a:solidFill>
                  <a:srgbClr val="888888"/>
                </a:solidFill>
                <a:latin typeface="Calibri" pitchFamily="34" charset="0"/>
                <a:cs typeface="Arial" charset="0"/>
                <a:sym typeface="Calibri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7B0EA9-B9E9-4F95-BE6B-A6E5E27F7750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pic>
        <p:nvPicPr>
          <p:cNvPr id="1031" name="Shape 15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39238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ransition spd="slow">
    <p:wip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senko@grsu.by" TargetMode="External"/><Relationship Id="rId3" Type="http://schemas.openxmlformats.org/officeDocument/2006/relationships/hyperlink" Target="mailto:ikiturko@grsu.by" TargetMode="External"/><Relationship Id="rId7" Type="http://schemas.openxmlformats.org/officeDocument/2006/relationships/hyperlink" Target="mailto:romanovski@grsu.by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gachko@grsu.by" TargetMode="External"/><Relationship Id="rId5" Type="http://schemas.openxmlformats.org/officeDocument/2006/relationships/hyperlink" Target="mailto:bialykh@grsu.by" TargetMode="External"/><Relationship Id="rId4" Type="http://schemas.openxmlformats.org/officeDocument/2006/relationships/hyperlink" Target="mailto:ORomanov@grsu.by" TargetMode="External"/><Relationship Id="rId9" Type="http://schemas.openxmlformats.org/officeDocument/2006/relationships/hyperlink" Target="https://intra.grsu.by/n.vojtko@grsu.b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Shape 394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3175"/>
            <a:ext cx="9163051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5" name="Shape 395"/>
          <p:cNvSpPr txBox="1">
            <a:spLocks noGrp="1"/>
          </p:cNvSpPr>
          <p:nvPr>
            <p:ph type="ctrTitle"/>
          </p:nvPr>
        </p:nvSpPr>
        <p:spPr>
          <a:xfrm>
            <a:off x="1259632" y="1694651"/>
            <a:ext cx="7560840" cy="3054350"/>
          </a:xfrm>
        </p:spPr>
        <p:txBody>
          <a:bodyPr tIns="45700" bIns="45700">
            <a:noAutofit/>
          </a:bodyPr>
          <a:lstStyle/>
          <a:p>
            <a:pPr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ru-RU" alt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  <a:t>О </a:t>
            </a:r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  <a:t>состоянии и мероприятиях по противодействию коррупции и профилактике коррупционных правонарушений </a:t>
            </a:r>
            <a:b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</a:br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  <a:t>в </a:t>
            </a:r>
            <a:r>
              <a:rPr lang="ru-RU" alt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  <a:t>ГрГУ</a:t>
            </a:r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Calibri" pitchFamily="34" charset="0"/>
                <a:sym typeface="Calibri" pitchFamily="34" charset="0"/>
              </a:rPr>
              <a:t> им. Янки Купалы</a:t>
            </a:r>
            <a:endParaRPr lang="ru-RU" alt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2711450" y="4746625"/>
            <a:ext cx="6299200" cy="1439863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lIns="91425" tIns="45700" rIns="91425" bIns="4570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ct val="25000"/>
              <a:buFont typeface="Arial Narrow"/>
              <a:buNone/>
              <a:defRPr/>
            </a:pPr>
            <a:endParaRPr lang="ru-RU" sz="1800" kern="0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Arial Narrow"/>
              <a:cs typeface="Arial Narrow"/>
              <a:sym typeface="Arial Narrow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7445" y="5301208"/>
            <a:ext cx="58532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i="1" dirty="0" smtClean="0">
                <a:latin typeface="Arial" pitchFamily="34" charset="0"/>
                <a:cs typeface="Arial" pitchFamily="34" charset="0"/>
              </a:rPr>
              <a:t>«Материалы ЕДИ, октябрь 2020»</a:t>
            </a:r>
          </a:p>
          <a:p>
            <a:pPr algn="r"/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Подготовлено центром кадровой и правовой работы</a:t>
            </a:r>
          </a:p>
          <a:p>
            <a:pPr algn="r"/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Учреждения образования «Гродненский государственный </a:t>
            </a:r>
          </a:p>
          <a:p>
            <a:pPr algn="r"/>
            <a:r>
              <a:rPr lang="ru-RU" sz="1600" i="1" dirty="0" smtClean="0">
                <a:latin typeface="Arial" pitchFamily="34" charset="0"/>
                <a:cs typeface="Arial" pitchFamily="34" charset="0"/>
              </a:rPr>
              <a:t>университет имени Янки Купалы»</a:t>
            </a:r>
          </a:p>
        </p:txBody>
      </p:sp>
    </p:spTree>
    <p:extLst>
      <p:ext uri="{BB962C8B-B14F-4D97-AF65-F5344CB8AC3E}">
        <p14:creationId xmlns:p14="http://schemas.microsoft.com/office/powerpoint/2010/main" val="41633185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5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48488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2D2A9E1E-AABF-43B2-8D0F-0C7172BC3F7B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10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525132" y="908721"/>
            <a:ext cx="8316991" cy="1080120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Комиссия по </a:t>
            </a:r>
            <a:r>
              <a:rPr lang="ru-RU" sz="2400" b="1" dirty="0" smtClean="0">
                <a:solidFill>
                  <a:srgbClr val="FF0000"/>
                </a:solidFill>
              </a:rPr>
              <a:t>приему и оценке имущества (подарков)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25131" y="1991416"/>
            <a:ext cx="8316991" cy="1653608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0000"/>
                </a:solidFill>
              </a:rPr>
              <a:t>принимает и оценивает подарки стоимостью более 5 базовых величин, которые получены работниками университета в связи с исполнением служебных (трудовых) обязанностей, а также принимает решения о порядке распоряжения такими подарками (иным имуществом)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5131" y="3640796"/>
            <a:ext cx="8316993" cy="940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0000"/>
                </a:solidFill>
              </a:rPr>
              <a:t>действует в соответствии с </a:t>
            </a:r>
            <a:r>
              <a:rPr lang="ru-RU" b="1" dirty="0" smtClean="0">
                <a:solidFill>
                  <a:srgbClr val="000000"/>
                </a:solidFill>
              </a:rPr>
              <a:t>Порядком </a:t>
            </a:r>
            <a:r>
              <a:rPr lang="ru-RU" b="1" dirty="0">
                <a:solidFill>
                  <a:srgbClr val="000000"/>
                </a:solidFill>
              </a:rPr>
              <a:t>сдачи, учета, хранения и оценки имущества, полученного работником в связи с исполнением им своих служебных (трудовых) обязанностей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5131" y="4826675"/>
            <a:ext cx="83169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Приказом </a:t>
            </a:r>
            <a:r>
              <a:rPr lang="ru-RU" b="1" dirty="0" smtClean="0"/>
              <a:t>ректора от 30.01.2017 </a:t>
            </a:r>
            <a:r>
              <a:rPr lang="ru-RU" b="1" dirty="0"/>
              <a:t>№ </a:t>
            </a:r>
            <a:r>
              <a:rPr lang="ru-RU" b="1" dirty="0" smtClean="0"/>
              <a:t>76 </a:t>
            </a:r>
            <a:r>
              <a:rPr lang="ru-RU" dirty="0" smtClean="0"/>
              <a:t>утвержден состав комиссии по приему и оценке имущества (подарков).</a:t>
            </a:r>
          </a:p>
          <a:p>
            <a:pPr algn="just"/>
            <a:endParaRPr lang="ru-RU" dirty="0"/>
          </a:p>
          <a:p>
            <a:pPr algn="just"/>
            <a:r>
              <a:rPr lang="ru-RU" b="1" dirty="0"/>
              <a:t>Приказом ректора от </a:t>
            </a:r>
            <a:r>
              <a:rPr lang="ru-RU" b="1" dirty="0" smtClean="0"/>
              <a:t>30.05.2018 </a:t>
            </a:r>
            <a:r>
              <a:rPr lang="ru-RU" b="1" dirty="0"/>
              <a:t>№ </a:t>
            </a:r>
            <a:r>
              <a:rPr lang="ru-RU" b="1" dirty="0" smtClean="0"/>
              <a:t>746 </a:t>
            </a:r>
            <a:r>
              <a:rPr lang="ru-RU" dirty="0"/>
              <a:t>утвержден </a:t>
            </a:r>
            <a:r>
              <a:rPr lang="ru-RU" dirty="0" smtClean="0"/>
              <a:t>Порядок </a:t>
            </a:r>
            <a:r>
              <a:rPr lang="ru-RU" dirty="0"/>
              <a:t>сдачи, учета, хранения и оценки имущества, полученного работником в связи с исполнением им своих служебных (трудовых) </a:t>
            </a:r>
            <a:r>
              <a:rPr lang="ru-RU" dirty="0" smtClean="0"/>
              <a:t>обязанностей.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710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torage.myseldon.com/news_pict_D7/D7A68A6BB2AF7A95A631C9621BE4FF9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4" y="5634238"/>
            <a:ext cx="1211351" cy="110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1052492" y="0"/>
            <a:ext cx="7977022" cy="936104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26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Предупреждение коррупционных проявлений в структурных подразделениях университета </a:t>
            </a: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11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gray">
          <a:xfrm>
            <a:off x="395537" y="993552"/>
            <a:ext cx="4545169" cy="506608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114300" dist="88900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gray">
          <a:xfrm>
            <a:off x="567976" y="1046801"/>
            <a:ext cx="4464495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На факультетах:</a:t>
            </a:r>
            <a:endParaRPr lang="en-US" sz="2000" b="1" kern="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539552" y="1446909"/>
            <a:ext cx="3816424" cy="2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19871" y="1446909"/>
            <a:ext cx="0" cy="3946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19871" y="2309781"/>
            <a:ext cx="477180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97582" y="1867432"/>
            <a:ext cx="7478830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проводятся </a:t>
            </a:r>
            <a:r>
              <a:rPr lang="ru-RU" dirty="0"/>
              <a:t>консультации и беседы с педагогическими работниками по вопросам организации учебного процесса, проведения экзаменов, </a:t>
            </a:r>
            <a:r>
              <a:rPr lang="ru-RU" dirty="0" smtClean="0"/>
              <a:t>зачетов;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741387" y="3386969"/>
            <a:ext cx="45566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13571" y="2925304"/>
            <a:ext cx="7462841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проводится информационные и кураторские часы для обучающихся, направленные на ознакомление с законодательством Республики Беларусь о борьбе с </a:t>
            </a:r>
            <a:r>
              <a:rPr lang="ru-RU" dirty="0" smtClean="0"/>
              <a:t>коррупцией;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6275" y="4005064"/>
            <a:ext cx="7490137" cy="6463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на </a:t>
            </a:r>
            <a:r>
              <a:rPr lang="ru-RU" dirty="0"/>
              <a:t>особом контроле находится проведение экзаменационных </a:t>
            </a:r>
            <a:r>
              <a:rPr lang="ru-RU" dirty="0" smtClean="0"/>
              <a:t>сессий;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65875" y="4931924"/>
            <a:ext cx="7510537" cy="9233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проводятся </a:t>
            </a:r>
            <a:r>
              <a:rPr lang="ru-RU" dirty="0"/>
              <a:t>мероприятия по вопросам профилактики и пресечения коррупционных правонарушений при участии представителей правоохранительных органов.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719871" y="4351304"/>
            <a:ext cx="45566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41387" y="5393589"/>
            <a:ext cx="45566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437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884780" y="297865"/>
            <a:ext cx="5127380" cy="752475"/>
          </a:xfrm>
        </p:spPr>
        <p:txBody>
          <a:bodyPr tIns="45700" bIns="45700"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26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Рубрика в </a:t>
            </a:r>
            <a:r>
              <a:rPr lang="ru-RU" altLang="ru-RU" sz="2600" b="1" dirty="0" err="1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Интранет</a:t>
            </a:r>
            <a:r>
              <a:rPr lang="ru-RU" altLang="ru-RU" sz="26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 (</a:t>
            </a:r>
            <a:r>
              <a:rPr lang="en-US" altLang="ru-RU" sz="2600" b="1" dirty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https://intra.grsu.by/akorr</a:t>
            </a:r>
            <a:r>
              <a:rPr lang="ru-RU" altLang="ru-RU" sz="26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)</a:t>
            </a:r>
            <a:endParaRPr lang="ru-RU" altLang="ru-RU" sz="2600" b="1" dirty="0" smtClean="0">
              <a:solidFill>
                <a:srgbClr val="C00000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12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032602"/>
            <a:ext cx="7158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локальными актами университета.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509" y="134390"/>
            <a:ext cx="2618122" cy="1079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3"/>
          <p:cNvSpPr>
            <a:spLocks noChangeArrowheads="1"/>
          </p:cNvSpPr>
          <p:nvPr/>
        </p:nvSpPr>
        <p:spPr bwMode="gray">
          <a:xfrm>
            <a:off x="457666" y="1338637"/>
            <a:ext cx="8028600" cy="506608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114300" dist="88900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just"/>
            <a:r>
              <a:rPr lang="ru-RU" dirty="0"/>
              <a:t>Работникам и обучающимся предоставлена возможность </a:t>
            </a:r>
            <a:r>
              <a:rPr lang="ru-RU" dirty="0" smtClean="0"/>
              <a:t>знакомиться с: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57666" y="1801753"/>
            <a:ext cx="8028600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91228" y="1805607"/>
            <a:ext cx="0" cy="1411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130226" y="1951965"/>
            <a:ext cx="7143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 нормативными правовыми актами, регламентирующими антикоррупционную </a:t>
            </a:r>
            <a:r>
              <a:rPr lang="ru-RU" dirty="0" smtClean="0"/>
              <a:t>деятельность;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91228" y="2275130"/>
            <a:ext cx="238590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44839" y="266327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нормами международного </a:t>
            </a:r>
            <a:r>
              <a:rPr lang="ru-RU" dirty="0" smtClean="0"/>
              <a:t>законодательства; 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791228" y="2847936"/>
            <a:ext cx="238590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91228" y="3217268"/>
            <a:ext cx="238590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5930" y="3573016"/>
            <a:ext cx="8280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 рубрике размещается информация о </a:t>
            </a:r>
            <a:r>
              <a:rPr lang="ru-RU" b="1" dirty="0" smtClean="0"/>
              <a:t>комиссии по противодействию коррупции, </a:t>
            </a:r>
            <a:r>
              <a:rPr lang="ru-RU" dirty="0" smtClean="0"/>
              <a:t>в том числе состав комиссии и его изменения, </a:t>
            </a:r>
            <a:r>
              <a:rPr lang="ru-RU" dirty="0"/>
              <a:t>а также </a:t>
            </a:r>
            <a:r>
              <a:rPr lang="ru-RU" dirty="0" smtClean="0"/>
              <a:t>информация </a:t>
            </a:r>
            <a:r>
              <a:rPr lang="ru-RU" dirty="0"/>
              <a:t>о </a:t>
            </a:r>
            <a:r>
              <a:rPr lang="ru-RU" dirty="0" smtClean="0"/>
              <a:t>дате, времени и месте проведении </a:t>
            </a:r>
            <a:r>
              <a:rPr lang="ru-RU" dirty="0"/>
              <a:t>заседаний </a:t>
            </a:r>
            <a:r>
              <a:rPr lang="ru-RU" dirty="0" smtClean="0"/>
              <a:t>комиссии.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11959" y="4679243"/>
            <a:ext cx="4608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рубрике </a:t>
            </a:r>
            <a:r>
              <a:rPr lang="ru-RU" b="1" dirty="0">
                <a:solidFill>
                  <a:srgbClr val="C00000"/>
                </a:solidFill>
              </a:rPr>
              <a:t>«Борьба с коррупцией. Оставить сообщение</a:t>
            </a:r>
            <a:r>
              <a:rPr lang="ru-RU" b="1" dirty="0" smtClean="0">
                <a:solidFill>
                  <a:srgbClr val="C00000"/>
                </a:solidFill>
              </a:rPr>
              <a:t>» </a:t>
            </a:r>
            <a:r>
              <a:rPr lang="ru-RU" dirty="0" smtClean="0"/>
              <a:t>работники и </a:t>
            </a:r>
            <a:r>
              <a:rPr lang="ru-RU" dirty="0"/>
              <a:t>обучающиеся </a:t>
            </a:r>
            <a:r>
              <a:rPr lang="ru-RU" b="1" dirty="0" smtClean="0"/>
              <a:t>могут оставить </a:t>
            </a:r>
            <a:r>
              <a:rPr lang="ru-RU" b="1" dirty="0"/>
              <a:t>анонимную запись</a:t>
            </a:r>
            <a:r>
              <a:rPr lang="ru-RU" dirty="0"/>
              <a:t> обо всех известных </a:t>
            </a:r>
            <a:r>
              <a:rPr lang="ru-RU" dirty="0" smtClean="0"/>
              <a:t>им </a:t>
            </a:r>
            <a:r>
              <a:rPr lang="ru-RU" dirty="0"/>
              <a:t>фактах, указывающих на коррупционные </a:t>
            </a:r>
            <a:r>
              <a:rPr lang="ru-RU" dirty="0" smtClean="0"/>
              <a:t>проявления.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30" y="4774201"/>
            <a:ext cx="3526961" cy="156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945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1052492" y="0"/>
            <a:ext cx="7977022" cy="936104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2600" b="1" dirty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«Горячая линия» постоянно действующих «телефонов доверия» </a:t>
            </a:r>
            <a:endParaRPr lang="ru-RU" altLang="ru-RU" sz="2600" b="1" dirty="0" smtClean="0">
              <a:solidFill>
                <a:srgbClr val="002060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13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63760"/>
              </p:ext>
            </p:extLst>
          </p:nvPr>
        </p:nvGraphicFramePr>
        <p:xfrm>
          <a:off x="251520" y="1052736"/>
          <a:ext cx="8712969" cy="561662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40160"/>
                <a:gridCol w="1582166"/>
                <a:gridCol w="1511163"/>
                <a:gridCol w="2091247"/>
                <a:gridCol w="20882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Должность</a:t>
                      </a:r>
                    </a:p>
                  </a:txBody>
                  <a:tcPr marL="57150" marR="57150" marT="57150" marB="5715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Фамилия, имя, отчество</a:t>
                      </a:r>
                    </a:p>
                  </a:txBody>
                  <a:tcPr marL="57150" marR="57150" marT="57150" marB="5715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Адрес</a:t>
                      </a:r>
                    </a:p>
                  </a:txBody>
                  <a:tcPr marL="57150" marR="57150" marT="57150" marB="5715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Адрес электронной </a:t>
                      </a:r>
                      <a:r>
                        <a:rPr lang="ru-RU" dirty="0" smtClean="0">
                          <a:effectLst/>
                        </a:rPr>
                        <a:t>почты</a:t>
                      </a:r>
                      <a:endParaRPr lang="ru-RU" dirty="0">
                        <a:effectLst/>
                      </a:endParaRPr>
                    </a:p>
                  </a:txBody>
                  <a:tcPr marL="57150" marR="57150" marT="57150" marB="5715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Номер служебного телефона</a:t>
                      </a:r>
                    </a:p>
                  </a:txBody>
                  <a:tcPr marL="57150" marR="57150" marT="57150" marB="57150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Ректор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Китурко Ирина Фёдоровна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ул. Ожешко, 22 - 208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>
                          <a:effectLst/>
                        </a:rPr>
                        <a:t>  </a:t>
                      </a:r>
                      <a:r>
                        <a:rPr lang="en-US" u="sng">
                          <a:effectLst/>
                          <a:hlinkClick r:id="rId3"/>
                        </a:rPr>
                        <a:t>iKiturko@grsu.by</a:t>
                      </a:r>
                      <a:endParaRPr lang="en-US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73-19-01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669012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Первый проректор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Романов Олег Александрович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ул. Ожешко, 22 - 208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  </a:t>
                      </a:r>
                      <a:r>
                        <a:rPr lang="en-US" u="sng" dirty="0">
                          <a:effectLst/>
                          <a:hlinkClick r:id="rId4"/>
                        </a:rPr>
                        <a:t>ORomanov@grsu.by</a:t>
                      </a:r>
                      <a:endParaRPr lang="en-US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73-19-01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79892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Проректор по учебной работе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Белых Юрий Эдуардович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ул. Ожешко, 22 - 304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sng" dirty="0">
                          <a:effectLst/>
                          <a:hlinkClick r:id="rId5"/>
                        </a:rPr>
                        <a:t>bialykh@grsu.by</a:t>
                      </a:r>
                      <a:endParaRPr lang="en-US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73-19-03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859492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Проректор по учебной работе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Гачко Геннадий Алексеевич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ул. Ожешко, 22 - 231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sng" dirty="0">
                          <a:effectLst/>
                          <a:hlinkClick r:id="rId6"/>
                        </a:rPr>
                        <a:t>gachko@grsu.by</a:t>
                      </a:r>
                      <a:endParaRPr lang="en-US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73-19-06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717848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Проректор по научной работе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Романовский Юрий Яцентович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ул. Ожешко, </a:t>
                      </a:r>
                      <a:r>
                        <a:rPr lang="ru-RU" dirty="0" smtClean="0">
                          <a:effectLst/>
                        </a:rPr>
                        <a:t>22 - 405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sng" dirty="0">
                          <a:effectLst/>
                          <a:hlinkClick r:id="rId7"/>
                        </a:rPr>
                        <a:t>romanovski@grsu.by</a:t>
                      </a:r>
                      <a:endParaRPr lang="en-US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73-19-22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778416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Проректор по воспитательной работе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Сенько Василий Васильевич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ул. Ожешко, 22 - 230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sng" dirty="0">
                          <a:effectLst/>
                          <a:hlinkClick r:id="rId8"/>
                        </a:rPr>
                        <a:t>senko@grsu.by</a:t>
                      </a:r>
                      <a:endParaRPr lang="en-US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73-19-05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Проректор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Войтко Николай Иванович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ул. Ожешко, 22 - 230а</a:t>
                      </a:r>
                      <a:endParaRPr lang="ru-RU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u="sng">
                          <a:effectLst/>
                          <a:hlinkClick r:id="rId9"/>
                        </a:rPr>
                        <a:t>n.vojtko@grsu.by</a:t>
                      </a:r>
                      <a:endParaRPr lang="en-US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(+375152) 73-19-04</a:t>
                      </a:r>
                      <a:endParaRPr lang="ru-RU" dirty="0">
                        <a:solidFill>
                          <a:srgbClr val="383838"/>
                        </a:solidFill>
                        <a:effectLst/>
                        <a:latin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431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3"/>
          </p:nvPr>
        </p:nvSpPr>
        <p:spPr>
          <a:xfrm>
            <a:off x="6553199" y="6356350"/>
            <a:ext cx="2181723" cy="365125"/>
          </a:xfrm>
        </p:spPr>
        <p:txBody>
          <a:bodyPr/>
          <a:lstStyle/>
          <a:p>
            <a:pPr>
              <a:defRPr/>
            </a:pPr>
            <a:fld id="{646C2F2A-EB0A-4908-BE39-0FBBF1118A3D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1733" y="1556792"/>
            <a:ext cx="8280919" cy="1061829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00" dirty="0" smtClean="0"/>
              <a:t>В университете организован </a:t>
            </a:r>
            <a:r>
              <a:rPr lang="ru-RU" sz="2100" dirty="0"/>
              <a:t>и проводится </a:t>
            </a:r>
            <a:r>
              <a:rPr lang="ru-RU" sz="2100" b="1" dirty="0"/>
              <a:t>личный прием </a:t>
            </a:r>
            <a:r>
              <a:rPr lang="ru-RU" sz="2100" dirty="0"/>
              <a:t>ректором университета, проректорами, директорами обособленных подразделений, деканами </a:t>
            </a:r>
            <a:r>
              <a:rPr lang="ru-RU" sz="2100" dirty="0" smtClean="0"/>
              <a:t>факультетов.</a:t>
            </a:r>
            <a:endParaRPr lang="ru-RU" sz="2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1733" y="2852936"/>
            <a:ext cx="8280919" cy="738664"/>
          </a:xfrm>
          <a:prstGeom prst="rect">
            <a:avLst/>
          </a:prstGeom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00" dirty="0"/>
              <a:t>Организовано </a:t>
            </a:r>
            <a:r>
              <a:rPr lang="ru-RU" sz="2100" b="1" dirty="0"/>
              <a:t>дежурство</a:t>
            </a:r>
            <a:r>
              <a:rPr lang="ru-RU" sz="2100" dirty="0"/>
              <a:t> должностными лицами университета </a:t>
            </a:r>
            <a:r>
              <a:rPr lang="ru-RU" sz="2100" b="1" dirty="0"/>
              <a:t>по субботам</a:t>
            </a:r>
            <a:r>
              <a:rPr lang="ru-RU" sz="2100" dirty="0"/>
              <a:t> в соответствии с графиками приема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3933056"/>
            <a:ext cx="5913492" cy="2031325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00" dirty="0"/>
              <a:t>Постоянно проводится </a:t>
            </a:r>
            <a:r>
              <a:rPr lang="ru-RU" sz="2100" b="1" dirty="0"/>
              <a:t>мониторинг соблюдения трудовой и исполнительской дисциплины </a:t>
            </a:r>
            <a:r>
              <a:rPr lang="ru-RU" sz="2100" dirty="0"/>
              <a:t>со стороны руководителей подразделений, контрольно-ревизионного отдела, комиссии по контролю за соблюдением трудовой дисциплины.</a:t>
            </a:r>
          </a:p>
        </p:txBody>
      </p:sp>
      <p:sp>
        <p:nvSpPr>
          <p:cNvPr id="10" name="Shape 402"/>
          <p:cNvSpPr txBox="1">
            <a:spLocks noGrp="1"/>
          </p:cNvSpPr>
          <p:nvPr>
            <p:ph type="title"/>
          </p:nvPr>
        </p:nvSpPr>
        <p:spPr>
          <a:xfrm>
            <a:off x="683567" y="300262"/>
            <a:ext cx="8069571" cy="752475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Иные меры профилактики коррупционных нарушений и выявления лиц, нарушающих антикоррупционное законодательство</a:t>
            </a:r>
            <a:endParaRPr lang="ru-RU" altLang="ru-RU" sz="2400" b="1" dirty="0" smtClean="0">
              <a:solidFill>
                <a:srgbClr val="002060"/>
              </a:solidFill>
              <a:latin typeface="+mj-lt"/>
              <a:cs typeface="Calibri" pitchFamily="34" charset="0"/>
              <a:sym typeface="Calibri" pitchFamily="34" charset="0"/>
            </a:endParaRPr>
          </a:p>
        </p:txBody>
      </p:sp>
      <p:pic>
        <p:nvPicPr>
          <p:cNvPr id="12" name="Picture 2" descr="https://forexdengi.com/attachment.php?attachmentid=2259282&amp;d=15410887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25" y="3933056"/>
            <a:ext cx="2202119" cy="188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207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7010400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 smtClean="0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15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7894" y="908719"/>
            <a:ext cx="75973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tx2"/>
                </a:solidFill>
              </a:rPr>
              <a:t>СПАСИБО ЗА ВНИМАНИЕ!</a:t>
            </a:r>
          </a:p>
        </p:txBody>
      </p:sp>
      <p:pic>
        <p:nvPicPr>
          <p:cNvPr id="3074" name="Picture 2" descr="https://z4.by/uploads/images/f408f2850a65ef4a7ad454cfb3b49a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2609"/>
            <a:ext cx="9144000" cy="427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region.grodno.by/images/storage/news/011323_940243_big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49" y="65805"/>
            <a:ext cx="872590" cy="74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301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5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48488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2D2A9E1E-AABF-43B2-8D0F-0C7172BC3F7B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2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7544" y="836712"/>
            <a:ext cx="859976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813120" y="227153"/>
            <a:ext cx="8254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</a:rPr>
              <a:t>Н</a:t>
            </a:r>
            <a:r>
              <a:rPr lang="ru-RU" sz="2400" b="1" dirty="0" smtClean="0">
                <a:solidFill>
                  <a:srgbClr val="002060"/>
                </a:solidFill>
              </a:rPr>
              <a:t>ормативные правовые акты Республики Беларусь</a:t>
            </a:r>
            <a:endParaRPr lang="ru-RU" sz="2400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632467" y="1124744"/>
            <a:ext cx="274637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632466" y="1674386"/>
            <a:ext cx="274637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38425" y="2243566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17030" y="836712"/>
            <a:ext cx="0" cy="512127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87530" y="970855"/>
            <a:ext cx="3088218" cy="30777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lang="ru-RU" sz="1400" dirty="0" smtClean="0"/>
              <a:t>Конституция Республики Беларусь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982145" y="2089678"/>
            <a:ext cx="7905157" cy="30777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Закон Республики Беларусь от </a:t>
            </a:r>
            <a:r>
              <a:rPr lang="ru-RU" sz="1400" dirty="0" smtClean="0"/>
              <a:t>15.07.2015 № 305-З «О </a:t>
            </a:r>
            <a:r>
              <a:rPr lang="ru-RU" sz="1400" dirty="0"/>
              <a:t>борьбе с </a:t>
            </a:r>
            <a:r>
              <a:rPr lang="ru-RU" sz="1400" dirty="0" smtClean="0"/>
              <a:t>коррупцией»</a:t>
            </a:r>
            <a:endParaRPr lang="ru-RU" sz="14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638424" y="2822760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77526" y="2536733"/>
            <a:ext cx="7909776" cy="5232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Закон Республики </a:t>
            </a:r>
            <a:r>
              <a:rPr lang="ru-RU" sz="1400" dirty="0"/>
              <a:t>Беларусь </a:t>
            </a:r>
            <a:r>
              <a:rPr lang="ru-RU" sz="1400" dirty="0" smtClean="0"/>
              <a:t>04.01.2014 №</a:t>
            </a:r>
            <a:r>
              <a:rPr lang="en-US" sz="1400" dirty="0" smtClean="0"/>
              <a:t> </a:t>
            </a:r>
            <a:r>
              <a:rPr lang="en-US" sz="1400" dirty="0"/>
              <a:t>122-</a:t>
            </a:r>
            <a:r>
              <a:rPr lang="ru-RU" sz="1400" dirty="0" smtClean="0"/>
              <a:t>З «Об основах деятельности по </a:t>
            </a:r>
            <a:r>
              <a:rPr lang="ru-RU" sz="1400" dirty="0"/>
              <a:t>профилактике </a:t>
            </a:r>
            <a:r>
              <a:rPr lang="ru-RU" sz="1400" dirty="0" smtClean="0"/>
              <a:t>правонарушений»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987737" y="3201177"/>
            <a:ext cx="7904950" cy="5232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Декрет Президента </a:t>
            </a:r>
            <a:r>
              <a:rPr lang="ru-RU" sz="1400" dirty="0"/>
              <a:t>Республики Беларусь от 15.12.2014 № 5 «Об усилении требований к руководящим кадрам и работникам </a:t>
            </a:r>
            <a:r>
              <a:rPr lang="ru-RU" sz="1400" dirty="0" smtClean="0"/>
              <a:t>организации»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987737" y="3861048"/>
            <a:ext cx="7909776" cy="7386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Постановление Совета Министров Республики Беларусь от 12.09.2019 </a:t>
            </a:r>
            <a:r>
              <a:rPr lang="ru-RU" sz="1400" dirty="0" smtClean="0"/>
              <a:t>№ </a:t>
            </a:r>
            <a:r>
              <a:rPr lang="ru-RU" sz="1400" dirty="0"/>
              <a:t>619 </a:t>
            </a:r>
            <a:r>
              <a:rPr lang="ru-RU" sz="1400" dirty="0" smtClean="0"/>
              <a:t>«О </a:t>
            </a:r>
            <a:r>
              <a:rPr lang="ru-RU" sz="1400" dirty="0"/>
              <a:t>выплате вознаграждения и других выплат физическому лицу</a:t>
            </a:r>
            <a:r>
              <a:rPr lang="ru-RU" sz="1400" dirty="0" smtClean="0"/>
              <a:t>, способствующему выявлению коррупции»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983117" y="4725144"/>
            <a:ext cx="7909569" cy="5232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Постановление Совета Министров Республики Беларусь от </a:t>
            </a:r>
            <a:r>
              <a:rPr lang="ru-RU" sz="1400" dirty="0" smtClean="0"/>
              <a:t>26.12.2011 № </a:t>
            </a:r>
            <a:r>
              <a:rPr lang="ru-RU" sz="1400" dirty="0"/>
              <a:t>1732 </a:t>
            </a:r>
            <a:r>
              <a:rPr lang="ru-RU" sz="1400" dirty="0" smtClean="0"/>
              <a:t>«Об </a:t>
            </a:r>
            <a:r>
              <a:rPr lang="ru-RU" sz="1400" dirty="0"/>
              <a:t>утверждении Типового положения о </a:t>
            </a:r>
            <a:r>
              <a:rPr lang="ru-RU" sz="1400" dirty="0" smtClean="0"/>
              <a:t>комиссии по противодействию коррупции»</a:t>
            </a:r>
            <a:endParaRPr lang="ru-RU" sz="14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638423" y="3462787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632467" y="4200905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617030" y="4978427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87737" y="1412776"/>
            <a:ext cx="7904950" cy="5232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Трудовой кодекс Республики Беларусь, Уголовный кодекс Республики </a:t>
            </a:r>
            <a:r>
              <a:rPr lang="ru-RU" sz="1400" dirty="0" smtClean="0"/>
              <a:t>Беларусь, Кодекс </a:t>
            </a:r>
            <a:r>
              <a:rPr lang="ru-RU" sz="1400" dirty="0"/>
              <a:t>Республики Беларусь об административных </a:t>
            </a:r>
            <a:r>
              <a:rPr lang="ru-RU" sz="1400" dirty="0" smtClean="0"/>
              <a:t>правонарушениях </a:t>
            </a:r>
            <a:endParaRPr lang="ru-RU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977526" y="5373216"/>
            <a:ext cx="7904949" cy="116955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Постановление Совета Министров Республики Беларусь от 22.01.2016 № 45 «Об утверждении Положения о порядке сдачи, учета, хранения, оценки и реализации имущества, в том числе подарков, полученного государственным должностным или приравненным к нему лицом с нарушением порядка, установленного законодательными актами, в связи с исполнением им своих служебных (трудовых) обязанностей» и др.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87" y="5915128"/>
            <a:ext cx="317500" cy="8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6406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7010400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3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93297" y="722840"/>
            <a:ext cx="8186286" cy="5544616"/>
          </a:xfrm>
          <a:prstGeom prst="horizontalScroll">
            <a:avLst>
              <a:gd name="adj" fmla="val 1163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3200" b="1" dirty="0">
              <a:solidFill>
                <a:srgbClr val="C00000"/>
              </a:solidFill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</a:endParaRPr>
          </a:p>
          <a:p>
            <a:pPr lvl="0" algn="ctr"/>
            <a:endParaRPr lang="ru-RU" sz="2800" dirty="0" smtClean="0">
              <a:solidFill>
                <a:srgbClr val="000000"/>
              </a:solidFill>
            </a:endParaRPr>
          </a:p>
          <a:p>
            <a:pPr lvl="0" algn="ctr"/>
            <a:endParaRPr lang="ru-RU" sz="2800" dirty="0" smtClean="0">
              <a:solidFill>
                <a:srgbClr val="000000"/>
              </a:solidFill>
            </a:endParaRPr>
          </a:p>
          <a:p>
            <a:pPr lvl="0" algn="ctr"/>
            <a:r>
              <a:rPr lang="ru-RU" sz="2400" dirty="0" smtClean="0">
                <a:solidFill>
                  <a:srgbClr val="000000"/>
                </a:solidFill>
              </a:rPr>
              <a:t>подразумевает </a:t>
            </a:r>
            <a:r>
              <a:rPr lang="ru-RU" sz="2400" dirty="0">
                <a:solidFill>
                  <a:srgbClr val="000000"/>
                </a:solidFill>
              </a:rPr>
              <a:t>предупреждение, выявление и пресечение правонарушений, создающих условия для коррупции, коррупционных правонарушений, устранение их последствий.</a:t>
            </a:r>
          </a:p>
        </p:txBody>
      </p:sp>
      <p:pic>
        <p:nvPicPr>
          <p:cNvPr id="5" name="Picture 2" descr="https://pbs.twimg.com/media/DpOEzyzXcAA7eLk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668963" cy="215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034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5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48488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2D2A9E1E-AABF-43B2-8D0F-0C7172BC3F7B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4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477561" y="896931"/>
            <a:ext cx="8316991" cy="1739981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Работа по противодействию коррупции в университете проводится </a:t>
            </a:r>
            <a:r>
              <a:rPr lang="ru-RU" sz="2400" u="sng" dirty="0"/>
              <a:t>на постоянной основе </a:t>
            </a:r>
            <a:r>
              <a:rPr lang="ru-RU" sz="2400" dirty="0"/>
              <a:t>в соответствии с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6528" y="2636912"/>
            <a:ext cx="8299056" cy="27363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Программой мероприятий по профилактике коррупционных правонарушений в учреждении образования «Гродненский государственный университет имени Янки Купалы» на 2016-2020 </a:t>
            </a:r>
            <a:r>
              <a:rPr lang="ru-RU" sz="2400" b="1" dirty="0" smtClean="0"/>
              <a:t>годы 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dirty="0" smtClean="0"/>
              <a:t>(</a:t>
            </a:r>
            <a:r>
              <a:rPr lang="ru-RU" sz="2400" dirty="0"/>
              <a:t>утверждена приказом ректора университета </a:t>
            </a:r>
            <a:r>
              <a:rPr lang="ru-RU" sz="2400" dirty="0" smtClean="0"/>
              <a:t>                от 09.09.2016 </a:t>
            </a:r>
            <a:r>
              <a:rPr lang="ru-RU" sz="2400" dirty="0"/>
              <a:t>№ </a:t>
            </a:r>
            <a:r>
              <a:rPr lang="ru-RU" sz="2400" dirty="0" smtClean="0"/>
              <a:t>926)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74980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Хорда 29"/>
          <p:cNvSpPr/>
          <p:nvPr/>
        </p:nvSpPr>
        <p:spPr>
          <a:xfrm>
            <a:off x="611552" y="4998819"/>
            <a:ext cx="531813" cy="468312"/>
          </a:xfrm>
          <a:prstGeom prst="chord">
            <a:avLst>
              <a:gd name="adj1" fmla="val 16303339"/>
              <a:gd name="adj2" fmla="val 521536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>
              <a:solidFill>
                <a:srgbClr val="FFFFFF"/>
              </a:solidFill>
              <a:sym typeface="Arial" charset="0"/>
            </a:endParaRPr>
          </a:p>
        </p:txBody>
      </p:sp>
      <p:sp>
        <p:nvSpPr>
          <p:cNvPr id="32" name="Хорда 31"/>
          <p:cNvSpPr/>
          <p:nvPr/>
        </p:nvSpPr>
        <p:spPr>
          <a:xfrm>
            <a:off x="611551" y="2979207"/>
            <a:ext cx="531813" cy="468313"/>
          </a:xfrm>
          <a:prstGeom prst="chord">
            <a:avLst>
              <a:gd name="adj1" fmla="val 16303339"/>
              <a:gd name="adj2" fmla="val 521536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>
              <a:solidFill>
                <a:srgbClr val="FFFFFF"/>
              </a:solidFill>
              <a:sym typeface="Arial" charset="0"/>
            </a:endParaRPr>
          </a:p>
        </p:txBody>
      </p:sp>
      <p:sp>
        <p:nvSpPr>
          <p:cNvPr id="7195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48488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2D2A9E1E-AABF-43B2-8D0F-0C7172BC3F7B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5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49734" y="1700808"/>
            <a:ext cx="846752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833945" y="188640"/>
            <a:ext cx="8101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С целью профилактики совершения коррупционных правонарушений ежегодно разрабатываются и реализуются</a:t>
            </a:r>
            <a:endParaRPr lang="ru-RU" sz="2800" b="1" dirty="0"/>
          </a:p>
        </p:txBody>
      </p:sp>
      <p:sp>
        <p:nvSpPr>
          <p:cNvPr id="20" name="Хорда 19"/>
          <p:cNvSpPr/>
          <p:nvPr/>
        </p:nvSpPr>
        <p:spPr>
          <a:xfrm>
            <a:off x="632466" y="2163354"/>
            <a:ext cx="531813" cy="468313"/>
          </a:xfrm>
          <a:prstGeom prst="chord">
            <a:avLst>
              <a:gd name="adj1" fmla="val 16303339"/>
              <a:gd name="adj2" fmla="val 521536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>
              <a:solidFill>
                <a:srgbClr val="FFFFFF"/>
              </a:solidFill>
              <a:sym typeface="Arial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640771" y="2397511"/>
            <a:ext cx="274637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Хорда 22"/>
          <p:cNvSpPr/>
          <p:nvPr/>
        </p:nvSpPr>
        <p:spPr>
          <a:xfrm>
            <a:off x="617030" y="3825541"/>
            <a:ext cx="531813" cy="468312"/>
          </a:xfrm>
          <a:prstGeom prst="chord">
            <a:avLst>
              <a:gd name="adj1" fmla="val 16303339"/>
              <a:gd name="adj2" fmla="val 521536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400">
              <a:solidFill>
                <a:srgbClr val="FFFFFF"/>
              </a:solidFill>
              <a:sym typeface="Arial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617030" y="3219504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19136" y="1717548"/>
            <a:ext cx="31408" cy="351542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86639" y="2043568"/>
            <a:ext cx="7595781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План мероприятий по профилактике коррупционных правонарушений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639183" y="4059697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86639" y="3013309"/>
            <a:ext cx="7595781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План работы комиссии по противодействию коррупции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80923" y="3705754"/>
            <a:ext cx="7601498" cy="70788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План по повышению дисциплины труда и эффективности работы с кадрами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80923" y="4725144"/>
            <a:ext cx="7601497" cy="101566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План мероприятий, направленный на повышение эффективности идеологической и воспитательной работы в университете и </a:t>
            </a:r>
            <a:r>
              <a:rPr lang="ru-RU" sz="2000" dirty="0" smtClean="0"/>
              <a:t>другие</a:t>
            </a:r>
            <a:endParaRPr lang="ru-RU" sz="20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634840" y="5232975"/>
            <a:ext cx="276225" cy="0"/>
          </a:xfrm>
          <a:prstGeom prst="line">
            <a:avLst/>
          </a:prstGeom>
          <a:ln>
            <a:solidFill>
              <a:srgbClr val="00206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107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5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48488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2D2A9E1E-AABF-43B2-8D0F-0C7172BC3F7B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6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525132" y="908721"/>
            <a:ext cx="8316991" cy="1080120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FF0000"/>
                </a:solidFill>
              </a:rPr>
              <a:t>Комиссия по противодействию коррупции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25131" y="1991416"/>
            <a:ext cx="8316991" cy="1653608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200" dirty="0">
                <a:solidFill>
                  <a:srgbClr val="000000"/>
                </a:solidFill>
              </a:rPr>
              <a:t>координирует весь комплекс мероприятий, направленных на предупреждение, выявление, пресечение коррупции и устранение ее последствий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5131" y="3640796"/>
            <a:ext cx="8316993" cy="940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200" dirty="0">
                <a:solidFill>
                  <a:srgbClr val="000000"/>
                </a:solidFill>
              </a:rPr>
              <a:t>действует в соответствии с </a:t>
            </a:r>
            <a:r>
              <a:rPr lang="ru-RU" sz="2200" b="1" dirty="0">
                <a:solidFill>
                  <a:srgbClr val="000000"/>
                </a:solidFill>
              </a:rPr>
              <a:t>Положением о комиссии по противодействию коррупции</a:t>
            </a:r>
            <a:r>
              <a:rPr lang="ru-RU" sz="220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94478232"/>
              </p:ext>
            </p:extLst>
          </p:nvPr>
        </p:nvGraphicFramePr>
        <p:xfrm>
          <a:off x="513822" y="4558280"/>
          <a:ext cx="8316992" cy="226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5497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zen_doc/153162/pub_5c45b998ebbae500ac6477e0_5c45ba56f6cfb300af1c2ad0/scale_120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6" b="25258"/>
          <a:stretch/>
        </p:blipFill>
        <p:spPr bwMode="auto">
          <a:xfrm>
            <a:off x="5944777" y="5085184"/>
            <a:ext cx="294945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1259632" y="116632"/>
            <a:ext cx="7560841" cy="752475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28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Карта коррупционных рисков</a:t>
            </a: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7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gray">
          <a:xfrm>
            <a:off x="511153" y="3356992"/>
            <a:ext cx="8323312" cy="1584176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114300" dist="88900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gray">
          <a:xfrm>
            <a:off x="511153" y="3545140"/>
            <a:ext cx="8122648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kern="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С целью профилактики и пресечения коррупционных правонарушений в университете разработан </a:t>
            </a:r>
            <a:r>
              <a:rPr lang="ru-RU" sz="2200" b="1" kern="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проект карты коррупционных рисков</a:t>
            </a:r>
            <a:endParaRPr lang="en-US" sz="2200" b="1" kern="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611560" y="4797152"/>
            <a:ext cx="8022241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03400" y="1008436"/>
            <a:ext cx="8417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</a:rPr>
              <a:t>Картой коррупционных рисков </a:t>
            </a:r>
            <a:r>
              <a:rPr lang="ru-RU" sz="2000" dirty="0"/>
              <a:t>принято именовать комплекс мер по устранению или минимизации коррупционных рисков.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Установленных </a:t>
            </a:r>
            <a:r>
              <a:rPr lang="ru-RU" sz="2000" dirty="0"/>
              <a:t>обязательных форм такой карты и требований к ней в законодательстве нет. Содержание карты каждая организация определяет самостоятельно, исходя из специфики своей деятельности.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592" y="4797152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899592" y="5805264"/>
            <a:ext cx="288032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31641" y="5343599"/>
            <a:ext cx="4680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рассмотрение проекта карты будет проводиться на очередном заседании комиссии по противодействию коррупции </a:t>
            </a:r>
            <a:r>
              <a:rPr lang="ru-RU" b="1" dirty="0" smtClean="0"/>
              <a:t>в октябре 2020 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7108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1045659" y="0"/>
            <a:ext cx="7790857" cy="1368152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Обязательства </a:t>
            </a:r>
            <a:r>
              <a:rPr lang="ru-RU" altLang="ru-RU" sz="2400" b="1" dirty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по соблюдению ограничений, предусмотренных Законом Республики Беларусь «О борьбе с коррупцией»</a:t>
            </a:r>
            <a:endParaRPr lang="ru-RU" altLang="ru-RU" sz="2400" b="1" dirty="0" smtClean="0">
              <a:solidFill>
                <a:srgbClr val="002060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8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gray">
          <a:xfrm>
            <a:off x="517242" y="4032645"/>
            <a:ext cx="8222545" cy="605681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114300" dist="88900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gray">
          <a:xfrm>
            <a:off x="605831" y="4143124"/>
            <a:ext cx="8133956" cy="38472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 smtClean="0"/>
              <a:t>Приказом </a:t>
            </a:r>
            <a:r>
              <a:rPr lang="ru-RU" sz="1900" dirty="0"/>
              <a:t>ректора университета от 03.10.2019 № </a:t>
            </a:r>
            <a:r>
              <a:rPr lang="ru-RU" sz="1900" dirty="0" smtClean="0"/>
              <a:t>1325 утверждены:</a:t>
            </a:r>
            <a:endParaRPr lang="en-US" sz="1900" b="1" kern="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661688" y="4590523"/>
            <a:ext cx="7726736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389684" y="1556792"/>
            <a:ext cx="8417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</a:t>
            </a:r>
            <a:r>
              <a:rPr lang="ru-RU" sz="2000" dirty="0" smtClean="0"/>
              <a:t>рием </a:t>
            </a:r>
            <a:r>
              <a:rPr lang="ru-RU" sz="2000" dirty="0"/>
              <a:t>в университет </a:t>
            </a:r>
            <a:r>
              <a:rPr lang="ru-RU" sz="2000" dirty="0" smtClean="0"/>
              <a:t>лиц, </a:t>
            </a:r>
            <a:r>
              <a:rPr lang="ru-RU" sz="2000" dirty="0"/>
              <a:t>претендующих на занятие должностей государственных должностных лиц, временно либо по специальному полномочию занимающих должности государственных должностных лиц, приравненных к государственным должностным лицам университета осуществляется при </a:t>
            </a:r>
            <a:r>
              <a:rPr lang="ru-RU" sz="2000" u="sng" dirty="0"/>
              <a:t>обязательном</a:t>
            </a:r>
            <a:r>
              <a:rPr lang="ru-RU" sz="2000" dirty="0"/>
              <a:t> подписании </a:t>
            </a:r>
            <a:r>
              <a:rPr lang="ru-RU" sz="2000" dirty="0">
                <a:solidFill>
                  <a:srgbClr val="C00000"/>
                </a:solidFill>
              </a:rPr>
              <a:t>обязательств по соблюдению ограничений, предусмотренных Законом Республики Беларусь «О борьбе с коррупцией»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592" y="4590523"/>
            <a:ext cx="0" cy="1214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899592" y="5094579"/>
            <a:ext cx="288032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42891" y="4771413"/>
            <a:ext cx="7496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П</a:t>
            </a:r>
            <a:r>
              <a:rPr lang="ru-RU" dirty="0" smtClean="0"/>
              <a:t>еречень </a:t>
            </a:r>
            <a:r>
              <a:rPr lang="ru-RU" dirty="0"/>
              <a:t>должностей служащих университета, относящихся к категории государственных должностных и приравненных к ним лиц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899592" y="5805264"/>
            <a:ext cx="288032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42891" y="5517263"/>
            <a:ext cx="7496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Формы обязательств </a:t>
            </a:r>
            <a:r>
              <a:rPr lang="ru-RU" dirty="0"/>
              <a:t>по соблюдению ограничений, предусмотренных Законом Республики Беларусь «О борьбе с коррупцией»</a:t>
            </a:r>
          </a:p>
          <a:p>
            <a:pPr algn="just"/>
            <a:r>
              <a:rPr lang="ru-RU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1182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static.tildacdn.com/tild3137-3939-4961-b839-396366393235/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6671"/>
            <a:ext cx="2771800" cy="167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Shape 402"/>
          <p:cNvSpPr txBox="1">
            <a:spLocks noGrp="1"/>
          </p:cNvSpPr>
          <p:nvPr>
            <p:ph type="title"/>
          </p:nvPr>
        </p:nvSpPr>
        <p:spPr>
          <a:xfrm>
            <a:off x="679406" y="0"/>
            <a:ext cx="8179221" cy="936104"/>
          </a:xfrm>
        </p:spPr>
        <p:txBody>
          <a:bodyPr tIns="45700" bIns="45700"/>
          <a:lstStyle/>
          <a:p>
            <a:pPr algn="r" eaLnBrk="1" hangingPunct="1"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25000"/>
            </a:pPr>
            <a:r>
              <a:rPr lang="ru-RU" altLang="ru-RU" sz="3000" b="1" dirty="0" smtClean="0">
                <a:solidFill>
                  <a:srgbClr val="002060"/>
                </a:solidFill>
                <a:latin typeface="Arial" charset="0"/>
                <a:cs typeface="Calibri" pitchFamily="34" charset="0"/>
                <a:sym typeface="Calibri" pitchFamily="34" charset="0"/>
              </a:rPr>
              <a:t>Предотвращение конфликта интересов</a:t>
            </a:r>
          </a:p>
        </p:txBody>
      </p:sp>
      <p:sp>
        <p:nvSpPr>
          <p:cNvPr id="8218" name="Номер слайда 1"/>
          <p:cNvSpPr>
            <a:spLocks noGrp="1"/>
          </p:cNvSpPr>
          <p:nvPr>
            <p:ph type="sldNum" sz="quarter" idx="13"/>
          </p:nvPr>
        </p:nvSpPr>
        <p:spPr>
          <a:xfrm>
            <a:off x="6991803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fld id="{444373E2-80E6-46F2-B025-58ADAFEB2815}" type="slidenum">
              <a:rPr lang="ru-RU" altLang="ru-RU">
                <a:solidFill>
                  <a:srgbClr val="888888"/>
                </a:solidFill>
                <a:latin typeface="Calibri" pitchFamily="34" charset="0"/>
                <a:sym typeface="Calibri" pitchFamily="34" charset="0"/>
              </a:rPr>
              <a:pPr/>
              <a:t>9</a:t>
            </a:fld>
            <a:endParaRPr lang="ru-RU" altLang="ru-RU">
              <a:solidFill>
                <a:srgbClr val="888888"/>
              </a:solidFill>
              <a:latin typeface="Calibri" pitchFamily="34" charset="0"/>
              <a:sym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874926" y="764704"/>
            <a:ext cx="7886399" cy="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16622" y="764705"/>
            <a:ext cx="2320" cy="37444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018942" y="2348880"/>
            <a:ext cx="288032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16022" y="1071607"/>
            <a:ext cx="71212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 </a:t>
            </a:r>
            <a:r>
              <a:rPr lang="ru-RU" sz="2000" dirty="0"/>
              <a:t>целью соблюдения ст. 27 Трудового кодекса Республики Беларусь </a:t>
            </a:r>
            <a:r>
              <a:rPr lang="ru-RU" sz="2000" b="1" dirty="0">
                <a:solidFill>
                  <a:srgbClr val="C00000"/>
                </a:solidFill>
              </a:rPr>
              <a:t>н</a:t>
            </a:r>
            <a:r>
              <a:rPr lang="ru-RU" sz="2000" b="1" dirty="0" smtClean="0">
                <a:solidFill>
                  <a:srgbClr val="C00000"/>
                </a:solidFill>
              </a:rPr>
              <a:t>е </a:t>
            </a:r>
            <a:r>
              <a:rPr lang="ru-RU" sz="2000" b="1" dirty="0">
                <a:solidFill>
                  <a:srgbClr val="C00000"/>
                </a:solidFill>
              </a:rPr>
              <a:t>допускается </a:t>
            </a:r>
            <a:r>
              <a:rPr lang="ru-RU" sz="2000" dirty="0"/>
              <a:t>совместная работа близких родственников на должностях руководителя (его заместителей), главного бухгалтера (его заместителей) и кассира, </a:t>
            </a:r>
            <a:r>
              <a:rPr lang="ru-RU" sz="2000" u="sng" dirty="0"/>
              <a:t>состоящих между собой в близком родстве или свойстве</a:t>
            </a:r>
            <a:r>
              <a:rPr lang="ru-RU" sz="2000" dirty="0"/>
              <a:t>, </a:t>
            </a:r>
            <a:r>
              <a:rPr lang="ru-RU" sz="2000" u="sng" dirty="0"/>
              <a:t>если их работа связана с непосредственной подчиненностью или подконтрольностью одного из них другому</a:t>
            </a:r>
            <a:r>
              <a:rPr lang="ru-RU" sz="2000" dirty="0"/>
              <a:t>.</a:t>
            </a:r>
            <a:endParaRPr lang="ru-RU" sz="20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018942" y="4509120"/>
            <a:ext cx="288032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16023" y="3861048"/>
            <a:ext cx="71212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Особое внимание уделяется вопросам отбора претендентов при приеме на работу профессорско-преподавательского состава и на руководящие должности.</a:t>
            </a:r>
          </a:p>
          <a:p>
            <a:pPr algn="just"/>
            <a:r>
              <a:rPr lang="ru-RU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5599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2812</TotalTime>
  <Words>1140</Words>
  <Application>Microsoft Office PowerPoint</Application>
  <PresentationFormat>Экран (4:3)</PresentationFormat>
  <Paragraphs>130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О состоянии и мероприятиях по противодействию коррупции и профилактике коррупционных правонарушений  в ГрГУ им. Янки Купалы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коррупционных рисков</vt:lpstr>
      <vt:lpstr>Обязательства по соблюдению ограничений, предусмотренных Законом Республики Беларусь «О борьбе с коррупцией»</vt:lpstr>
      <vt:lpstr>Предотвращение конфликта интересов</vt:lpstr>
      <vt:lpstr>Презентация PowerPoint</vt:lpstr>
      <vt:lpstr>Предупреждение коррупционных проявлений в структурных подразделениях университета </vt:lpstr>
      <vt:lpstr>Рубрика в Интранет (https://intra.grsu.by/akorr)</vt:lpstr>
      <vt:lpstr>«Горячая линия» постоянно действующих «телефонов доверия» </vt:lpstr>
      <vt:lpstr>Иные меры профилактики коррупционных нарушений и выявления лиц, нарушающих антикоррупционное законодательство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работы по формулировке стратегического видения университета на период 2021-2025 гг. и до 2030 г.</dc:title>
  <dc:creator>ГЛАЗЕВ АНТОН АНАТОЛЬЕВИЧ</dc:creator>
  <cp:lastModifiedBy>СКЕРСЬ МАРИЯ АНТОНОВНА</cp:lastModifiedBy>
  <cp:revision>176</cp:revision>
  <cp:lastPrinted>2020-05-14T12:20:04Z</cp:lastPrinted>
  <dcterms:created xsi:type="dcterms:W3CDTF">2020-04-24T13:10:29Z</dcterms:created>
  <dcterms:modified xsi:type="dcterms:W3CDTF">2020-10-08T12:29:05Z</dcterms:modified>
</cp:coreProperties>
</file>