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  <p:sldMasterId id="2147483715" r:id="rId2"/>
    <p:sldMasterId id="2147483763" r:id="rId3"/>
    <p:sldMasterId id="2147483775" r:id="rId4"/>
    <p:sldMasterId id="2147483787" r:id="rId5"/>
    <p:sldMasterId id="2147483799" r:id="rId6"/>
    <p:sldMasterId id="2147483811" r:id="rId7"/>
  </p:sldMasterIdLst>
  <p:notesMasterIdLst>
    <p:notesMasterId r:id="rId24"/>
  </p:notesMasterIdLst>
  <p:handoutMasterIdLst>
    <p:handoutMasterId r:id="rId25"/>
  </p:handoutMasterIdLst>
  <p:sldIdLst>
    <p:sldId id="302" r:id="rId8"/>
    <p:sldId id="369" r:id="rId9"/>
    <p:sldId id="367" r:id="rId10"/>
    <p:sldId id="331" r:id="rId11"/>
    <p:sldId id="371" r:id="rId12"/>
    <p:sldId id="370" r:id="rId13"/>
    <p:sldId id="343" r:id="rId14"/>
    <p:sldId id="349" r:id="rId15"/>
    <p:sldId id="312" r:id="rId16"/>
    <p:sldId id="364" r:id="rId17"/>
    <p:sldId id="315" r:id="rId18"/>
    <p:sldId id="357" r:id="rId19"/>
    <p:sldId id="358" r:id="rId20"/>
    <p:sldId id="324" r:id="rId21"/>
    <p:sldId id="368" r:id="rId22"/>
    <p:sldId id="359" r:id="rId23"/>
  </p:sldIdLst>
  <p:sldSz cx="9906000" cy="6858000" type="A4"/>
  <p:notesSz cx="9926638" cy="6797675"/>
  <p:defaultTextStyle>
    <a:defPPr>
      <a:defRPr lang="ru-RU"/>
    </a:defPPr>
    <a:lvl1pPr marL="0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22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45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069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091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115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137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162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185" algn="l" defTabSz="91404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05A"/>
    <a:srgbClr val="800000"/>
    <a:srgbClr val="B97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2878" autoAdjust="0"/>
  </p:normalViewPr>
  <p:slideViewPr>
    <p:cSldViewPr>
      <p:cViewPr>
        <p:scale>
          <a:sx n="78" d="100"/>
          <a:sy n="78" d="100"/>
        </p:scale>
        <p:origin x="-1044" y="4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94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6" y="0"/>
            <a:ext cx="4302625" cy="34026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7640E-B40C-4D00-8616-87AD01A4CEB4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6" y="6456324"/>
            <a:ext cx="4302625" cy="3402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6519B-BB41-4CE6-8E3E-913922D02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6462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C620D-2C83-49FC-B483-B943AFBD94F6}" type="datetimeFigureOut">
              <a:rPr lang="ru-RU" smtClean="0"/>
              <a:t>07.09.2020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2613" y="509588"/>
            <a:ext cx="36814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EC98D9-076A-492B-8012-E5B2FF4E44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511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22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045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069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091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115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137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62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185" algn="l" defTabSz="91404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647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034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526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873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034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86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 РАЗРАБОТКИ НОВОЙ СТРАТЕГИИ.</a:t>
            </a:r>
            <a:r>
              <a:rPr lang="ru-RU" sz="1200" baseline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реализации государственных программ, документов стратегического планирования республиканского и локального уровней: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программы «Образование и молодежная политика» на 2016-2020 годы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о социальной защите и содействии занятости населения на 2016-2020 годы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программа инновационного развития Республики Беларусь 2016-2020 гг.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учреждения образования «Гродненский государственный университет имени Янки Купалы» на 2016-2020 годы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воспитания в Гродненском государственном университете имени Янки Купалы на 2016-2020 годы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социальной поддержки работников и обучающихся учреждения образования «Гродненский университет имени Янки Купалы» на 2017-2020 годы</a:t>
            </a:r>
          </a:p>
          <a:p>
            <a:pPr marL="285750" indent="-285750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«Цифровой университет+»</a:t>
            </a:r>
          </a:p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endParaRPr lang="ru-RU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приказ 18.05.2020№460.pdf «О разработке Стратегии учреждения образования «Гродненский государственный университет имени Янки Купалы» на период 2021-2025 гг., стратегий по процессам и стратегий подразделений»</a:t>
            </a:r>
          </a:p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распоряжение 22.05.2020 № 154-АХР.pdf «О создании рабочей группы по разработке стратегии процесса «Интернационализация»»</a:t>
            </a:r>
          </a:p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распоряжение 22.05.2020 № 155-АХР.pdf «О создании рабочей группы по разработке стратегии процесса «Научно-исследовательская и инновационная деятельность»»</a:t>
            </a:r>
          </a:p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распоряжение 22.05.2020 № 156-АХР.pdf «О создании рабочей группы по разработке стратегии по процессу «Учебный процесс" на период 2021-2025 гг. и на перспективу до 2030 года»»</a:t>
            </a:r>
          </a:p>
          <a:p>
            <a:pPr>
              <a:lnSpc>
                <a:spcPts val="11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распоряжение 22.05.2020 № 157-АХР.pdf «О разработке проекта Стратегии по воспитательному процессу»</a:t>
            </a:r>
          </a:p>
          <a:p>
            <a:endParaRPr lang="ru-RU" sz="1400" u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863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215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8565" y="509853"/>
            <a:ext cx="7849509" cy="2549264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В 2020 году 1030 обучающихся станут новоселами нового общежития по адресу </a:t>
            </a: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Дубко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, 20. При поддержке Главы государства наш университет смог осуществить давнюю мечту не одного поколения студентов-купаловцев.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423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87881" y="509853"/>
            <a:ext cx="8150878" cy="2549264"/>
          </a:xfrm>
          <a:ln/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kumimoji="0" lang="ru-RU" sz="105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98161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1025" y="508000"/>
            <a:ext cx="3687763" cy="2552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545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8565" y="509853"/>
            <a:ext cx="7849509" cy="2549264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По итогам выступления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на Республиканской универсиаде-2019 команда университета</a:t>
            </a:r>
            <a:r>
              <a:rPr lang="ru-RU" altLang="ru-RU" sz="1200" b="1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 впервые заняла 1 место.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отметить </a:t>
            </a:r>
            <a:r>
              <a:rPr lang="ru-RU" sz="1200" b="1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победы наших студентов на спортивных соревнованиях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Так, Даниил </a:t>
            </a:r>
            <a:r>
              <a:rPr lang="ru-RU" sz="120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Шульгач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студент инженерно-строительного факультета, является победителем Первенства Европы среди юниоров по таиландскому боксу, Егор Кухаренко, студент факультета физической культуры, завоевал бронзу Молодежного Чемпионата по дзюдо, а Андрей Коник, студент факультета истории, коммуникации и туризма, является неоднократным победителем и призером республиканских соревнований по пулевой стрельбе. 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altLang="ru-RU" sz="1200" b="1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1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Стипендии Президента Республики Беларусь 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в 2019/2020 учебном году были назначены следующим обучающимся: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1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1 семестр: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Яна Евгеньевна </a:t>
            </a:r>
            <a:r>
              <a:rPr lang="ru-RU" altLang="ru-RU" sz="1200" b="0" baseline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Крастина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, юридический факультет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Наталья Александровна Макаревич, факультет экономики и управления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Надежда Александровна Романчук, факультет искусств и дизайна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Дарья Михайловна </a:t>
            </a:r>
            <a:r>
              <a:rPr lang="ru-RU" altLang="ru-RU" sz="1200" b="0" baseline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Салей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, педагогический факультет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altLang="ru-RU" sz="1200" b="0" baseline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1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2 семестр: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Полина Романовна </a:t>
            </a:r>
            <a:r>
              <a:rPr lang="ru-RU" altLang="ru-RU" sz="1200" b="0" baseline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Бубешко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, факультет инновационных технологий машиностроения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Александра Дмитриевна Карих, юридический факультет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Наталья Александровна Макаревич, факультет экономики и управления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Ангелина Владимировна </a:t>
            </a:r>
            <a:r>
              <a:rPr lang="ru-RU" altLang="ru-RU" sz="1200" b="0" baseline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Рутто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, педагогический факультет</a:t>
            </a:r>
          </a:p>
          <a:p>
            <a:pPr marL="0" marR="0" indent="0" algn="just" defTabSz="914400" rtl="0" eaLnBrk="0" fontAlgn="base" latin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Дарья Михайловна </a:t>
            </a:r>
            <a:r>
              <a:rPr lang="ru-RU" altLang="ru-RU" sz="1200" b="0" baseline="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Салей</a:t>
            </a:r>
            <a:r>
              <a:rPr lang="ru-RU" altLang="ru-RU" sz="1200" b="0" baseline="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alibri" pitchFamily="34" charset="0"/>
              </a:rPr>
              <a:t>, педагогический факультет</a:t>
            </a:r>
          </a:p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современной хореографии «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Stu-Dance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</a:t>
            </a:r>
            <a:r>
              <a:rPr lang="ru-RU" sz="120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победителем областного этапа республиканского конкурса «Арт-вакации-2020».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486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38565" y="509853"/>
            <a:ext cx="7849509" cy="2549264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42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42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1423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122613" y="509588"/>
            <a:ext cx="3681412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EC98D9-076A-492B-8012-E5B2FF4E44DE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574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5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B3C9-2326-4D4C-BE90-CE3C5A0370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31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3F2E-7722-4E5F-A1BA-F759343112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184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54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83" y="274654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20992-7F79-4B32-8E35-E12365BACD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831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5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B3C9-2326-4D4C-BE90-CE3C5A0370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431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D382-9DA9-4D8D-8019-71F5F77D09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898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1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8461-5FEE-4424-BE6B-15D8F83D48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265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80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5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08ADF-A7CF-49DE-92C0-D1A900EB35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84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6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6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0D2F-B32C-43EF-9808-6DE797D92C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3022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46C30-AAE6-44BC-B6F7-8DFFDA95C5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7632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EAFFA-DB47-462D-9361-ADC091F450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512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7" y="27306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8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A8BD-03D4-4668-B9BF-675BF2215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41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D382-9DA9-4D8D-8019-71F5F77D09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5107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45" indent="0">
              <a:buNone/>
              <a:defRPr sz="2400"/>
            </a:lvl3pPr>
            <a:lvl4pPr marL="1371069" indent="0">
              <a:buNone/>
              <a:defRPr sz="2000"/>
            </a:lvl4pPr>
            <a:lvl5pPr marL="1828091" indent="0">
              <a:buNone/>
              <a:defRPr sz="2000"/>
            </a:lvl5pPr>
            <a:lvl6pPr marL="2285115" indent="0">
              <a:buNone/>
              <a:defRPr sz="2000"/>
            </a:lvl6pPr>
            <a:lvl7pPr marL="2742137" indent="0">
              <a:buNone/>
              <a:defRPr sz="2000"/>
            </a:lvl7pPr>
            <a:lvl8pPr marL="3199162" indent="0">
              <a:buNone/>
              <a:defRPr sz="2000"/>
            </a:lvl8pPr>
            <a:lvl9pPr marL="365618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761E-2B08-4140-A231-9D9C9F596C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1526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3F2E-7722-4E5F-A1BA-F759343112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36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54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83" y="274654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20992-7F79-4B32-8E35-E12365BACD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4361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5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5440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6499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1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568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80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5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34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6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6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7522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529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572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1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8461-5FEE-4424-BE6B-15D8F83D48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4503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7" y="27306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8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5156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45" indent="0">
              <a:buNone/>
              <a:defRPr sz="2400"/>
            </a:lvl3pPr>
            <a:lvl4pPr marL="1371069" indent="0">
              <a:buNone/>
              <a:defRPr sz="2000"/>
            </a:lvl4pPr>
            <a:lvl5pPr marL="1828091" indent="0">
              <a:buNone/>
              <a:defRPr sz="2000"/>
            </a:lvl5pPr>
            <a:lvl6pPr marL="2285115" indent="0">
              <a:buNone/>
              <a:defRPr sz="2000"/>
            </a:lvl6pPr>
            <a:lvl7pPr marL="2742137" indent="0">
              <a:buNone/>
              <a:defRPr sz="2000"/>
            </a:lvl7pPr>
            <a:lvl8pPr marL="3199162" indent="0">
              <a:buNone/>
              <a:defRPr sz="2000"/>
            </a:lvl8pPr>
            <a:lvl9pPr marL="365618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3763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746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54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83" y="274654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1209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5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0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0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0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1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392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2944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6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2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0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0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1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1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1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5205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80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5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22212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6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6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3099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20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80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5" y="160021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08ADF-A7CF-49DE-92C0-D1A900EB35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5933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8122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7" y="27306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8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244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45" indent="0">
              <a:buNone/>
              <a:defRPr sz="2400"/>
            </a:lvl3pPr>
            <a:lvl4pPr marL="1371069" indent="0">
              <a:buNone/>
              <a:defRPr sz="2000"/>
            </a:lvl4pPr>
            <a:lvl5pPr marL="1828091" indent="0">
              <a:buNone/>
              <a:defRPr sz="2000"/>
            </a:lvl5pPr>
            <a:lvl6pPr marL="2285115" indent="0">
              <a:buNone/>
              <a:defRPr sz="2000"/>
            </a:lvl6pPr>
            <a:lvl7pPr marL="2742137" indent="0">
              <a:buNone/>
              <a:defRPr sz="2000"/>
            </a:lvl7pPr>
            <a:lvl8pPr marL="3199162" indent="0">
              <a:buNone/>
              <a:defRPr sz="2000"/>
            </a:lvl8pPr>
            <a:lvl9pPr marL="365618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590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7304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54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83" y="274654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336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B3C9-2326-4D4C-BE90-CE3C5A0370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5400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D382-9DA9-4D8D-8019-71F5F77D09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461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8461-5FEE-4424-BE6B-15D8F83D48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0997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08ADF-A7CF-49DE-92C0-D1A900EB35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6641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0D2F-B32C-43EF-9808-6DE797D92C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135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6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22" indent="0">
              <a:buNone/>
              <a:defRPr sz="2000" b="1"/>
            </a:lvl2pPr>
            <a:lvl3pPr marL="914045" indent="0">
              <a:buNone/>
              <a:defRPr sz="1800" b="1"/>
            </a:lvl3pPr>
            <a:lvl4pPr marL="1371069" indent="0">
              <a:buNone/>
              <a:defRPr sz="1600" b="1"/>
            </a:lvl4pPr>
            <a:lvl5pPr marL="1828091" indent="0">
              <a:buNone/>
              <a:defRPr sz="1600" b="1"/>
            </a:lvl5pPr>
            <a:lvl6pPr marL="2285115" indent="0">
              <a:buNone/>
              <a:defRPr sz="1600" b="1"/>
            </a:lvl6pPr>
            <a:lvl7pPr marL="2742137" indent="0">
              <a:buNone/>
              <a:defRPr sz="1600" b="1"/>
            </a:lvl7pPr>
            <a:lvl8pPr marL="3199162" indent="0">
              <a:buNone/>
              <a:defRPr sz="1600" b="1"/>
            </a:lvl8pPr>
            <a:lvl9pPr marL="365618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6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0D2F-B32C-43EF-9808-6DE797D92C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0659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46C30-AAE6-44BC-B6F7-8DFFDA95C5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750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EAFFA-DB47-462D-9361-ADC091F450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09364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6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A8BD-03D4-4668-B9BF-675BF2215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505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761E-2B08-4140-A231-9D9C9F596C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7139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3F2E-7722-4E5F-A1BA-F759343112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4067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9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8" y="274649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20992-7F79-4B32-8E35-E12365BACD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00275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1734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6197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5183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93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46C30-AAE6-44BC-B6F7-8DFFDA95C5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35476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4023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5595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13753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6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0061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44484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977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9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8" y="274649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4846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42950" y="2130436"/>
            <a:ext cx="8420100" cy="1470025"/>
          </a:xfrm>
        </p:spPr>
        <p:txBody>
          <a:bodyPr/>
          <a:lstStyle>
            <a:lvl1pPr>
              <a:defRPr b="1">
                <a:latin typeface="Candara" panose="020E050203030302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 i="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03B3C9-2326-4D4C-BE90-CE3C5A0370C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1751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r">
              <a:defRPr b="1">
                <a:latin typeface="Cambria" panose="02040503050406030204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 panose="02040503050406030204" pitchFamily="18" charset="0"/>
              </a:defRPr>
            </a:lvl1pPr>
            <a:lvl2pPr>
              <a:defRPr>
                <a:latin typeface="Cambria" panose="02040503050406030204" pitchFamily="18" charset="0"/>
              </a:defRPr>
            </a:lvl2pPr>
            <a:lvl3pPr>
              <a:defRPr>
                <a:latin typeface="Cambria" panose="02040503050406030204" pitchFamily="18" charset="0"/>
              </a:defRPr>
            </a:lvl3pPr>
            <a:lvl4pPr>
              <a:defRPr>
                <a:latin typeface="Cambria" panose="02040503050406030204" pitchFamily="18" charset="0"/>
              </a:defRPr>
            </a:lvl4pPr>
            <a:lvl5pPr>
              <a:defRPr>
                <a:latin typeface="Cambria" panose="02040503050406030204" pitchFamily="18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D382-9DA9-4D8D-8019-71F5F77D091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36711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48461-5FEE-4424-BE6B-15D8F83D48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8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EAFFA-DB47-462D-9361-ADC091F450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0237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6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08ADF-A7CF-49DE-92C0-D1A900EB356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1981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40D2F-B32C-43EF-9808-6DE797D92C2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216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46C30-AAE6-44BC-B6F7-8DFFDA95C5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8653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EAFFA-DB47-462D-9361-ADC091F450D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99531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2" y="27306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A8BD-03D4-4668-B9BF-675BF2215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01974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761E-2B08-4140-A231-9D9C9F596C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58629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B3F2E-7722-4E5F-A1BA-F7593431120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22804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49"/>
            <a:ext cx="24145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8" y="274649"/>
            <a:ext cx="70786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20992-7F79-4B32-8E35-E12365BACD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056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7" y="273066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8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1A8BD-03D4-4668-B9BF-675BF2215DE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497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22" indent="0">
              <a:buNone/>
              <a:defRPr sz="2800"/>
            </a:lvl2pPr>
            <a:lvl3pPr marL="914045" indent="0">
              <a:buNone/>
              <a:defRPr sz="2400"/>
            </a:lvl3pPr>
            <a:lvl4pPr marL="1371069" indent="0">
              <a:buNone/>
              <a:defRPr sz="2000"/>
            </a:lvl4pPr>
            <a:lvl5pPr marL="1828091" indent="0">
              <a:buNone/>
              <a:defRPr sz="2000"/>
            </a:lvl5pPr>
            <a:lvl6pPr marL="2285115" indent="0">
              <a:buNone/>
              <a:defRPr sz="2000"/>
            </a:lvl6pPr>
            <a:lvl7pPr marL="2742137" indent="0">
              <a:buNone/>
              <a:defRPr sz="2000"/>
            </a:lvl7pPr>
            <a:lvl8pPr marL="3199162" indent="0">
              <a:buNone/>
              <a:defRPr sz="2000"/>
            </a:lvl8pPr>
            <a:lvl9pPr marL="365618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22" indent="0">
              <a:buNone/>
              <a:defRPr sz="1200"/>
            </a:lvl2pPr>
            <a:lvl3pPr marL="914045" indent="0">
              <a:buNone/>
              <a:defRPr sz="1000"/>
            </a:lvl3pPr>
            <a:lvl4pPr marL="1371069" indent="0">
              <a:buNone/>
              <a:defRPr sz="900"/>
            </a:lvl4pPr>
            <a:lvl5pPr marL="1828091" indent="0">
              <a:buNone/>
              <a:defRPr sz="900"/>
            </a:lvl5pPr>
            <a:lvl6pPr marL="2285115" indent="0">
              <a:buNone/>
              <a:defRPr sz="900"/>
            </a:lvl6pPr>
            <a:lvl7pPr marL="2742137" indent="0">
              <a:buNone/>
              <a:defRPr sz="900"/>
            </a:lvl7pPr>
            <a:lvl8pPr marL="3199162" indent="0">
              <a:buNone/>
              <a:defRPr sz="900"/>
            </a:lvl8pPr>
            <a:lvl9pPr marL="365618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0A761E-2B08-4140-A231-9D9C9F596C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409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  <a:prstGeom prst="rect">
            <a:avLst/>
          </a:prstGeom>
        </p:spPr>
        <p:txBody>
          <a:bodyPr vert="horz" lIns="91405" tIns="45702" rIns="91405" bIns="4570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5" y="1600211"/>
            <a:ext cx="8915400" cy="4525963"/>
          </a:xfrm>
          <a:prstGeom prst="rect">
            <a:avLst/>
          </a:prstGeom>
        </p:spPr>
        <p:txBody>
          <a:bodyPr vert="horz" lIns="91405" tIns="45702" rIns="91405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D3D85-1742-484E-936F-2B9BDA395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6"/>
            <a:ext cx="31369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04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lvl1pPr algn="ctr" defTabSz="91404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65" indent="-342765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63" indent="-285639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7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8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04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26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5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72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95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4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69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91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1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37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6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8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  <a:prstGeom prst="rect">
            <a:avLst/>
          </a:prstGeom>
        </p:spPr>
        <p:txBody>
          <a:bodyPr vert="horz" lIns="91405" tIns="45702" rIns="91405" bIns="4570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5" y="1600211"/>
            <a:ext cx="8915400" cy="4525963"/>
          </a:xfrm>
          <a:prstGeom prst="rect">
            <a:avLst/>
          </a:prstGeom>
        </p:spPr>
        <p:txBody>
          <a:bodyPr vert="horz" lIns="91405" tIns="45702" rIns="91405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D3D85-1742-484E-936F-2B9BDA395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6"/>
            <a:ext cx="31369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544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hf sldNum="0" hdr="0" ftr="0" dt="0"/>
  <p:txStyles>
    <p:titleStyle>
      <a:lvl1pPr algn="ctr" defTabSz="91404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65" indent="-342765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63" indent="-285639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7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8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04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26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5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72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95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4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69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91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1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37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6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8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  <a:prstGeom prst="rect">
            <a:avLst/>
          </a:prstGeom>
        </p:spPr>
        <p:txBody>
          <a:bodyPr vert="horz" lIns="91405" tIns="45702" rIns="91405" bIns="4570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5" y="1600211"/>
            <a:ext cx="8915400" cy="4525963"/>
          </a:xfrm>
          <a:prstGeom prst="rect">
            <a:avLst/>
          </a:prstGeom>
        </p:spPr>
        <p:txBody>
          <a:bodyPr vert="horz" lIns="91405" tIns="45702" rIns="91405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6"/>
            <a:ext cx="31369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630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ctr" defTabSz="91404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65" indent="-342765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63" indent="-285639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7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8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04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26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5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72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95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4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69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91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1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37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6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8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4638"/>
            <a:ext cx="8915400" cy="1143000"/>
          </a:xfrm>
          <a:prstGeom prst="rect">
            <a:avLst/>
          </a:prstGeom>
        </p:spPr>
        <p:txBody>
          <a:bodyPr vert="horz" lIns="91405" tIns="45702" rIns="91405" bIns="4570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5" y="1600211"/>
            <a:ext cx="8915400" cy="4525963"/>
          </a:xfrm>
          <a:prstGeom prst="rect">
            <a:avLst/>
          </a:prstGeom>
        </p:spPr>
        <p:txBody>
          <a:bodyPr vert="horz" lIns="91405" tIns="45702" rIns="91405" bIns="4570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6"/>
            <a:ext cx="31369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5" y="6356366"/>
            <a:ext cx="2311400" cy="365125"/>
          </a:xfrm>
          <a:prstGeom prst="rect">
            <a:avLst/>
          </a:prstGeom>
        </p:spPr>
        <p:txBody>
          <a:bodyPr vert="horz" lIns="91405" tIns="45702" rIns="91405" bIns="4570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316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ctr" defTabSz="91404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65" indent="-342765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63" indent="-285639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57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8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04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626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650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672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695" indent="-228513" algn="l" defTabSz="91404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2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4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69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91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1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137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62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185" algn="l" defTabSz="9140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19D3D85-1742-484E-936F-2B9BDA395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83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B49D8F1-0CF5-4EB4-915C-0BC81DB904A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760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E19D3D85-1742-484E-936F-2B9BDA395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07.09.2020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5594DB2-8F61-4740-A7C7-2B8BED4AFC1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21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6" Type="http://schemas.microsoft.com/office/2007/relationships/hdphoto" Target="../media/hdphoto32.wdp"/><Relationship Id="rId5" Type="http://schemas.openxmlformats.org/officeDocument/2006/relationships/image" Target="../media/image44.png"/><Relationship Id="rId4" Type="http://schemas.microsoft.com/office/2007/relationships/hdphoto" Target="../media/hdphoto31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5.wdp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4.wdp"/><Relationship Id="rId5" Type="http://schemas.openxmlformats.org/officeDocument/2006/relationships/image" Target="../media/image47.png"/><Relationship Id="rId10" Type="http://schemas.microsoft.com/office/2007/relationships/hdphoto" Target="../media/hdphoto36.wdp"/><Relationship Id="rId4" Type="http://schemas.microsoft.com/office/2007/relationships/hdphoto" Target="../media/hdphoto33.wdp"/><Relationship Id="rId9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9.xml"/><Relationship Id="rId5" Type="http://schemas.microsoft.com/office/2007/relationships/hdphoto" Target="../media/hdphoto37.wdp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9.xml"/><Relationship Id="rId5" Type="http://schemas.microsoft.com/office/2007/relationships/hdphoto" Target="../media/hdphoto37.wdp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microsoft.com/office/2007/relationships/hdphoto" Target="../media/hdphoto38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50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jpeg"/><Relationship Id="rId18" Type="http://schemas.microsoft.com/office/2007/relationships/hdphoto" Target="../media/hdphoto8.wdp"/><Relationship Id="rId3" Type="http://schemas.openxmlformats.org/officeDocument/2006/relationships/image" Target="../media/image3.png"/><Relationship Id="rId21" Type="http://schemas.openxmlformats.org/officeDocument/2006/relationships/image" Target="../media/image12.jpeg"/><Relationship Id="rId7" Type="http://schemas.openxmlformats.org/officeDocument/2006/relationships/image" Target="../media/image5.jpeg"/><Relationship Id="rId12" Type="http://schemas.microsoft.com/office/2007/relationships/hdphoto" Target="../media/hdphoto5.wdp"/><Relationship Id="rId17" Type="http://schemas.openxmlformats.org/officeDocument/2006/relationships/image" Target="../media/image10.jpeg"/><Relationship Id="rId25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62.xml"/><Relationship Id="rId6" Type="http://schemas.microsoft.com/office/2007/relationships/hdphoto" Target="../media/hdphoto2.wdp"/><Relationship Id="rId11" Type="http://schemas.openxmlformats.org/officeDocument/2006/relationships/image" Target="../media/image7.jpeg"/><Relationship Id="rId24" Type="http://schemas.openxmlformats.org/officeDocument/2006/relationships/image" Target="../media/image14.jpeg"/><Relationship Id="rId5" Type="http://schemas.openxmlformats.org/officeDocument/2006/relationships/image" Target="../media/image4.png"/><Relationship Id="rId15" Type="http://schemas.openxmlformats.org/officeDocument/2006/relationships/image" Target="../media/image9.jpeg"/><Relationship Id="rId23" Type="http://schemas.openxmlformats.org/officeDocument/2006/relationships/image" Target="../media/image13.jpeg"/><Relationship Id="rId10" Type="http://schemas.microsoft.com/office/2007/relationships/hdphoto" Target="../media/hdphoto4.wdp"/><Relationship Id="rId19" Type="http://schemas.openxmlformats.org/officeDocument/2006/relationships/image" Target="../media/image11.jpeg"/><Relationship Id="rId4" Type="http://schemas.microsoft.com/office/2007/relationships/hdphoto" Target="../media/hdphoto1.wdp"/><Relationship Id="rId9" Type="http://schemas.openxmlformats.org/officeDocument/2006/relationships/image" Target="../media/image6.jpe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openxmlformats.org/officeDocument/2006/relationships/image" Target="../media/image21.jpeg"/><Relationship Id="rId18" Type="http://schemas.openxmlformats.org/officeDocument/2006/relationships/image" Target="../media/image24.png"/><Relationship Id="rId3" Type="http://schemas.openxmlformats.org/officeDocument/2006/relationships/image" Target="../media/image16.jpeg"/><Relationship Id="rId21" Type="http://schemas.openxmlformats.org/officeDocument/2006/relationships/image" Target="../media/image26.png"/><Relationship Id="rId7" Type="http://schemas.openxmlformats.org/officeDocument/2006/relationships/image" Target="../media/image18.jpeg"/><Relationship Id="rId12" Type="http://schemas.microsoft.com/office/2007/relationships/hdphoto" Target="../media/hdphoto15.wdp"/><Relationship Id="rId17" Type="http://schemas.microsoft.com/office/2007/relationships/hdphoto" Target="../media/hdphoto17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png"/><Relationship Id="rId20" Type="http://schemas.microsoft.com/office/2007/relationships/hdphoto" Target="../media/hdphoto1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image" Target="../media/image20.jpeg"/><Relationship Id="rId24" Type="http://schemas.microsoft.com/office/2007/relationships/hdphoto" Target="../media/hdphoto20.wdp"/><Relationship Id="rId5" Type="http://schemas.openxmlformats.org/officeDocument/2006/relationships/image" Target="../media/image17.jpeg"/><Relationship Id="rId15" Type="http://schemas.openxmlformats.org/officeDocument/2006/relationships/image" Target="../media/image22.png"/><Relationship Id="rId23" Type="http://schemas.openxmlformats.org/officeDocument/2006/relationships/image" Target="../media/image27.png"/><Relationship Id="rId10" Type="http://schemas.microsoft.com/office/2007/relationships/hdphoto" Target="../media/hdphoto14.wdp"/><Relationship Id="rId19" Type="http://schemas.openxmlformats.org/officeDocument/2006/relationships/image" Target="../media/image25.png"/><Relationship Id="rId4" Type="http://schemas.microsoft.com/office/2007/relationships/hdphoto" Target="../media/hdphoto11.wdp"/><Relationship Id="rId9" Type="http://schemas.openxmlformats.org/officeDocument/2006/relationships/image" Target="../media/image19.jpeg"/><Relationship Id="rId14" Type="http://schemas.microsoft.com/office/2007/relationships/hdphoto" Target="../media/hdphoto16.wdp"/><Relationship Id="rId22" Type="http://schemas.microsoft.com/office/2007/relationships/hdphoto" Target="../media/hdphoto19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microsoft.com/office/2007/relationships/hdphoto" Target="../media/hdphoto22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0.png"/><Relationship Id="rId5" Type="http://schemas.microsoft.com/office/2007/relationships/hdphoto" Target="../media/hdphoto21.wdp"/><Relationship Id="rId4" Type="http://schemas.openxmlformats.org/officeDocument/2006/relationships/image" Target="../media/image29.png"/><Relationship Id="rId9" Type="http://schemas.microsoft.com/office/2007/relationships/hdphoto" Target="../media/hdphoto23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3" Type="http://schemas.openxmlformats.org/officeDocument/2006/relationships/image" Target="../media/image32.jpeg"/><Relationship Id="rId7" Type="http://schemas.openxmlformats.org/officeDocument/2006/relationships/image" Target="../media/image34.jpeg"/><Relationship Id="rId12" Type="http://schemas.microsoft.com/office/2007/relationships/hdphoto" Target="../media/hdphoto28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3.xml"/><Relationship Id="rId6" Type="http://schemas.microsoft.com/office/2007/relationships/hdphoto" Target="../media/hdphoto25.wdp"/><Relationship Id="rId11" Type="http://schemas.openxmlformats.org/officeDocument/2006/relationships/image" Target="../media/image36.jpeg"/><Relationship Id="rId5" Type="http://schemas.openxmlformats.org/officeDocument/2006/relationships/image" Target="../media/image33.jpeg"/><Relationship Id="rId10" Type="http://schemas.microsoft.com/office/2007/relationships/hdphoto" Target="../media/hdphoto27.wdp"/><Relationship Id="rId4" Type="http://schemas.microsoft.com/office/2007/relationships/hdphoto" Target="../media/hdphoto24.wdp"/><Relationship Id="rId9" Type="http://schemas.openxmlformats.org/officeDocument/2006/relationships/image" Target="../media/image3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4" Type="http://schemas.microsoft.com/office/2007/relationships/hdphoto" Target="../media/hdphoto2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4568" y="1601367"/>
            <a:ext cx="8420100" cy="2835747"/>
          </a:xfrm>
        </p:spPr>
        <p:txBody>
          <a:bodyPr>
            <a:normAutofit fontScale="90000"/>
          </a:bodyPr>
          <a:lstStyle/>
          <a:p>
            <a:pPr algn="r"/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Об итогах работы 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err="1" smtClean="0">
                <a:solidFill>
                  <a:srgbClr val="002060"/>
                </a:solidFill>
                <a:latin typeface="Impact" panose="020B0806030902050204" pitchFamily="34" charset="0"/>
              </a:rPr>
              <a:t>ГрГУ</a:t>
            </a: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 </a:t>
            </a:r>
            <a:r>
              <a:rPr lang="ru-RU" sz="1200" b="0" dirty="0">
                <a:solidFill>
                  <a:srgbClr val="002060"/>
                </a:solidFill>
                <a:latin typeface="Impact" panose="020B0806030902050204" pitchFamily="34" charset="0"/>
              </a:rPr>
              <a:t> </a:t>
            </a: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имени Янки Купалы 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в 2019/2020 учебном году 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и задачах коллектива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университета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на 2020/2021 учебный год</a:t>
            </a:r>
            <a:endParaRPr lang="ru-RU" b="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0752" y="5877272"/>
            <a:ext cx="6832848" cy="720080"/>
          </a:xfrm>
        </p:spPr>
        <p:txBody>
          <a:bodyPr>
            <a:noAutofit/>
          </a:bodyPr>
          <a:lstStyle/>
          <a:p>
            <a:pPr algn="r">
              <a:lnSpc>
                <a:spcPct val="90000"/>
              </a:lnSpc>
            </a:pPr>
            <a:r>
              <a:rPr lang="ru-RU" sz="2800" b="1" i="0" dirty="0" err="1">
                <a:solidFill>
                  <a:schemeClr val="tx1"/>
                </a:solidFill>
                <a:latin typeface="Impact" pitchFamily="34" charset="0"/>
              </a:rPr>
              <a:t>Китурко</a:t>
            </a:r>
            <a:r>
              <a:rPr lang="ru-RU" sz="2800" b="1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en-US" sz="2800" b="1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2800" b="1" i="0" dirty="0">
                <a:solidFill>
                  <a:schemeClr val="tx1"/>
                </a:solidFill>
                <a:latin typeface="Impact" pitchFamily="34" charset="0"/>
              </a:rPr>
              <a:t>Ирина </a:t>
            </a:r>
            <a:r>
              <a:rPr lang="en-US" sz="2800" b="1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2800" b="1" i="0" dirty="0">
                <a:solidFill>
                  <a:schemeClr val="tx1"/>
                </a:solidFill>
                <a:latin typeface="Impact" pitchFamily="34" charset="0"/>
              </a:rPr>
              <a:t>Фёдоровна,</a:t>
            </a:r>
          </a:p>
          <a:p>
            <a:pPr algn="r">
              <a:lnSpc>
                <a:spcPct val="90000"/>
              </a:lnSpc>
            </a:pPr>
            <a:r>
              <a:rPr lang="ru-RU" sz="2000" i="0" dirty="0">
                <a:solidFill>
                  <a:schemeClr val="tx1"/>
                </a:solidFill>
                <a:latin typeface="Impact" pitchFamily="34" charset="0"/>
              </a:rPr>
              <a:t>ректор </a:t>
            </a:r>
            <a:r>
              <a:rPr lang="en-US" sz="2000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2000" i="0" dirty="0">
                <a:solidFill>
                  <a:schemeClr val="tx1"/>
                </a:solidFill>
                <a:latin typeface="Impact" pitchFamily="34" charset="0"/>
              </a:rPr>
              <a:t>университета</a:t>
            </a:r>
            <a:endParaRPr lang="ru-RU" sz="2000" i="0" dirty="0">
              <a:solidFill>
                <a:schemeClr val="tx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00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clutch.ua/images/2019/10/21/QON6jHtsC59PkZIcxAVF1mfHnaESET7iOu86a6JW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537" y="2636912"/>
            <a:ext cx="3183695" cy="212246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32827" y="5095801"/>
            <a:ext cx="9328238" cy="1141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779500" y="4997871"/>
            <a:ext cx="2498139" cy="511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1504525" y="5399584"/>
            <a:ext cx="7401272" cy="863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39" tIns="48868" rIns="97739" bIns="48868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marL="177733" indent="-177733" algn="ctr">
              <a:buFont typeface="Arial" pitchFamily="34" charset="0"/>
              <a:buChar char="•"/>
            </a:pPr>
            <a:r>
              <a:rPr lang="ru-RU" altLang="ru-RU" sz="2400" dirty="0">
                <a:solidFill>
                  <a:srgbClr val="002060"/>
                </a:solidFill>
              </a:rPr>
              <a:t>разработать индивидуальную программу развития и сопровождения одарённого студента</a:t>
            </a:r>
            <a:endParaRPr lang="ru-RU" altLang="ru-RU" sz="2400" dirty="0">
              <a:solidFill>
                <a:srgbClr val="00206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26569" y="288320"/>
            <a:ext cx="9641917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ЗАДАЧИ НА 2020/2021 УЧЕБНЫЙ ГОД</a:t>
            </a:r>
            <a:endParaRPr lang="ru-RU" sz="4400" dirty="0">
              <a:ln w="10160">
                <a:solidFill>
                  <a:prstClr val="white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5" descr="This png image - Silver Gear Transparent PNG Clip Art, is available for free download"/>
          <p:cNvSpPr>
            <a:spLocks noChangeAspect="1" noChangeArrowheads="1"/>
          </p:cNvSpPr>
          <p:nvPr/>
        </p:nvSpPr>
        <p:spPr bwMode="auto">
          <a:xfrm>
            <a:off x="6350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05" tIns="45702" rIns="91405" bIns="45702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9420">
            <a:off x="3429270" y="1357633"/>
            <a:ext cx="1656184" cy="170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Овал 17"/>
          <p:cNvSpPr/>
          <p:nvPr/>
        </p:nvSpPr>
        <p:spPr>
          <a:xfrm>
            <a:off x="3855526" y="1802056"/>
            <a:ext cx="828000" cy="828000"/>
          </a:xfrm>
          <a:prstGeom prst="ellipse">
            <a:avLst/>
          </a:prstGeom>
          <a:solidFill>
            <a:srgbClr val="78953D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32078" y="1762004"/>
            <a:ext cx="864331" cy="94447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5400" b="1" dirty="0">
                <a:ln w="50800"/>
                <a:solidFill>
                  <a:prstClr val="white">
                    <a:shade val="50000"/>
                  </a:prstClr>
                </a:solidFill>
                <a:latin typeface="Arial Black" pitchFamily="34" charset="0"/>
              </a:rPr>
              <a:t>2</a:t>
            </a:r>
            <a:endParaRPr lang="ru-RU" sz="5400" b="1" dirty="0">
              <a:ln w="50800"/>
              <a:solidFill>
                <a:prstClr val="white">
                  <a:shade val="50000"/>
                </a:prstClr>
              </a:solidFill>
              <a:latin typeface="Arial Black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7278" y="1124749"/>
            <a:ext cx="2759277" cy="79791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r"/>
            <a:r>
              <a:rPr lang="ru-RU" sz="2200" b="1" dirty="0">
                <a:solidFill>
                  <a:prstClr val="black"/>
                </a:solidFill>
              </a:rPr>
              <a:t>Персонификация образования</a:t>
            </a:r>
            <a:endParaRPr lang="ru-RU" sz="2200" b="1" dirty="0">
              <a:solidFill>
                <a:prstClr val="black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992565" y="1519851"/>
            <a:ext cx="2140081" cy="0"/>
          </a:xfrm>
          <a:prstGeom prst="line">
            <a:avLst/>
          </a:prstGeom>
          <a:ln w="12700">
            <a:solidFill>
              <a:srgbClr val="700000"/>
            </a:solidFill>
            <a:headEnd type="non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32641" y="1519151"/>
            <a:ext cx="655994" cy="705167"/>
          </a:xfrm>
          <a:prstGeom prst="line">
            <a:avLst/>
          </a:prstGeom>
          <a:ln w="12700">
            <a:solidFill>
              <a:srgbClr val="700000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Дуга 22"/>
          <p:cNvSpPr/>
          <p:nvPr/>
        </p:nvSpPr>
        <p:spPr>
          <a:xfrm>
            <a:off x="3795950" y="1743799"/>
            <a:ext cx="947760" cy="936988"/>
          </a:xfrm>
          <a:prstGeom prst="arc">
            <a:avLst>
              <a:gd name="adj1" fmla="val 5703001"/>
              <a:gd name="adj2" fmla="val 15461610"/>
            </a:avLst>
          </a:prstGeom>
          <a:ln w="34925" cmpd="thickThin">
            <a:solidFill>
              <a:srgbClr val="7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562">
            <a:off x="4963431" y="1326436"/>
            <a:ext cx="1656184" cy="170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825905" y="1291412"/>
            <a:ext cx="3026231" cy="79791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r>
              <a:rPr lang="ru-RU" sz="2200" b="1" dirty="0">
                <a:solidFill>
                  <a:prstClr val="black"/>
                </a:solidFill>
              </a:rPr>
              <a:t>Групповая (командная) работа</a:t>
            </a:r>
            <a:endParaRPr lang="ru-RU" sz="2200" b="1" dirty="0">
              <a:solidFill>
                <a:prstClr val="black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6901024" y="1693499"/>
            <a:ext cx="2444464" cy="2853"/>
          </a:xfrm>
          <a:prstGeom prst="line">
            <a:avLst/>
          </a:prstGeom>
          <a:ln w="12700"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6238061" y="1696357"/>
            <a:ext cx="657960" cy="346273"/>
          </a:xfrm>
          <a:prstGeom prst="line">
            <a:avLst/>
          </a:prstGeom>
          <a:ln w="12700">
            <a:solidFill>
              <a:srgbClr val="700000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5349872" y="1747295"/>
            <a:ext cx="828000" cy="828000"/>
          </a:xfrm>
          <a:prstGeom prst="ellipse">
            <a:avLst/>
          </a:prstGeom>
          <a:solidFill>
            <a:srgbClr val="78953D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48196" y="1696356"/>
            <a:ext cx="864331" cy="94447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5400" b="1" dirty="0">
                <a:ln w="50800"/>
                <a:solidFill>
                  <a:prstClr val="white">
                    <a:shade val="50000"/>
                  </a:prstClr>
                </a:solidFill>
                <a:latin typeface="Arial Black" pitchFamily="34" charset="0"/>
              </a:rPr>
              <a:t>3</a:t>
            </a:r>
            <a:endParaRPr lang="ru-RU" sz="5400" b="1" dirty="0">
              <a:ln w="50800"/>
              <a:solidFill>
                <a:prstClr val="white">
                  <a:shade val="50000"/>
                </a:prstClr>
              </a:solidFill>
              <a:latin typeface="Arial Black" pitchFamily="34" charset="0"/>
            </a:endParaRPr>
          </a:p>
        </p:txBody>
      </p:sp>
      <p:sp>
        <p:nvSpPr>
          <p:cNvPr id="31" name="Дуга 30"/>
          <p:cNvSpPr/>
          <p:nvPr/>
        </p:nvSpPr>
        <p:spPr>
          <a:xfrm>
            <a:off x="5290296" y="1699924"/>
            <a:ext cx="947760" cy="936988"/>
          </a:xfrm>
          <a:prstGeom prst="arc">
            <a:avLst>
              <a:gd name="adj1" fmla="val 15907764"/>
              <a:gd name="adj2" fmla="val 4063068"/>
            </a:avLst>
          </a:prstGeom>
          <a:ln w="34925" cmpd="thickThin">
            <a:solidFill>
              <a:srgbClr val="7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4114">
            <a:off x="2459888" y="2586131"/>
            <a:ext cx="1656184" cy="170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-302887" y="2270482"/>
            <a:ext cx="2721530" cy="1501404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algn="r"/>
            <a:r>
              <a:rPr lang="ru-RU" sz="2200" b="1" dirty="0">
                <a:solidFill>
                  <a:prstClr val="black"/>
                </a:solidFill>
              </a:rPr>
              <a:t>Наличие креативной образовательной среды</a:t>
            </a:r>
            <a:endParaRPr lang="ru-RU" sz="2200" b="1" dirty="0">
              <a:solidFill>
                <a:prstClr val="black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215905" y="3015303"/>
            <a:ext cx="2145509" cy="0"/>
          </a:xfrm>
          <a:prstGeom prst="line">
            <a:avLst/>
          </a:prstGeom>
          <a:ln w="12700"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361412" y="3010690"/>
            <a:ext cx="485783" cy="486858"/>
          </a:xfrm>
          <a:prstGeom prst="line">
            <a:avLst/>
          </a:prstGeom>
          <a:ln w="12700">
            <a:solidFill>
              <a:srgbClr val="700000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Овал 38"/>
          <p:cNvSpPr/>
          <p:nvPr/>
        </p:nvSpPr>
        <p:spPr>
          <a:xfrm>
            <a:off x="2906768" y="3015303"/>
            <a:ext cx="828000" cy="828000"/>
          </a:xfrm>
          <a:prstGeom prst="ellipse">
            <a:avLst/>
          </a:prstGeom>
          <a:solidFill>
            <a:srgbClr val="78953D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983320" y="2975250"/>
            <a:ext cx="864331" cy="94447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en-US" sz="5400" b="1" dirty="0">
                <a:ln w="50800"/>
                <a:solidFill>
                  <a:prstClr val="white">
                    <a:shade val="50000"/>
                  </a:prstClr>
                </a:solidFill>
                <a:latin typeface="Arial Black" pitchFamily="34" charset="0"/>
              </a:rPr>
              <a:t>1</a:t>
            </a:r>
            <a:endParaRPr lang="ru-RU" sz="5400" b="1" dirty="0">
              <a:ln w="50800"/>
              <a:solidFill>
                <a:prstClr val="white">
                  <a:shade val="50000"/>
                </a:prstClr>
              </a:solidFill>
              <a:latin typeface="Arial Black" pitchFamily="34" charset="0"/>
            </a:endParaRPr>
          </a:p>
        </p:txBody>
      </p:sp>
      <p:sp>
        <p:nvSpPr>
          <p:cNvPr id="41" name="Дуга 40"/>
          <p:cNvSpPr/>
          <p:nvPr/>
        </p:nvSpPr>
        <p:spPr>
          <a:xfrm>
            <a:off x="2847192" y="2957051"/>
            <a:ext cx="947760" cy="936988"/>
          </a:xfrm>
          <a:prstGeom prst="arc">
            <a:avLst>
              <a:gd name="adj1" fmla="val 6064873"/>
              <a:gd name="adj2" fmla="val 15721212"/>
            </a:avLst>
          </a:prstGeom>
          <a:ln w="34925" cmpd="thickThin">
            <a:solidFill>
              <a:srgbClr val="7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9440">
            <a:off x="6008476" y="2467397"/>
            <a:ext cx="1656184" cy="1701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5" name="Прямая соединительная линия 44"/>
          <p:cNvCxnSpPr/>
          <p:nvPr/>
        </p:nvCxnSpPr>
        <p:spPr>
          <a:xfrm flipH="1">
            <a:off x="7690699" y="2836392"/>
            <a:ext cx="1942822" cy="4013"/>
          </a:xfrm>
          <a:prstGeom prst="line">
            <a:avLst/>
          </a:prstGeom>
          <a:ln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7263058" y="2836392"/>
            <a:ext cx="427640" cy="348607"/>
          </a:xfrm>
          <a:prstGeom prst="line">
            <a:avLst/>
          </a:prstGeom>
          <a:ln>
            <a:solidFill>
              <a:srgbClr val="700000"/>
            </a:solidFill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/>
          <p:cNvSpPr/>
          <p:nvPr/>
        </p:nvSpPr>
        <p:spPr>
          <a:xfrm>
            <a:off x="6381425" y="2906876"/>
            <a:ext cx="828000" cy="828000"/>
          </a:xfrm>
          <a:prstGeom prst="ellipse">
            <a:avLst/>
          </a:prstGeom>
          <a:solidFill>
            <a:srgbClr val="78953D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8863" y="2866824"/>
            <a:ext cx="864331" cy="94447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5400" b="1" dirty="0">
                <a:ln w="50800"/>
                <a:solidFill>
                  <a:prstClr val="white">
                    <a:shade val="50000"/>
                  </a:prstClr>
                </a:solidFill>
                <a:latin typeface="Arial Black" pitchFamily="34" charset="0"/>
              </a:rPr>
              <a:t>4</a:t>
            </a:r>
            <a:endParaRPr lang="ru-RU" sz="5400" b="1" dirty="0">
              <a:ln w="50800"/>
              <a:solidFill>
                <a:prstClr val="white">
                  <a:shade val="50000"/>
                </a:prstClr>
              </a:solidFill>
              <a:latin typeface="Arial Black" pitchFamily="34" charset="0"/>
            </a:endParaRPr>
          </a:p>
        </p:txBody>
      </p:sp>
      <p:sp>
        <p:nvSpPr>
          <p:cNvPr id="49" name="Дуга 48"/>
          <p:cNvSpPr/>
          <p:nvPr/>
        </p:nvSpPr>
        <p:spPr>
          <a:xfrm>
            <a:off x="6321851" y="2859505"/>
            <a:ext cx="947760" cy="936988"/>
          </a:xfrm>
          <a:prstGeom prst="arc">
            <a:avLst>
              <a:gd name="adj1" fmla="val 15630083"/>
              <a:gd name="adj2" fmla="val 3492369"/>
            </a:avLst>
          </a:prstGeom>
          <a:ln w="34925" cmpd="thickThin">
            <a:solidFill>
              <a:srgbClr val="7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0242" name="Picture 2" descr="https://i0.wp.com/blog.silver-peak.com/wp-content/uploads/2015/05/greencheck_lg_feat.jpg?fit=820%2C530&amp;ssl=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867" y="4293097"/>
            <a:ext cx="1684076" cy="108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18227" y="4941168"/>
            <a:ext cx="601485" cy="383718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86000"/>
                </a:srgb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4" name="Прямоугольник 5"/>
          <p:cNvSpPr>
            <a:spLocks noChangeArrowheads="1"/>
          </p:cNvSpPr>
          <p:nvPr/>
        </p:nvSpPr>
        <p:spPr bwMode="auto">
          <a:xfrm>
            <a:off x="4834256" y="4861776"/>
            <a:ext cx="2061767" cy="599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39" tIns="48868" rIns="97739" bIns="48868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ru-RU" altLang="ru-RU" sz="32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j-ea"/>
                <a:cs typeface="Times New Roman" panose="02020603050405020304" pitchFamily="18" charset="0"/>
              </a:rPr>
              <a:t>Задача: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617996" y="2420893"/>
            <a:ext cx="2375567" cy="797915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r>
              <a:rPr lang="ru-RU" sz="2200" b="1" dirty="0" err="1">
                <a:solidFill>
                  <a:prstClr val="black"/>
                </a:solidFill>
              </a:rPr>
              <a:t>Тьюторское</a:t>
            </a:r>
            <a:r>
              <a:rPr lang="ru-RU" sz="2200" b="1" dirty="0">
                <a:solidFill>
                  <a:prstClr val="black"/>
                </a:solidFill>
              </a:rPr>
              <a:t> сопровождение</a:t>
            </a:r>
            <a:endParaRPr lang="ru-RU" sz="2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34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Заголовок 1"/>
          <p:cNvSpPr txBox="1">
            <a:spLocks/>
          </p:cNvSpPr>
          <p:nvPr/>
        </p:nvSpPr>
        <p:spPr>
          <a:xfrm>
            <a:off x="766244" y="648360"/>
            <a:ext cx="9002247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Повышение позиций университета в мировых рейтингах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305188"/>
              </p:ext>
            </p:extLst>
          </p:nvPr>
        </p:nvGraphicFramePr>
        <p:xfrm>
          <a:off x="272482" y="1616193"/>
          <a:ext cx="9397890" cy="4838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32630"/>
                <a:gridCol w="3132630"/>
                <a:gridCol w="3132630"/>
              </a:tblGrid>
              <a:tr h="518160"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Impact" panose="020B0806030902050204" pitchFamily="34" charset="0"/>
                        </a:rPr>
                        <a:t>2019</a:t>
                      </a:r>
                      <a:endParaRPr lang="ru-RU" sz="2800" dirty="0">
                        <a:latin typeface="Impact" panose="020B080603090205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Impact" panose="020B0806030902050204" pitchFamily="34" charset="0"/>
                        </a:rPr>
                        <a:t>2020</a:t>
                      </a:r>
                      <a:endParaRPr lang="ru-RU" sz="2800" dirty="0">
                        <a:latin typeface="Impact" panose="020B0806030902050204" pitchFamily="34" charset="0"/>
                      </a:endParaRPr>
                    </a:p>
                  </a:txBody>
                  <a:tcPr/>
                </a:tc>
              </a:tr>
              <a:tr h="1080000"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1" hangingPunct="1"/>
                      <a:r>
                        <a:rPr lang="ru-RU" altLang="ru-RU" sz="16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4-е место </a:t>
                      </a:r>
                      <a:r>
                        <a:rPr lang="ru-RU" alt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</a:t>
                      </a:r>
                      <a:r>
                        <a:rPr lang="ru-RU" altLang="ru-RU" sz="16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 </a:t>
                      </a:r>
                    </a:p>
                    <a:p>
                      <a:pPr algn="ctr" eaLnBrk="1" hangingPunct="1"/>
                      <a:r>
                        <a:rPr lang="ru-RU" altLang="ru-RU" sz="1600" b="1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«151-160» </a:t>
                      </a:r>
                      <a:r>
                        <a:rPr lang="ru-RU" alt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среди 2 900 УВО</a:t>
                      </a:r>
                    </a:p>
                    <a:p>
                      <a:pPr algn="ctr" eaLnBrk="1" hangingPunct="1"/>
                      <a:r>
                        <a:rPr lang="ru-RU" altLang="ru-RU" sz="1600" dirty="0" smtClean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развивающихся стран Европы и Центральной Азии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4-е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Беларуси,  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195 </a:t>
                      </a: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среди 2 900 УВО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развивающихся стран Европы и Центральной Азии</a:t>
                      </a:r>
                    </a:p>
                  </a:txBody>
                  <a:tcPr anchor="ctr"/>
                </a:tc>
              </a:tr>
              <a:tr h="1080000"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3-е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Беларуси,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3 382 </a:t>
                      </a: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27 000 УВО в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мире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3-е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Беларуси,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3 307 </a:t>
                      </a: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27 000 УВО в мире</a:t>
                      </a:r>
                    </a:p>
                  </a:txBody>
                  <a:tcPr anchor="ctr"/>
                </a:tc>
              </a:tr>
              <a:tr h="1080000"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2-е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Беларуси,</a:t>
                      </a:r>
                      <a:endParaRPr lang="ru-RU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2 369 </a:t>
                      </a: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13 600 УВО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мире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3-е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Беларуси,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1 892 </a:t>
                      </a: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13 600 УВО в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мире</a:t>
                      </a:r>
                    </a:p>
                  </a:txBody>
                  <a:tcPr anchor="ctr"/>
                </a:tc>
              </a:tr>
              <a:tr h="1080000"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 </a:t>
                      </a:r>
                    </a:p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категория </a:t>
                      </a: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BB+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2-е место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Беларуси,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категория А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79" y="2332430"/>
            <a:ext cx="2725148" cy="664522"/>
          </a:xfrm>
          <a:prstGeom prst="rect">
            <a:avLst/>
          </a:prstGeom>
        </p:spPr>
      </p:pic>
      <p:pic>
        <p:nvPicPr>
          <p:cNvPr id="9" name="Picture 14" descr="http://www.webometrics.info/sites/default/files/univer%20candara%20bold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83" y="3475981"/>
            <a:ext cx="2789459" cy="566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uniRank.org World Universities Rankings &amp; Reviews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83" y="4578109"/>
            <a:ext cx="2738902" cy="505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6" descr="http://eurochambres.org/bitrix/templates/mirtorgov/images/are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168" y="5547554"/>
            <a:ext cx="2842922" cy="68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609645" y="4667965"/>
            <a:ext cx="9296355" cy="17089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i0.wp.com/blog.silver-peak.com/wp-content/uploads/2015/05/greencheck_lg_feat.jpg?fit=820%2C530&amp;ssl=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4191231"/>
            <a:ext cx="1928664" cy="124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01751" y="4555539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2072680" y="4221088"/>
            <a:ext cx="7695806" cy="189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39" tIns="48868" rIns="97739" bIns="48868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ru-RU" alt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j-ea"/>
                <a:cs typeface="Times New Roman" panose="02020603050405020304" pitchFamily="18" charset="0"/>
              </a:rPr>
              <a:t>Задача:</a:t>
            </a:r>
          </a:p>
          <a:p>
            <a:pPr marL="177733" indent="-177733">
              <a:buFont typeface="Arial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</a:rPr>
              <a:t>повышение позиций университета в национальном и международном академическом пространстве </a:t>
            </a:r>
            <a:r>
              <a:rPr lang="ru-RU" sz="2000" dirty="0">
                <a:solidFill>
                  <a:srgbClr val="002060"/>
                </a:solidFill>
              </a:rPr>
              <a:t>посредством </a:t>
            </a:r>
            <a:r>
              <a:rPr lang="ru-RU" sz="2000" dirty="0">
                <a:solidFill>
                  <a:srgbClr val="002060"/>
                </a:solidFill>
              </a:rPr>
              <a:t>реализации активной информационной и маркетинговой политики</a:t>
            </a:r>
            <a:endParaRPr lang="ru-RU" altLang="ru-RU" sz="2000" dirty="0">
              <a:solidFill>
                <a:srgbClr val="002060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84648" y="548680"/>
            <a:ext cx="7983838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ЗАДАЧИ</a:t>
            </a:r>
            <a:b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</a:b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НА 2020/2021 УЧЕБНЫЙ ГОД</a:t>
            </a:r>
            <a:endParaRPr lang="ru-RU" sz="4400" dirty="0">
              <a:ln w="10160">
                <a:solidFill>
                  <a:schemeClr val="bg1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9645" y="1628800"/>
            <a:ext cx="9296355" cy="1843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14036" y="1700814"/>
            <a:ext cx="8654449" cy="2477601"/>
          </a:xfrm>
          <a:prstGeom prst="rect">
            <a:avLst/>
          </a:prstGeom>
        </p:spPr>
        <p:txBody>
          <a:bodyPr wrap="square" lIns="91405" tIns="45702" rIns="91405" bIns="45702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Направления деятельности: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Расширение перечня совместных образовательных программ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Формирование англоязычного образовательного пространства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Внедрение дистанционных технологий образования иностранных граждан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Повышение вовлеченности сотрудников и обучающихся в реализацию процесса интернационализации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Увеличение присутствия и активности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учёных </a:t>
            </a:r>
            <a:r>
              <a:rPr lang="ru-RU" dirty="0">
                <a:latin typeface="Arial" pitchFamily="34" charset="0"/>
                <a:cs typeface="Arial" pitchFamily="34" charset="0"/>
              </a:rPr>
              <a:t>университета в международных базах данных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1484784"/>
            <a:ext cx="86409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962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609649" y="4221088"/>
            <a:ext cx="9328238" cy="21602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i0.wp.com/blog.silver-peak.com/wp-content/uploads/2015/05/greencheck_lg_feat.jpg?fit=820%2C530&amp;ssl=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3975207"/>
            <a:ext cx="1928664" cy="124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01751" y="4555539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2072680" y="3861048"/>
            <a:ext cx="7401272" cy="2653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39" tIns="48868" rIns="97739" bIns="48868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ru-RU" alt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j-ea"/>
                <a:cs typeface="Times New Roman" panose="02020603050405020304" pitchFamily="18" charset="0"/>
              </a:rPr>
              <a:t>Задача:</a:t>
            </a:r>
          </a:p>
          <a:p>
            <a:pPr marL="177733" indent="-177733">
              <a:buFont typeface="Arial" pitchFamily="34" charset="0"/>
              <a:buChar char="•"/>
            </a:pPr>
            <a:r>
              <a:rPr lang="ru-RU" altLang="ru-RU" sz="2500" dirty="0">
                <a:solidFill>
                  <a:srgbClr val="002060"/>
                </a:solidFill>
              </a:rPr>
              <a:t>обеспечить доход от всех видов деятельности в </a:t>
            </a:r>
            <a:r>
              <a:rPr lang="ru-RU" altLang="ru-RU" sz="2500" dirty="0">
                <a:solidFill>
                  <a:srgbClr val="002060"/>
                </a:solidFill>
              </a:rPr>
              <a:t>объёме, </a:t>
            </a:r>
            <a:r>
              <a:rPr lang="ru-RU" altLang="ru-RU" sz="2500" dirty="0">
                <a:solidFill>
                  <a:srgbClr val="002060"/>
                </a:solidFill>
              </a:rPr>
              <a:t>достаточном для устойчивого функционирования университета и увеличения средней и медианной заработной платы не менее, чем на 10%.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784648" y="548680"/>
            <a:ext cx="7983838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ЗАДАЧИ</a:t>
            </a:r>
            <a:b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</a:b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НА 2020/2021 УЧЕБНЫЙ ГОД</a:t>
            </a:r>
            <a:endParaRPr lang="ru-RU" sz="4400" dirty="0">
              <a:ln w="10160">
                <a:solidFill>
                  <a:schemeClr val="bg1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9649" y="2017248"/>
            <a:ext cx="9328238" cy="1843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14036" y="2089257"/>
            <a:ext cx="8654449" cy="1384156"/>
          </a:xfrm>
          <a:prstGeom prst="rect">
            <a:avLst/>
          </a:prstGeom>
        </p:spPr>
        <p:txBody>
          <a:bodyPr wrap="square" lIns="91405" tIns="45702" rIns="91405" bIns="45702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Направления деятельности: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Выполнение показателей экспорта образовательных услуг</a:t>
            </a:r>
          </a:p>
          <a:p>
            <a:pPr marL="180905" indent="-180905">
              <a:buFont typeface="Arial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Выполнение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доведённых целевых показателей </a:t>
            </a:r>
            <a:r>
              <a:rPr lang="ru-RU" dirty="0">
                <a:latin typeface="Arial" pitchFamily="34" charset="0"/>
                <a:cs typeface="Arial" pitchFamily="34" charset="0"/>
              </a:rPr>
              <a:t>хоздоговорной деятельности и экспорта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высокотехнологичной и наукоёмкой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продукции (товаров и услуг) 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Texturizer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1873237"/>
            <a:ext cx="86409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90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" y="1700808"/>
            <a:ext cx="9937883" cy="2554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pic>
        <p:nvPicPr>
          <p:cNvPr id="10" name="Picture 2" descr="Z:\IAC\DOC\Reports\ПРЕЗЕНТАЦИИ, ДОКЛАДЫ\Презентация ректора первокурсникам_2020\материалы\Кодекс\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1412776"/>
            <a:ext cx="3081208" cy="308120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34144" y="1700808"/>
            <a:ext cx="9775440" cy="2554545"/>
          </a:xfrm>
          <a:prstGeom prst="rect">
            <a:avLst/>
          </a:prstGeom>
        </p:spPr>
        <p:txBody>
          <a:bodyPr wrap="square" lIns="91405" tIns="45702" rIns="91405" bIns="45702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3311831"/>
            <a:r>
              <a:rPr lang="ru-RU" sz="2000" dirty="0" err="1">
                <a:solidFill>
                  <a:schemeClr val="tx1"/>
                </a:solidFill>
                <a:latin typeface="Impact" panose="020B0806030902050204" pitchFamily="34" charset="0"/>
              </a:rPr>
              <a:t>Купаловец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–</a:t>
            </a: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член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коллектива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университета, который</a:t>
            </a: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принимает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на себя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 ответственность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за реализацию </a:t>
            </a:r>
            <a:endParaRPr lang="ru-RU" sz="20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М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иссии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и Видения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университета, разделяет</a:t>
            </a: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Политику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области качества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,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осознаёт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свою </a:t>
            </a:r>
            <a:endParaRPr lang="ru-RU" sz="20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причастность к </a:t>
            </a:r>
            <a:r>
              <a:rPr lang="ru-RU" sz="2000" dirty="0" err="1">
                <a:solidFill>
                  <a:schemeClr val="tx1"/>
                </a:solidFill>
                <a:latin typeface="Impact" panose="020B0806030902050204" pitchFamily="34" charset="0"/>
              </a:rPr>
              <a:t>Купаловскому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 университету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и</a:t>
            </a: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во </a:t>
            </a:r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всех сферах и направлениях своей деятельности </a:t>
            </a:r>
            <a:endParaRPr lang="ru-RU" sz="2000" dirty="0">
              <a:solidFill>
                <a:schemeClr val="tx1"/>
              </a:solidFill>
              <a:latin typeface="Impact" panose="020B0806030902050204" pitchFamily="34" charset="0"/>
            </a:endParaRPr>
          </a:p>
          <a:p>
            <a:pPr indent="3311831"/>
            <a:r>
              <a:rPr lang="ru-RU" sz="2000" dirty="0">
                <a:solidFill>
                  <a:schemeClr val="tx1"/>
                </a:solidFill>
                <a:latin typeface="Impact" panose="020B0806030902050204" pitchFamily="34" charset="0"/>
              </a:rPr>
              <a:t>руководствуется положениями Кодекса</a:t>
            </a:r>
            <a:endParaRPr lang="ru-RU" sz="20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784648" y="648360"/>
            <a:ext cx="7983838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Развитие корпоративной культуры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09645" y="4829720"/>
            <a:ext cx="9296355" cy="15550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s://i0.wp.com/blog.silver-peak.com/wp-content/uploads/2015/05/greencheck_lg_feat.jpg?fit=820%2C530&amp;ssl=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4352986"/>
            <a:ext cx="1928664" cy="124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101751" y="4717294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5"/>
          <p:cNvSpPr>
            <a:spLocks noChangeArrowheads="1"/>
          </p:cNvSpPr>
          <p:nvPr/>
        </p:nvSpPr>
        <p:spPr bwMode="auto">
          <a:xfrm>
            <a:off x="1902097" y="4255354"/>
            <a:ext cx="8136904" cy="248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39" tIns="48868" rIns="97739" bIns="48868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ru-RU" altLang="ru-RU" sz="32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j-ea"/>
                <a:cs typeface="Times New Roman" panose="02020603050405020304" pitchFamily="18" charset="0"/>
              </a:rPr>
              <a:t>Задача:</a:t>
            </a:r>
          </a:p>
          <a:p>
            <a:pPr marL="177733" indent="-177733">
              <a:buFont typeface="Arial" pitchFamily="34" charset="0"/>
              <a:buChar char="•"/>
            </a:pPr>
            <a:r>
              <a:rPr lang="ru-RU" sz="1700" dirty="0">
                <a:solidFill>
                  <a:srgbClr val="002060"/>
                </a:solidFill>
              </a:rPr>
              <a:t>обеспечить развитие корпоративной культуры университета, направленной на деятельную реализацию ценностей диалога, созидания и конструктивного взаимодействия с обществом и государством, поддержание в коллективе духа </a:t>
            </a:r>
            <a:r>
              <a:rPr lang="ru-RU" sz="1700" dirty="0">
                <a:solidFill>
                  <a:srgbClr val="002060"/>
                </a:solidFill>
              </a:rPr>
              <a:t>сплочённости</a:t>
            </a:r>
            <a:r>
              <a:rPr lang="ru-RU" sz="1700" dirty="0">
                <a:solidFill>
                  <a:srgbClr val="002060"/>
                </a:solidFill>
              </a:rPr>
              <a:t>, взаимоуважения, повышения ответственности за результаты своей деятельности и деятельности университета в целом.</a:t>
            </a:r>
          </a:p>
          <a:p>
            <a:pPr marL="177733" indent="-177733">
              <a:buFont typeface="Arial" pitchFamily="34" charset="0"/>
              <a:buChar char="•"/>
            </a:pPr>
            <a:endParaRPr lang="ru-RU" alt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5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609645" y="5042281"/>
            <a:ext cx="9328238" cy="13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5"/>
          <p:cNvSpPr>
            <a:spLocks noChangeArrowheads="1"/>
          </p:cNvSpPr>
          <p:nvPr/>
        </p:nvSpPr>
        <p:spPr bwMode="auto">
          <a:xfrm>
            <a:off x="1568624" y="4725144"/>
            <a:ext cx="7695806" cy="16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77" tIns="48887" rIns="97777" bIns="48887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defTabSz="1027661">
              <a:spcBef>
                <a:spcPct val="0"/>
              </a:spcBef>
              <a:spcAft>
                <a:spcPts val="600"/>
              </a:spcAft>
            </a:pPr>
            <a:r>
              <a:rPr lang="ru-RU" altLang="ru-RU" sz="28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j-ea"/>
                <a:cs typeface="Times New Roman" panose="02020603050405020304" pitchFamily="18" charset="0"/>
              </a:rPr>
              <a:t>Задача: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altLang="ru-RU" sz="1700" dirty="0">
                <a:solidFill>
                  <a:srgbClr val="002060"/>
                </a:solidFill>
              </a:rPr>
              <a:t>разработать Стратегию учреждения образования «Гродненский государственный университет имени Янки Купалы» на период 2021 – 2025 годы и на перспективу до 2030 года с широким </a:t>
            </a:r>
            <a:r>
              <a:rPr lang="ru-RU" altLang="ru-RU" sz="1700" dirty="0">
                <a:solidFill>
                  <a:srgbClr val="002060"/>
                </a:solidFill>
              </a:rPr>
              <a:t>вовлечением</a:t>
            </a:r>
            <a:br>
              <a:rPr lang="ru-RU" altLang="ru-RU" sz="1700" dirty="0">
                <a:solidFill>
                  <a:srgbClr val="002060"/>
                </a:solidFill>
              </a:rPr>
            </a:br>
            <a:r>
              <a:rPr lang="ru-RU" altLang="ru-RU" sz="1700" dirty="0">
                <a:solidFill>
                  <a:srgbClr val="002060"/>
                </a:solidFill>
              </a:rPr>
              <a:t>в </a:t>
            </a:r>
            <a:r>
              <a:rPr lang="ru-RU" altLang="ru-RU" sz="1700" dirty="0">
                <a:solidFill>
                  <a:srgbClr val="002060"/>
                </a:solidFill>
              </a:rPr>
              <a:t>процесс всех </a:t>
            </a:r>
            <a:r>
              <a:rPr lang="ru-RU" altLang="ru-RU" sz="1700" dirty="0" smtClean="0">
                <a:solidFill>
                  <a:srgbClr val="002060"/>
                </a:solidFill>
              </a:rPr>
              <a:t>Купаловцев</a:t>
            </a:r>
            <a:endParaRPr lang="ru-RU" altLang="ru-RU" sz="1700" dirty="0">
              <a:solidFill>
                <a:srgbClr val="00206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6496" y="1556792"/>
            <a:ext cx="9521387" cy="33123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80" y="2017117"/>
            <a:ext cx="1662857" cy="1108571"/>
          </a:xfrm>
          <a:prstGeom prst="rect">
            <a:avLst/>
          </a:prstGeom>
          <a:ln w="6350">
            <a:solidFill>
              <a:srgbClr val="FFFF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880" y="3241253"/>
            <a:ext cx="1685776" cy="1123851"/>
          </a:xfrm>
          <a:prstGeom prst="rect">
            <a:avLst/>
          </a:prstGeom>
          <a:ln w="6350">
            <a:solidFill>
              <a:srgbClr val="FFFF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784648" y="648360"/>
            <a:ext cx="7983838" cy="548392"/>
          </a:xfrm>
          <a:prstGeom prst="rect">
            <a:avLst/>
          </a:prstGeom>
        </p:spPr>
        <p:txBody>
          <a:bodyPr vert="horz" lIns="102611" tIns="51305" rIns="102611" bIns="5130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ОСНОВНАЯ </a:t>
            </a:r>
            <a: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ЗАДАЧА</a:t>
            </a:r>
          </a:p>
          <a:p>
            <a:pPr algn="r"/>
            <a: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2020/2021 </a:t>
            </a:r>
            <a:r>
              <a:rPr lang="ru-RU" sz="44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УЧЕБНОГО ГОДА</a:t>
            </a:r>
          </a:p>
        </p:txBody>
      </p:sp>
      <p:pic>
        <p:nvPicPr>
          <p:cNvPr id="14" name="Picture 2" descr="https://i0.wp.com/blog.silver-peak.com/wp-content/uploads/2015/05/greencheck_lg_feat.jpg?fit=820%2C530&amp;ssl=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2" y="4565548"/>
            <a:ext cx="1928664" cy="124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28664" y="1556792"/>
            <a:ext cx="797733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Стратегии ГрГУ имени Янки Купалы на период 2021-2025 гг. и на перспективу до 2030 года </a:t>
            </a:r>
          </a:p>
          <a:p>
            <a:pPr algn="ctr">
              <a:lnSpc>
                <a:spcPts val="1800"/>
              </a:lnSpc>
              <a:spcAft>
                <a:spcPts val="12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(приказ ректора от 18.05.2020 № 460):</a:t>
            </a:r>
          </a:p>
          <a:p>
            <a:pPr marL="285750" indent="-285750">
              <a:lnSpc>
                <a:spcPts val="1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Выработка Видения университета на период 2021–2025 гг. и на перспективу до 2030 года </a:t>
            </a:r>
          </a:p>
          <a:p>
            <a:pPr lvl="2">
              <a:lnSpc>
                <a:spcPts val="1800"/>
              </a:lnSpc>
              <a:spcAft>
                <a:spcPts val="600"/>
              </a:spcAft>
            </a:pP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рабочих групп из числа членов Ректората и студентов</a:t>
            </a:r>
          </a:p>
          <a:p>
            <a:pPr marL="285750" indent="-285750">
              <a:lnSpc>
                <a:spcPts val="1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Стратегический анализ деятельности университета в целом, по процессам и по структурным подразделениям</a:t>
            </a:r>
          </a:p>
          <a:p>
            <a:pPr marL="285750" indent="-285750">
              <a:lnSpc>
                <a:spcPts val="18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целей Стратегии университета</a:t>
            </a:r>
          </a:p>
          <a:p>
            <a:pPr marL="285750" indent="-2857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Стратегии университета, Стратегий по процессам и Стратегий структурных подразделений </a:t>
            </a:r>
          </a:p>
          <a:p>
            <a:pPr lvl="2">
              <a:lnSpc>
                <a:spcPts val="1800"/>
              </a:lnSpc>
            </a:pPr>
            <a:r>
              <a:rPr lang="ru-RU" sz="16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рабочая группа по разработке Стратегии университета, рабочие группы по разработке Стратегий процессов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51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4568" y="1601367"/>
            <a:ext cx="8420100" cy="2835747"/>
          </a:xfrm>
        </p:spPr>
        <p:txBody>
          <a:bodyPr>
            <a:normAutofit fontScale="90000"/>
          </a:bodyPr>
          <a:lstStyle/>
          <a:p>
            <a:pPr algn="r"/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Об итогах работы 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err="1" smtClean="0">
                <a:solidFill>
                  <a:srgbClr val="002060"/>
                </a:solidFill>
                <a:latin typeface="Impact" panose="020B0806030902050204" pitchFamily="34" charset="0"/>
              </a:rPr>
              <a:t>ГрГУ</a:t>
            </a: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 </a:t>
            </a:r>
            <a:r>
              <a:rPr lang="ru-RU" sz="1200" b="0" dirty="0">
                <a:solidFill>
                  <a:srgbClr val="002060"/>
                </a:solidFill>
                <a:latin typeface="Impact" panose="020B0806030902050204" pitchFamily="34" charset="0"/>
              </a:rPr>
              <a:t> </a:t>
            </a: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имени Янки Купалы 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в 2019/2020 учебном году 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и задачах коллектива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университета</a:t>
            </a:r>
            <a:b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</a:br>
            <a:r>
              <a:rPr lang="ru-RU" b="0" dirty="0" smtClean="0">
                <a:solidFill>
                  <a:srgbClr val="002060"/>
                </a:solidFill>
                <a:latin typeface="Impact" panose="020B0806030902050204" pitchFamily="34" charset="0"/>
              </a:rPr>
              <a:t>на 2020/2021 учебный год</a:t>
            </a:r>
            <a:endParaRPr lang="ru-RU" b="0" dirty="0">
              <a:solidFill>
                <a:srgbClr val="002060"/>
              </a:solidFill>
              <a:latin typeface="Impact" panose="020B0806030902050204" pitchFamily="34" charset="0"/>
            </a:endParaRPr>
          </a:p>
        </p:txBody>
      </p:sp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0752" y="5877272"/>
            <a:ext cx="6832848" cy="720080"/>
          </a:xfrm>
        </p:spPr>
        <p:txBody>
          <a:bodyPr>
            <a:noAutofit/>
          </a:bodyPr>
          <a:lstStyle/>
          <a:p>
            <a:pPr algn="r">
              <a:lnSpc>
                <a:spcPct val="90000"/>
              </a:lnSpc>
            </a:pPr>
            <a:r>
              <a:rPr lang="ru-RU" sz="2800" b="1" i="0" dirty="0" err="1">
                <a:solidFill>
                  <a:schemeClr val="tx1"/>
                </a:solidFill>
                <a:latin typeface="Impact" pitchFamily="34" charset="0"/>
              </a:rPr>
              <a:t>Китурко</a:t>
            </a:r>
            <a:r>
              <a:rPr lang="ru-RU" sz="2800" b="1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en-US" sz="2800" b="1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2800" b="1" i="0" dirty="0">
                <a:solidFill>
                  <a:schemeClr val="tx1"/>
                </a:solidFill>
                <a:latin typeface="Impact" pitchFamily="34" charset="0"/>
              </a:rPr>
              <a:t>Ирина </a:t>
            </a:r>
            <a:r>
              <a:rPr lang="en-US" sz="2800" b="1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2800" b="1" i="0" dirty="0">
                <a:solidFill>
                  <a:schemeClr val="tx1"/>
                </a:solidFill>
                <a:latin typeface="Impact" pitchFamily="34" charset="0"/>
              </a:rPr>
              <a:t>Фёдоровна,</a:t>
            </a:r>
          </a:p>
          <a:p>
            <a:pPr algn="r">
              <a:lnSpc>
                <a:spcPct val="90000"/>
              </a:lnSpc>
            </a:pPr>
            <a:r>
              <a:rPr lang="ru-RU" sz="2000" i="0" dirty="0">
                <a:solidFill>
                  <a:schemeClr val="tx1"/>
                </a:solidFill>
                <a:latin typeface="Impact" pitchFamily="34" charset="0"/>
              </a:rPr>
              <a:t>ректор </a:t>
            </a:r>
            <a:r>
              <a:rPr lang="en-US" sz="2000" i="0" dirty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2000" i="0" dirty="0">
                <a:solidFill>
                  <a:schemeClr val="tx1"/>
                </a:solidFill>
                <a:latin typeface="Impact" pitchFamily="34" charset="0"/>
              </a:rPr>
              <a:t>университета</a:t>
            </a:r>
            <a:endParaRPr lang="ru-RU" sz="2000" i="0" dirty="0">
              <a:solidFill>
                <a:schemeClr val="tx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45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40" y="3212976"/>
            <a:ext cx="2268284" cy="151216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200472" y="1052736"/>
            <a:ext cx="9705528" cy="49685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5440" y="1183151"/>
            <a:ext cx="3200882" cy="195781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 descr="IMG_358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78157" y="3212976"/>
            <a:ext cx="2268284" cy="1505289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G_419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793" y="3212975"/>
            <a:ext cx="2257934" cy="1505289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9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40" y="4797152"/>
            <a:ext cx="2268252" cy="151216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IMG_224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158" y="4797152"/>
            <a:ext cx="2268252" cy="151216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IMG_8230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 bwMode="auto">
          <a:xfrm>
            <a:off x="5036949" y="4797151"/>
            <a:ext cx="2246778" cy="1512169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https://www.grsu.by/cache/widgetkit/gallery/3775/22223_91-4c96ab69b7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91628" y="2213992"/>
            <a:ext cx="1687658" cy="926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https://www.grsu.by/cache/widgetkit/gallery/3775/IMG_5026-aa633e2a36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296" y="2213992"/>
            <a:ext cx="1390464" cy="92697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9" name="Picture 31" descr="IMG_5024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057" y="2213991"/>
            <a:ext cx="1390463" cy="92697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1" name="Picture 33" descr="IMG_5049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899" y="2213992"/>
            <a:ext cx="1390461" cy="92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3141955" y="836712"/>
            <a:ext cx="6779597" cy="43204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1000">
                <a:schemeClr val="bg1">
                  <a:alpha val="62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21690" y="720368"/>
            <a:ext cx="7983838" cy="1412488"/>
          </a:xfrm>
          <a:prstGeom prst="rect">
            <a:avLst/>
          </a:prstGeom>
        </p:spPr>
        <p:txBody>
          <a:bodyPr vert="horz" lIns="102611" tIns="51305" rIns="102611" bIns="5130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НОВОЕ ОБЩЕЖИТИЕ</a:t>
            </a:r>
          </a:p>
          <a:p>
            <a:pPr algn="r"/>
            <a:r>
              <a:rPr lang="ru-RU" sz="44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по ул. </a:t>
            </a:r>
            <a:r>
              <a:rPr lang="ru-RU" sz="4400" dirty="0" err="1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Дубко</a:t>
            </a:r>
            <a:r>
              <a:rPr lang="ru-RU" sz="4400" dirty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, 20</a:t>
            </a:r>
          </a:p>
          <a:p>
            <a:pPr algn="r"/>
            <a:endParaRPr lang="ru-RU" sz="4400" dirty="0">
              <a:ln w="10160">
                <a:solidFill>
                  <a:prstClr val="white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266" y="4797151"/>
            <a:ext cx="2268253" cy="1512169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079" y="3211517"/>
            <a:ext cx="2270440" cy="151362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550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6" descr="photo_2020-02-15_22-57-00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1668" y="2644634"/>
            <a:ext cx="3987702" cy="178565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hoto_2020-02-15_23-03-2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7704" y="2635370"/>
            <a:ext cx="2592660" cy="17949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852"/>
          <a:stretch/>
        </p:blipFill>
        <p:spPr>
          <a:xfrm>
            <a:off x="321022" y="933265"/>
            <a:ext cx="2552476" cy="154960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926" r="10446" b="7926"/>
          <a:stretch/>
        </p:blipFill>
        <p:spPr>
          <a:xfrm>
            <a:off x="5493926" y="933266"/>
            <a:ext cx="2283569" cy="154960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852"/>
          <a:stretch/>
        </p:blipFill>
        <p:spPr>
          <a:xfrm>
            <a:off x="2935814" y="933266"/>
            <a:ext cx="2508120" cy="154960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61446" y="4520731"/>
            <a:ext cx="2358919" cy="171428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930174" y="235467"/>
            <a:ext cx="7322038" cy="522278"/>
          </a:xfrm>
          <a:prstGeom prst="rect">
            <a:avLst/>
          </a:prstGeom>
        </p:spPr>
        <p:txBody>
          <a:bodyPr vert="horz" lIns="95551" tIns="47775" rIns="95551" bIns="4777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5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Юбилей</a:t>
            </a:r>
            <a:endParaRPr lang="ru-RU" sz="4500" dirty="0">
              <a:ln w="10160">
                <a:solidFill>
                  <a:schemeClr val="bg1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7496" y="148468"/>
            <a:ext cx="2190956" cy="2310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717" y="2671433"/>
            <a:ext cx="1517364" cy="1181793"/>
          </a:xfrm>
          <a:prstGeom prst="rect">
            <a:avLst/>
          </a:prstGeom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13" y="3853226"/>
            <a:ext cx="3617933" cy="133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834" r="7531"/>
          <a:stretch/>
        </p:blipFill>
        <p:spPr>
          <a:xfrm>
            <a:off x="283275" y="4520732"/>
            <a:ext cx="2397629" cy="171428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897"/>
          <a:stretch/>
        </p:blipFill>
        <p:spPr bwMode="auto">
          <a:xfrm>
            <a:off x="2734473" y="4520732"/>
            <a:ext cx="2232123" cy="171428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7" name="Picture 8" descr="https://www.grsu.by/files/image/9906_9.jpg"/>
          <p:cNvPicPr>
            <a:picLocks noChangeAspect="1" noChangeArrowheads="1"/>
          </p:cNvPicPr>
          <p:nvPr/>
        </p:nvPicPr>
        <p:blipFill rotWithShape="1"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9" r="10145"/>
          <a:stretch/>
        </p:blipFill>
        <p:spPr bwMode="auto">
          <a:xfrm>
            <a:off x="5032165" y="4520732"/>
            <a:ext cx="2158412" cy="1714058"/>
          </a:xfrm>
          <a:prstGeom prst="rect">
            <a:avLst/>
          </a:prstGeom>
          <a:ln>
            <a:solidFill>
              <a:schemeClr val="lt1">
                <a:hueOff val="0"/>
                <a:satOff val="0"/>
                <a:lumOff val="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07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064570" y="4725144"/>
            <a:ext cx="8841432" cy="1152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054470" y="3068964"/>
            <a:ext cx="8851530" cy="9361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64570" y="1052736"/>
            <a:ext cx="8841432" cy="1594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720757" y="1214463"/>
            <a:ext cx="7073021" cy="1309793"/>
          </a:xfrm>
          <a:prstGeom prst="rect">
            <a:avLst/>
          </a:prstGeom>
        </p:spPr>
        <p:txBody>
          <a:bodyPr wrap="square" lIns="77895" tIns="38948" rIns="77895" bIns="38948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Газета 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«</a:t>
            </a:r>
            <a:r>
              <a:rPr lang="be-BY" sz="2000" dirty="0">
                <a:solidFill>
                  <a:prstClr val="black"/>
                </a:solidFill>
                <a:latin typeface="Impact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Гродзенскі ўніверсітэт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»</a:t>
            </a:r>
            <a:r>
              <a:rPr lang="ru-RU" sz="2000" b="1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-</a:t>
            </a:r>
          </a:p>
          <a:p>
            <a:pPr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победитель </a:t>
            </a:r>
            <a:r>
              <a:rPr lang="en-US" sz="2000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XVI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Национального конкурса 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«Золотая Литера»</a:t>
            </a:r>
            <a:br>
              <a:rPr lang="ru-RU" sz="2000" dirty="0">
                <a:solidFill>
                  <a:prstClr val="black"/>
                </a:solidFill>
                <a:latin typeface="Impact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</a:br>
            <a:r>
              <a:rPr lang="ru-RU" sz="2000" dirty="0">
                <a:solidFill>
                  <a:prstClr val="black"/>
                </a:solidFill>
                <a:latin typeface="Arial" pitchFamily="34" charset="0"/>
                <a:ea typeface="Verdana" panose="020B0604030504040204" pitchFamily="34" charset="0"/>
                <a:cs typeface="Arial" pitchFamily="34" charset="0"/>
                <a:sym typeface="Calibri"/>
              </a:rPr>
              <a:t>за л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учшие материалы научной, научно-популярной тематики по результатам работы в 2019 году</a:t>
            </a:r>
            <a:endParaRPr lang="ru-RU" sz="2000" dirty="0">
              <a:solidFill>
                <a:prstClr val="black"/>
              </a:solidFill>
              <a:latin typeface="Arial" pitchFamily="34" charset="0"/>
              <a:ea typeface="Verdana" panose="020B0604030504040204" pitchFamily="34" charset="0"/>
              <a:cs typeface="Arial" pitchFamily="34" charset="0"/>
              <a:sym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20757" y="3140969"/>
            <a:ext cx="6634103" cy="694240"/>
          </a:xfrm>
          <a:prstGeom prst="rect">
            <a:avLst/>
          </a:prstGeom>
        </p:spPr>
        <p:txBody>
          <a:bodyPr wrap="square" lIns="77895" tIns="38948" rIns="77895" bIns="38948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ГрГУ 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имени Янки Купалы –</a:t>
            </a:r>
          </a:p>
          <a:p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Arial" pitchFamily="34" charset="0"/>
              </a:rPr>
              <a:t>победитель Республиканской универсиады - 2019</a:t>
            </a:r>
            <a:endParaRPr lang="ru-RU" sz="2000" dirty="0">
              <a:solidFill>
                <a:prstClr val="black"/>
              </a:solidFill>
              <a:latin typeface="Impact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20757" y="4797152"/>
            <a:ext cx="6651127" cy="1002017"/>
          </a:xfrm>
          <a:prstGeom prst="rect">
            <a:avLst/>
          </a:prstGeom>
        </p:spPr>
        <p:txBody>
          <a:bodyPr wrap="square" lIns="77895" tIns="38948" rIns="77895" bIns="38948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ГрГУ имени</a:t>
            </a:r>
            <a:r>
              <a:rPr lang="be-BY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 Янки 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Купалы –</a:t>
            </a:r>
          </a:p>
          <a:p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Arial" pitchFamily="34" charset="0"/>
              </a:rPr>
              <a:t>победитель Республиканского конкурса 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Arial" pitchFamily="34" charset="0"/>
              </a:rPr>
              <a:t>социальной рекламы «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Arial" pitchFamily="34" charset="0"/>
              </a:rPr>
              <a:t>Молодёжный 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Arial" pitchFamily="34" charset="0"/>
              </a:rPr>
              <a:t>взгляд</a:t>
            </a:r>
            <a:r>
              <a:rPr lang="ru-RU" sz="2000" dirty="0">
                <a:solidFill>
                  <a:prstClr val="black"/>
                </a:solidFill>
                <a:latin typeface="Impact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prstClr val="black"/>
              </a:solidFill>
              <a:latin typeface="Impact" pitchFamily="34" charset="0"/>
              <a:cs typeface="Arial" pitchFamily="34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6" y="590849"/>
            <a:ext cx="2652484" cy="2652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000" l="9864" r="89966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478" y="811829"/>
            <a:ext cx="1447290" cy="1969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3" b="98995" l="0" r="992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02" y="2791401"/>
            <a:ext cx="1936723" cy="151735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04" y="4365104"/>
            <a:ext cx="1409992" cy="1990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2576739" y="332656"/>
            <a:ext cx="7310037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НАГРАДЫ УНИВЕРСИТЕТА</a:t>
            </a:r>
            <a:endParaRPr lang="ru-RU" sz="4400" dirty="0">
              <a:ln w="10160">
                <a:solidFill>
                  <a:schemeClr val="bg1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12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1521022" y="1196752"/>
            <a:ext cx="8365751" cy="136815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144688" y="1246401"/>
            <a:ext cx="594209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14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29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ru-RU" sz="2000" dirty="0" smtClean="0">
                <a:solidFill>
                  <a:sysClr val="windowText" lastClr="000000"/>
                </a:solidFill>
                <a:latin typeface="Impact" pitchFamily="34" charset="0"/>
              </a:rPr>
              <a:t>Стипендиаты Президента Республики Беларусь (2019/2020 учебный год)</a:t>
            </a:r>
          </a:p>
          <a:p>
            <a:pPr defTabSz="914400">
              <a:defRPr/>
            </a:pPr>
            <a:endParaRPr lang="ru-RU" sz="300" b="1" dirty="0">
              <a:solidFill>
                <a:sysClr val="windowText" lastClr="000000"/>
              </a:solidFill>
            </a:endParaRPr>
          </a:p>
          <a:p>
            <a:pPr marL="531813" indent="-198438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sysClr val="windowText" lastClr="000000"/>
                </a:solidFill>
              </a:rPr>
              <a:t>Полина </a:t>
            </a:r>
            <a:r>
              <a:rPr lang="ru-RU" sz="1600" dirty="0" err="1" smtClean="0">
                <a:solidFill>
                  <a:sysClr val="windowText" lastClr="000000"/>
                </a:solidFill>
              </a:rPr>
              <a:t>Бубешко</a:t>
            </a:r>
            <a:endParaRPr lang="ru-RU" sz="1600" dirty="0" smtClean="0">
              <a:solidFill>
                <a:sysClr val="windowText" lastClr="000000"/>
              </a:solidFill>
            </a:endParaRPr>
          </a:p>
          <a:p>
            <a:pPr marL="531813" indent="-198438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ysClr val="windowText" lastClr="000000"/>
                </a:solidFill>
              </a:rPr>
              <a:t>Александра </a:t>
            </a:r>
            <a:r>
              <a:rPr lang="ru-RU" sz="1600" dirty="0" smtClean="0">
                <a:solidFill>
                  <a:sysClr val="windowText" lastClr="000000"/>
                </a:solidFill>
              </a:rPr>
              <a:t>Карих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sp>
        <p:nvSpPr>
          <p:cNvPr id="28" name="TextBox 21"/>
          <p:cNvSpPr txBox="1"/>
          <p:nvPr/>
        </p:nvSpPr>
        <p:spPr>
          <a:xfrm>
            <a:off x="4520952" y="1908121"/>
            <a:ext cx="3060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14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29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442913" indent="-188913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ysClr val="windowText" lastClr="000000"/>
                </a:solidFill>
              </a:rPr>
              <a:t>Яна </a:t>
            </a:r>
            <a:r>
              <a:rPr lang="ru-RU" sz="1600" dirty="0" err="1">
                <a:solidFill>
                  <a:sysClr val="windowText" lastClr="000000"/>
                </a:solidFill>
              </a:rPr>
              <a:t>Крастина</a:t>
            </a:r>
            <a:endParaRPr lang="ru-RU" sz="1600" dirty="0">
              <a:solidFill>
                <a:sysClr val="windowText" lastClr="000000"/>
              </a:solidFill>
            </a:endParaRPr>
          </a:p>
          <a:p>
            <a:pPr marL="442913" indent="-188913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sysClr val="windowText" lastClr="000000"/>
                </a:solidFill>
              </a:rPr>
              <a:t>Наталья Макаревич</a:t>
            </a:r>
            <a:endParaRPr lang="ru-RU" sz="1600" dirty="0">
              <a:solidFill>
                <a:sysClr val="windowText" lastClr="000000"/>
              </a:solidFill>
            </a:endParaRPr>
          </a:p>
        </p:txBody>
      </p:sp>
      <p:pic>
        <p:nvPicPr>
          <p:cNvPr id="29" name="Picture 2" descr="ÐÑÐ¾Ð´Ð½ÐµÐ½ÑÐºÐ¸Ð¹ Ð³Ð¾ÑÑÐ´Ð°ÑÑÑÐ²ÐµÐ½Ð½ÑÐ¹ ÑÐ½Ð¸Ð²ÐµÑÑÐ¸ÑÐµÑ Ð¸Ð¼ÐµÐ½Ð¸ Ð¯Ð½ÐºÐ¸ ÐÑÐ¿Ð°Ð»Ñ - Ð¡Ð¾ÑÑÑÐ´Ð½Ð¸ÐºÐ¸ ÐÑÐÐ£  Ð¸Ð¼ÐµÐ½Ð¸ Ð¯Ð½ÐºÐ¸ ÐÑÐ¿Ð°Ð»Ñ Ð²ÐºÐ»ÑÑÐµÐ½Ñ Ð² ÑÐµÑÐ¿ÑÐ±Ð»Ð¸ÐºÐ°Ð½ÑÐºÐ¾Ðµ ÑÐ¿ÑÐ°Ð²Ð¾ÑÐ½Ð¾Ðµ Ð¸Ð·Ð´Ð°Ð½Ð¸Ðµ Â«ÐÐ¾ÑÐ´Ð¾ÑÑÑ  ÐÐµÐ»Ð°ÑÑÑÐ¸. ÐÐ¾Ð»Ð¾Ð´ÑÐµ, ÑÐ°Ð»Ð°Ð½ÑÐ»Ð¸Ð²ÑÐµ, Ð¾Ð´Ð°ÑÐµÐ½Ð½ÑÐµÂ»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8" y="1313894"/>
            <a:ext cx="1989364" cy="116746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6993056" y="1661899"/>
            <a:ext cx="2522037" cy="83099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14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29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442913" indent="-188913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ysClr val="windowText" lastClr="000000"/>
                </a:solidFill>
              </a:rPr>
              <a:t>Надежда Романчук </a:t>
            </a:r>
          </a:p>
          <a:p>
            <a:pPr marL="442913" indent="-188913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ysClr val="windowText" lastClr="000000"/>
                </a:solidFill>
              </a:rPr>
              <a:t>Ангелина </a:t>
            </a:r>
            <a:r>
              <a:rPr lang="ru-RU" sz="1600" dirty="0" err="1">
                <a:solidFill>
                  <a:sysClr val="windowText" lastClr="000000"/>
                </a:solidFill>
              </a:rPr>
              <a:t>Рутто</a:t>
            </a:r>
            <a:endParaRPr lang="ru-RU" dirty="0">
              <a:solidFill>
                <a:sysClr val="windowText" lastClr="000000"/>
              </a:solidFill>
            </a:endParaRPr>
          </a:p>
          <a:p>
            <a:pPr marL="442913" indent="-188913" defTabSz="914400">
              <a:buSzPct val="80000"/>
              <a:buFont typeface="Arial" panose="020B0604020202020204" pitchFamily="34" charset="0"/>
              <a:buChar char="•"/>
              <a:defRPr/>
            </a:pPr>
            <a:r>
              <a:rPr lang="ru-RU" sz="1600" dirty="0" smtClean="0">
                <a:solidFill>
                  <a:sysClr val="windowText" lastClr="000000"/>
                </a:solidFill>
              </a:rPr>
              <a:t>Дарья </a:t>
            </a:r>
            <a:r>
              <a:rPr lang="ru-RU" sz="1600" dirty="0">
                <a:solidFill>
                  <a:sysClr val="windowText" lastClr="000000"/>
                </a:solidFill>
              </a:rPr>
              <a:t>Салей</a:t>
            </a: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2576736" y="332656"/>
            <a:ext cx="7310037" cy="548392"/>
          </a:xfrm>
          <a:prstGeom prst="rect">
            <a:avLst/>
          </a:prstGeom>
        </p:spPr>
        <p:txBody>
          <a:bodyPr vert="horz" lIns="102611" tIns="51305" rIns="102611" bIns="5130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ДОСТИЖЕНИЯ ОБУЧАЮЩИХСЯ</a:t>
            </a:r>
            <a:endParaRPr lang="ru-RU" sz="4400" dirty="0">
              <a:ln w="10160">
                <a:solidFill>
                  <a:prstClr val="white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pic>
        <p:nvPicPr>
          <p:cNvPr id="48" name="Picture 6" descr="16660_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07592" y="4797152"/>
            <a:ext cx="1294987" cy="13490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8" descr="II Ð­ÑÐ°Ð¿ ÐÑÐ±ÐºÐ° ÐÐµÐ»Ð°ÑÑÑÐ¸ Ð¿Ð¾ Ð¿ÑÐ»ÐµÐ²Ð¾Ð¹ ÑÑÑÐµÐ»ÑÐ±Ðµ Ð¿ÑÐ¸Ð½ÐµÑ Ð³ÑÐ¾Ð´Ð½ÐµÐ½ÑÐºÐ¸Ð¼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6593" y="4797152"/>
            <a:ext cx="1263754" cy="135730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/>
          <p:cNvSpPr/>
          <p:nvPr/>
        </p:nvSpPr>
        <p:spPr>
          <a:xfrm>
            <a:off x="4827899" y="4797152"/>
            <a:ext cx="1948956" cy="1469512"/>
          </a:xfrm>
          <a:prstGeom prst="rect">
            <a:avLst/>
          </a:prstGeom>
        </p:spPr>
        <p:txBody>
          <a:bodyPr wrap="square" lIns="91317" tIns="45660" rIns="91317" bIns="45660">
            <a:spAutoFit/>
          </a:bodyPr>
          <a:lstStyle/>
          <a:p>
            <a:pPr defTabSz="914400"/>
            <a:r>
              <a:rPr lang="ru-RU" sz="1600" dirty="0" smtClean="0">
                <a:solidFill>
                  <a:prstClr val="black"/>
                </a:solidFill>
                <a:latin typeface="Impact" pitchFamily="34" charset="0"/>
                <a:cs typeface="Arial" panose="020B0604020202020204" pitchFamily="34" charset="0"/>
              </a:rPr>
              <a:t>КУХАРЕНКО </a:t>
            </a:r>
            <a:endParaRPr lang="ru-RU" sz="1600" dirty="0">
              <a:solidFill>
                <a:prstClr val="black"/>
              </a:solidFill>
              <a:latin typeface="Impact" pitchFamily="34" charset="0"/>
              <a:cs typeface="Arial" panose="020B0604020202020204" pitchFamily="34" charset="0"/>
            </a:endParaRPr>
          </a:p>
          <a:p>
            <a:pPr defTabSz="914400">
              <a:spcAft>
                <a:spcPts val="600"/>
              </a:spcAft>
            </a:pPr>
            <a:r>
              <a:rPr lang="ru-RU" sz="1600" dirty="0" smtClean="0">
                <a:solidFill>
                  <a:prstClr val="black"/>
                </a:solidFill>
                <a:latin typeface="Impact" pitchFamily="34" charset="0"/>
                <a:cs typeface="Arial" panose="020B0604020202020204" pitchFamily="34" charset="0"/>
              </a:rPr>
              <a:t>Егор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Бронзовый призёр</a:t>
            </a:r>
            <a:endParaRPr lang="ru-RU" sz="105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молодёжного </a:t>
            </a:r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Чемпионата </a:t>
            </a:r>
          </a:p>
          <a:p>
            <a:pPr defTabSz="914400"/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Европы по дзюдо,</a:t>
            </a:r>
          </a:p>
          <a:p>
            <a:pPr defTabSz="914400"/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победитель </a:t>
            </a:r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чемпионата Беларуси</a:t>
            </a:r>
            <a:endParaRPr lang="ru-RU" sz="1050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8173015" y="4797152"/>
            <a:ext cx="1998783" cy="1307929"/>
          </a:xfrm>
          <a:prstGeom prst="rect">
            <a:avLst/>
          </a:prstGeom>
        </p:spPr>
        <p:txBody>
          <a:bodyPr wrap="square" lIns="91317" tIns="45660" rIns="91317" bIns="45660">
            <a:spAutoFit/>
          </a:bodyPr>
          <a:lstStyle/>
          <a:p>
            <a:pPr defTabSz="914400"/>
            <a:r>
              <a:rPr lang="ru-RU" sz="1600" dirty="0" smtClean="0">
                <a:solidFill>
                  <a:prstClr val="black"/>
                </a:solidFill>
                <a:latin typeface="Impact" pitchFamily="34" charset="0"/>
                <a:cs typeface="Arial" panose="020B0604020202020204" pitchFamily="34" charset="0"/>
              </a:rPr>
              <a:t>КОНИК</a:t>
            </a:r>
            <a:endParaRPr lang="ru-RU" sz="1600" dirty="0">
              <a:solidFill>
                <a:prstClr val="black"/>
              </a:solidFill>
              <a:latin typeface="Impact" pitchFamily="34" charset="0"/>
              <a:cs typeface="Arial" panose="020B0604020202020204" pitchFamily="34" charset="0"/>
            </a:endParaRPr>
          </a:p>
          <a:p>
            <a:pPr defTabSz="914400">
              <a:spcAft>
                <a:spcPts val="600"/>
              </a:spcAft>
            </a:pPr>
            <a:r>
              <a:rPr lang="ru-RU" sz="1600" dirty="0" smtClean="0">
                <a:solidFill>
                  <a:prstClr val="black"/>
                </a:solidFill>
                <a:latin typeface="Impact" pitchFamily="34" charset="0"/>
                <a:cs typeface="Arial" panose="020B0604020202020204" pitchFamily="34" charset="0"/>
              </a:rPr>
              <a:t>Андрей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Победитель </a:t>
            </a:r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и </a:t>
            </a:r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призёр </a:t>
            </a:r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республиканских </a:t>
            </a:r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соревнований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по </a:t>
            </a:r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пулевой стрельбе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737046" y="4797152"/>
            <a:ext cx="2015473" cy="1307929"/>
          </a:xfrm>
          <a:prstGeom prst="rect">
            <a:avLst/>
          </a:prstGeom>
        </p:spPr>
        <p:txBody>
          <a:bodyPr wrap="square" lIns="91317" tIns="45660" rIns="91317" bIns="45660">
            <a:spAutoFit/>
          </a:bodyPr>
          <a:lstStyle/>
          <a:p>
            <a:pPr defTabSz="914400"/>
            <a:r>
              <a:rPr lang="ru-RU" sz="1600" dirty="0" smtClean="0">
                <a:solidFill>
                  <a:prstClr val="black"/>
                </a:solidFill>
                <a:latin typeface="Impact" pitchFamily="34" charset="0"/>
                <a:cs typeface="Arial" panose="020B0604020202020204" pitchFamily="34" charset="0"/>
              </a:rPr>
              <a:t>ШУЛЬГАЧ</a:t>
            </a:r>
            <a:endParaRPr lang="ru-RU" sz="1600" dirty="0">
              <a:solidFill>
                <a:prstClr val="black"/>
              </a:solidFill>
              <a:latin typeface="Impact" pitchFamily="34" charset="0"/>
              <a:cs typeface="Arial" panose="020B0604020202020204" pitchFamily="34" charset="0"/>
            </a:endParaRPr>
          </a:p>
          <a:p>
            <a:pPr defTabSz="914400">
              <a:spcAft>
                <a:spcPts val="600"/>
              </a:spcAft>
            </a:pPr>
            <a:r>
              <a:rPr lang="ru-RU" sz="1600" dirty="0" smtClean="0">
                <a:solidFill>
                  <a:prstClr val="black"/>
                </a:solidFill>
                <a:latin typeface="Impact" pitchFamily="34" charset="0"/>
                <a:cs typeface="Arial" panose="020B0604020202020204" pitchFamily="34" charset="0"/>
              </a:rPr>
              <a:t>Даниил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Победитель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первенства Европы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среди юниоров</a:t>
            </a:r>
          </a:p>
          <a:p>
            <a:pPr defTabSz="914400"/>
            <a:r>
              <a:rPr lang="ru-RU" sz="1050" dirty="0" smtClean="0">
                <a:solidFill>
                  <a:prstClr val="black"/>
                </a:solidFill>
                <a:cs typeface="Arial" panose="020B0604020202020204" pitchFamily="34" charset="0"/>
              </a:rPr>
              <a:t>по </a:t>
            </a:r>
            <a:r>
              <a:rPr lang="ru-RU" sz="1050" dirty="0">
                <a:solidFill>
                  <a:prstClr val="black"/>
                </a:solidFill>
                <a:cs typeface="Arial" panose="020B0604020202020204" pitchFamily="34" charset="0"/>
              </a:rPr>
              <a:t>таиландскому боксу </a:t>
            </a:r>
          </a:p>
        </p:txBody>
      </p:sp>
      <p:pic>
        <p:nvPicPr>
          <p:cNvPr id="53" name="Picture 4" descr="https://encrypted-tbn0.gstatic.com/images?q=tbn:ANd9GcQ530tAoDsfQUsznFwHejHuxCNrWbDGvqmQQNSSWAneiRIDD8Y&amp;s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8504" y="4774940"/>
            <a:ext cx="1248542" cy="137122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Прямоугольник 54"/>
          <p:cNvSpPr/>
          <p:nvPr/>
        </p:nvSpPr>
        <p:spPr>
          <a:xfrm>
            <a:off x="11308" y="1052736"/>
            <a:ext cx="994682" cy="16049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7000">
                <a:schemeClr val="bg1">
                  <a:alpha val="62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521022" y="2780928"/>
            <a:ext cx="8365751" cy="16049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TextBox 27"/>
          <p:cNvSpPr txBox="1"/>
          <p:nvPr/>
        </p:nvSpPr>
        <p:spPr>
          <a:xfrm>
            <a:off x="2191107" y="3061409"/>
            <a:ext cx="73704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148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296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defTabSz="914400">
              <a:defRPr/>
            </a:pPr>
            <a:r>
              <a:rPr lang="ru-RU" sz="2000" dirty="0">
                <a:solidFill>
                  <a:sysClr val="windowText" lastClr="000000"/>
                </a:solidFill>
                <a:latin typeface="Impact" pitchFamily="34" charset="0"/>
              </a:rPr>
              <a:t>Коллектив современной хореографии «</a:t>
            </a:r>
            <a:r>
              <a:rPr lang="ru-RU" sz="2000" dirty="0" err="1">
                <a:solidFill>
                  <a:sysClr val="windowText" lastClr="000000"/>
                </a:solidFill>
                <a:latin typeface="Impact" pitchFamily="34" charset="0"/>
              </a:rPr>
              <a:t>Stu-Dance</a:t>
            </a:r>
            <a:r>
              <a:rPr lang="ru-RU" sz="2000" dirty="0">
                <a:solidFill>
                  <a:sysClr val="windowText" lastClr="000000"/>
                </a:solidFill>
                <a:latin typeface="Impact" pitchFamily="34" charset="0"/>
              </a:rPr>
              <a:t>» </a:t>
            </a:r>
            <a:r>
              <a:rPr lang="ru-RU" sz="2000" dirty="0" smtClean="0">
                <a:solidFill>
                  <a:sysClr val="windowText" lastClr="000000"/>
                </a:solidFill>
                <a:latin typeface="Impact" pitchFamily="34" charset="0"/>
              </a:rPr>
              <a:t>-</a:t>
            </a:r>
          </a:p>
          <a:p>
            <a:pPr defTabSz="914400">
              <a:defRPr/>
            </a:pPr>
            <a:r>
              <a:rPr lang="ru-RU" sz="2000" dirty="0" smtClean="0">
                <a:solidFill>
                  <a:sysClr val="windowText" lastClr="000000"/>
                </a:solidFill>
                <a:latin typeface="Impact" pitchFamily="34" charset="0"/>
              </a:rPr>
              <a:t>победитель областного </a:t>
            </a:r>
            <a:r>
              <a:rPr lang="ru-RU" sz="2000" dirty="0">
                <a:solidFill>
                  <a:sysClr val="windowText" lastClr="000000"/>
                </a:solidFill>
                <a:latin typeface="Impact" pitchFamily="34" charset="0"/>
              </a:rPr>
              <a:t>этапа республиканского конкурса </a:t>
            </a:r>
          </a:p>
          <a:p>
            <a:pPr defTabSz="914400">
              <a:defRPr/>
            </a:pPr>
            <a:r>
              <a:rPr lang="ru-RU" sz="2000" dirty="0">
                <a:solidFill>
                  <a:sysClr val="windowText" lastClr="000000"/>
                </a:solidFill>
                <a:latin typeface="Impact" pitchFamily="34" charset="0"/>
              </a:rPr>
              <a:t>«Арт-вакации</a:t>
            </a:r>
            <a:r>
              <a:rPr lang="ru-RU" sz="2000" dirty="0" smtClean="0">
                <a:solidFill>
                  <a:sysClr val="windowText" lastClr="000000"/>
                </a:solidFill>
                <a:latin typeface="Impact" pitchFamily="34" charset="0"/>
              </a:rPr>
              <a:t>»</a:t>
            </a:r>
            <a:endParaRPr lang="ru-RU" sz="2000" dirty="0">
              <a:solidFill>
                <a:sysClr val="windowText" lastClr="000000"/>
              </a:solidFill>
              <a:latin typeface="Impact" pitchFamily="34" charset="0"/>
            </a:endParaRPr>
          </a:p>
        </p:txBody>
      </p:sp>
      <p:pic>
        <p:nvPicPr>
          <p:cNvPr id="36" name="Picture 2" descr="ÐÑÐ¾Ð´Ð½ÐµÐ½ÑÐºÐ¸Ð¹ Ð³Ð¾ÑÑÐ´Ð°ÑÑÑÐ²ÐµÐ½Ð½ÑÐ¹ ÑÐ½Ð¸Ð²ÐµÑÑÐ¸ÑÐµÑ Ð¸Ð¼ÐµÐ½Ð¸ Ð¯Ð½ÐºÐ¸ ÐÑÐ¿Ð°Ð»Ñ - Ð¢ÐµÐ°ÑÑ Ð¼Ð¾Ð´Ñ  Â«Ð£Ð½Ð¸-Ð°ÑÑÂ»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0" y="2913617"/>
            <a:ext cx="2009375" cy="133958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Прямоугольник 55"/>
          <p:cNvSpPr/>
          <p:nvPr/>
        </p:nvSpPr>
        <p:spPr>
          <a:xfrm>
            <a:off x="0" y="2780928"/>
            <a:ext cx="853856" cy="160495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7000">
                <a:schemeClr val="bg1">
                  <a:alpha val="62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3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1784648" y="548680"/>
            <a:ext cx="7983838" cy="548392"/>
          </a:xfrm>
          <a:prstGeom prst="rect">
            <a:avLst/>
          </a:prstGeom>
        </p:spPr>
        <p:txBody>
          <a:bodyPr vert="horz" lIns="102611" tIns="51305" rIns="102611" bIns="5130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ЗАДАЧИ</a:t>
            </a:r>
            <a:b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</a:br>
            <a:r>
              <a:rPr lang="ru-RU" sz="4400" dirty="0" smtClean="0">
                <a:ln w="10160">
                  <a:solidFill>
                    <a:prstClr val="white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НА 2019/2020 УЧЕБНЫЙ ГОД</a:t>
            </a:r>
            <a:endParaRPr lang="ru-RU" sz="4400" dirty="0">
              <a:ln w="10160">
                <a:solidFill>
                  <a:prstClr val="white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92560" y="1772816"/>
            <a:ext cx="8920338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24608" y="1844825"/>
            <a:ext cx="7513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Реализация проекта «Цифровой университет+»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992560" y="2601008"/>
            <a:ext cx="8920338" cy="90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24608" y="2634107"/>
            <a:ext cx="7983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Развитие системы работы с одарённой и талантливой молодёжью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92560" y="3681128"/>
            <a:ext cx="8920338" cy="90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424608" y="3714227"/>
            <a:ext cx="8121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Повышение позиций университета в мировых рейтингах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992560" y="4845436"/>
            <a:ext cx="8920338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24608" y="4917445"/>
            <a:ext cx="79727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Обеспечение роста доходов, в том числе экспорта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992560" y="5697320"/>
            <a:ext cx="8920338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424608" y="5769329"/>
            <a:ext cx="5577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ru-RU" sz="2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Развитие корпоративной культуры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9" y="1628800"/>
            <a:ext cx="687362" cy="6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9" y="2456992"/>
            <a:ext cx="687362" cy="6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9" y="3573016"/>
            <a:ext cx="687362" cy="6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9" y="4679535"/>
            <a:ext cx="687362" cy="6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59" y="5543631"/>
            <a:ext cx="687362" cy="6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28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001219" y="1772816"/>
            <a:ext cx="8920338" cy="43924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308" y="2348880"/>
            <a:ext cx="3203505" cy="3168352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784648" y="648360"/>
            <a:ext cx="7983838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Реализация проекта «Цифровой университет+»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49882" y="1844828"/>
            <a:ext cx="6399662" cy="4368123"/>
          </a:xfrm>
          <a:prstGeom prst="rect">
            <a:avLst/>
          </a:prstGeom>
        </p:spPr>
        <p:txBody>
          <a:bodyPr wrap="square" lIns="91405" tIns="45702" rIns="91405" bIns="45702">
            <a:spAutoFit/>
          </a:bodyPr>
          <a:lstStyle/>
          <a:p>
            <a:pPr marL="285639" indent="-28563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Цифровая </a:t>
            </a:r>
            <a:r>
              <a:rPr lang="ru-RU" sz="2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приёмная комиссия</a:t>
            </a:r>
          </a:p>
          <a:p>
            <a:pPr marL="285639" indent="-285639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Цифровые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сервисы</a:t>
            </a:r>
            <a:r>
              <a:rPr lang="en-US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«Академическая мобильность»</a:t>
            </a:r>
          </a:p>
          <a:p>
            <a:pPr lvl="1"/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«Рейтинг социально-общественной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деятельности</a:t>
            </a:r>
            <a:b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студентов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(курсантов)»</a:t>
            </a:r>
          </a:p>
          <a:p>
            <a:pPr lvl="1"/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Студенческие отряды»</a:t>
            </a:r>
            <a:endParaRPr lang="en-US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Aft>
                <a:spcPts val="600"/>
              </a:spcAft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Онлайн-оплата услуг 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университета (ЕРИП)</a:t>
            </a:r>
          </a:p>
          <a:p>
            <a:pPr marL="342765" indent="-342765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Мобильные приложения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449090"/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Памятка командиру студенческого отряда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marL="449090">
              <a:spcAft>
                <a:spcPts val="600"/>
              </a:spcAft>
            </a:pP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Памятка первокурснику</a:t>
            </a:r>
            <a:r>
              <a:rPr lang="ru-RU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342765" indent="-342765">
              <a:lnSpc>
                <a:spcPct val="85000"/>
              </a:lnSpc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Положение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 порядке проектирования и реализации образовательных программ высшего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образования</a:t>
            </a:r>
            <a:b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дистанционной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форме</a:t>
            </a:r>
            <a:endParaRPr lang="ru-RU" sz="2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308" y="2060848"/>
            <a:ext cx="994682" cy="367240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7000">
                <a:schemeClr val="bg1">
                  <a:alpha val="62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18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609649" y="5062027"/>
            <a:ext cx="9328238" cy="12472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84648" y="360328"/>
            <a:ext cx="7983838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Цифровая трансформация</a:t>
            </a:r>
            <a:endParaRPr lang="ru-RU" sz="4400" dirty="0">
              <a:ln w="10160">
                <a:solidFill>
                  <a:schemeClr val="bg1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32720" y="4768977"/>
            <a:ext cx="12241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5"/>
          <p:cNvSpPr>
            <a:spLocks noChangeArrowheads="1"/>
          </p:cNvSpPr>
          <p:nvPr/>
        </p:nvSpPr>
        <p:spPr bwMode="auto">
          <a:xfrm>
            <a:off x="1784648" y="4725144"/>
            <a:ext cx="8101244" cy="162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739" tIns="48868" rIns="97739" bIns="48868">
            <a:spAutoFit/>
          </a:bodyPr>
          <a:lstStyle>
            <a:lvl1pPr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defTabSz="909638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ru-RU" alt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ea typeface="+mj-ea"/>
                <a:cs typeface="Times New Roman" panose="02020603050405020304" pitchFamily="18" charset="0"/>
              </a:rPr>
              <a:t>ЗАДАЧА:</a:t>
            </a:r>
          </a:p>
          <a:p>
            <a:pPr marL="177733" indent="-177733">
              <a:buFont typeface="Arial" pitchFamily="34" charset="0"/>
              <a:buChar char="•"/>
            </a:pPr>
            <a:r>
              <a:rPr lang="ru-RU" altLang="ru-RU" sz="2200" dirty="0">
                <a:solidFill>
                  <a:srgbClr val="002060"/>
                </a:solidFill>
              </a:rPr>
              <a:t>разработка </a:t>
            </a:r>
            <a:r>
              <a:rPr lang="ru-RU" altLang="ru-RU" sz="2200" dirty="0">
                <a:solidFill>
                  <a:srgbClr val="002060"/>
                </a:solidFill>
              </a:rPr>
              <a:t>и реализация </a:t>
            </a:r>
            <a:r>
              <a:rPr lang="ru-RU" altLang="ru-RU" sz="2200" kern="0" dirty="0">
                <a:solidFill>
                  <a:srgbClr val="002060"/>
                </a:solidFill>
                <a:latin typeface="Impact" pitchFamily="34" charset="0"/>
                <a:ea typeface="+mj-ea"/>
                <a:cs typeface="Arial" pitchFamily="34" charset="0"/>
              </a:rPr>
              <a:t>Стратегии </a:t>
            </a:r>
            <a:r>
              <a:rPr lang="ru-RU" altLang="ru-RU" sz="2200" kern="0" dirty="0">
                <a:solidFill>
                  <a:srgbClr val="002060"/>
                </a:solidFill>
                <a:latin typeface="Impact" pitchFamily="34" charset="0"/>
                <a:ea typeface="+mj-ea"/>
                <a:cs typeface="Arial" pitchFamily="34" charset="0"/>
              </a:rPr>
              <a:t> цифровой </a:t>
            </a:r>
            <a:r>
              <a:rPr lang="ru-RU" altLang="ru-RU" sz="2200" kern="0" dirty="0">
                <a:solidFill>
                  <a:srgbClr val="002060"/>
                </a:solidFill>
                <a:latin typeface="Impact" pitchFamily="34" charset="0"/>
                <a:ea typeface="+mj-ea"/>
                <a:cs typeface="Arial" pitchFamily="34" charset="0"/>
              </a:rPr>
              <a:t>трансформации</a:t>
            </a:r>
            <a:r>
              <a:rPr lang="ru-RU" altLang="ru-RU" sz="2200" dirty="0">
                <a:solidFill>
                  <a:srgbClr val="002060"/>
                </a:solidFill>
              </a:rPr>
              <a:t> университета на 2021 – 2025 годы </a:t>
            </a:r>
            <a:r>
              <a:rPr lang="ru-RU" altLang="ru-RU" sz="2200" dirty="0">
                <a:solidFill>
                  <a:srgbClr val="002060"/>
                </a:solidFill>
              </a:rPr>
              <a:t>и на </a:t>
            </a:r>
            <a:r>
              <a:rPr lang="ru-RU" altLang="ru-RU" sz="2200" dirty="0">
                <a:solidFill>
                  <a:srgbClr val="002060"/>
                </a:solidFill>
              </a:rPr>
              <a:t>перспективу до 2030 года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389" y="998497"/>
            <a:ext cx="2898000" cy="1738800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3200" y="2842328"/>
            <a:ext cx="2910643" cy="1738800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72480" y="1092800"/>
            <a:ext cx="6436239" cy="353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be-BY" sz="2800" kern="0" dirty="0">
                <a:solidFill>
                  <a:prstClr val="black"/>
                </a:solidFill>
                <a:latin typeface="Impact" pitchFamily="34" charset="0"/>
                <a:ea typeface="+mj-ea"/>
                <a:cs typeface="Arial" pitchFamily="34" charset="0"/>
              </a:rPr>
              <a:t>Направления деятельности</a:t>
            </a:r>
            <a:r>
              <a:rPr lang="be-BY" sz="2800" kern="0" dirty="0" smtClean="0">
                <a:solidFill>
                  <a:prstClr val="black"/>
                </a:solidFill>
                <a:latin typeface="Impact" pitchFamily="34" charset="0"/>
                <a:ea typeface="+mj-ea"/>
                <a:cs typeface="Arial" pitchFamily="34" charset="0"/>
              </a:rPr>
              <a:t>: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be-BY" sz="2000" kern="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Создание </a:t>
            </a:r>
            <a:r>
              <a:rPr lang="be-BY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интегрированных электронных ресурсов «Наука» и «Вестник»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be-BY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Реализация проектов «</a:t>
            </a:r>
            <a:r>
              <a:rPr lang="en-US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Science-ID</a:t>
            </a:r>
            <a:r>
              <a:rPr lang="be-BY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» и «Виртуальная выставка»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be-BY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Реализация дистанционного обучения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be-BY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Дальнейшее расширение внедрения ИКТ </a:t>
            </a:r>
            <a:r>
              <a:rPr lang="be-BY" sz="2000" kern="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Разработка  </a:t>
            </a:r>
            <a:r>
              <a:rPr lang="be-BY" sz="20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интерактивного сервиса «Цифровой деканат для студента»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2000" kern="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Реализация проекта «Воспитательный портал»</a:t>
            </a:r>
          </a:p>
          <a:p>
            <a:pPr marL="799922" lvl="1" indent="-342900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sz="1600" kern="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сетевая </a:t>
            </a:r>
            <a:r>
              <a:rPr lang="ru-RU" sz="1600" kern="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платформа по развитию личности обучающихся на базе образовательного </a:t>
            </a:r>
            <a:r>
              <a:rPr lang="ru-RU" sz="1600" kern="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портала</a:t>
            </a:r>
            <a:endParaRPr lang="be-BY" sz="1600" kern="0" dirty="0">
              <a:solidFill>
                <a:prstClr val="black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42" name="Picture 2" descr="https://i0.wp.com/blog.silver-peak.com/wp-content/uploads/2015/05/greencheck_lg_feat.jpg?fit=820%2C530&amp;ssl=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5" y="5045855"/>
            <a:ext cx="1640631" cy="1119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31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aquatitan.ru/upload/medialibrary/e8b/e8b418b145e79c04288e61bf99e499f5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2816937"/>
            <a:ext cx="5082837" cy="404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0512" y="1340772"/>
            <a:ext cx="9201472" cy="4770537"/>
          </a:xfrm>
          <a:prstGeom prst="rect">
            <a:avLst/>
          </a:prstGeom>
          <a:noFill/>
        </p:spPr>
        <p:txBody>
          <a:bodyPr wrap="square" lIns="91405" tIns="45702" rIns="91405" bIns="45702" rtlCol="0">
            <a:spAutoFit/>
          </a:bodyPr>
          <a:lstStyle/>
          <a:p>
            <a:pPr marL="742663" lvl="1" indent="-285639">
              <a:buFont typeface="Arial" panose="020B0604020202020204" pitchFamily="34" charset="0"/>
              <a:buChar char="•"/>
            </a:pPr>
            <a:endParaRPr lang="ru-RU" sz="2000" dirty="0"/>
          </a:p>
          <a:p>
            <a:pPr marL="742663" lvl="1" indent="-28563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Банк данных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одарённой </a:t>
            </a:r>
            <a:r>
              <a:rPr lang="ru-RU" dirty="0">
                <a:latin typeface="Arial" pitchFamily="34" charset="0"/>
                <a:cs typeface="Arial" pitchFamily="34" charset="0"/>
              </a:rPr>
              <a:t>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талантливой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молодёжи </a:t>
            </a:r>
            <a:r>
              <a:rPr lang="ru-RU" dirty="0">
                <a:latin typeface="Arial" pitchFamily="34" charset="0"/>
                <a:cs typeface="Arial" pitchFamily="34" charset="0"/>
              </a:rPr>
              <a:t>ГрГУ имени Янки Купалы – 461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студент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742663" lvl="1" indent="-285639">
              <a:buFont typeface="Arial" panose="020B0604020202020204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Набор 2020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года:</a:t>
            </a:r>
          </a:p>
          <a:p>
            <a:pPr marL="1199685" lvl="2" indent="-285639">
              <a:buSzPct val="70000"/>
              <a:buFont typeface="Arial" panose="020B0604020202020204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493 первокурсника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 суммарным баллом при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поступлении выше 300 (более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20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%)</a:t>
            </a:r>
          </a:p>
          <a:p>
            <a:pPr marL="1199685" lvl="2" indent="-285639">
              <a:buSzPct val="70000"/>
              <a:buFont typeface="Arial" panose="020B0604020202020204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6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победителей заключительного этапа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республиканской олимпиады</a:t>
            </a:r>
            <a:br>
              <a:rPr lang="ru-RU" sz="1600" dirty="0">
                <a:latin typeface="Arial" pitchFamily="34" charset="0"/>
                <a:cs typeface="Arial" pitchFamily="34" charset="0"/>
              </a:rPr>
            </a:br>
            <a:r>
              <a:rPr lang="ru-RU" sz="1600" dirty="0">
                <a:latin typeface="Arial" pitchFamily="34" charset="0"/>
                <a:cs typeface="Arial" pitchFamily="34" charset="0"/>
              </a:rPr>
              <a:t>по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учебным предметам</a:t>
            </a:r>
          </a:p>
          <a:p>
            <a:pPr marL="1791594" lvl="1" indent="-28563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Республиканский конкурс студенческих научных работ: представлено 207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работ, из </a:t>
            </a:r>
            <a:r>
              <a:rPr lang="ru-RU" dirty="0">
                <a:latin typeface="Arial" pitchFamily="34" charset="0"/>
                <a:cs typeface="Arial" pitchFamily="34" charset="0"/>
              </a:rPr>
              <a:t>них: 184 – лауреаты и победители</a:t>
            </a:r>
          </a:p>
          <a:p>
            <a:pPr marL="1791594" lvl="1" indent="-28563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Интерактивная встреча с первокурсниками «Шаги к успеху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»: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104 </a:t>
            </a:r>
            <a:r>
              <a:rPr lang="ru-RU" dirty="0">
                <a:latin typeface="Arial" pitchFamily="34" charset="0"/>
                <a:cs typeface="Arial" pitchFamily="34" charset="0"/>
              </a:rPr>
              <a:t>первокурсника; 9 модераторов </a:t>
            </a:r>
          </a:p>
          <a:p>
            <a:pPr marL="1791594" lvl="1" indent="-285639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Республиканский конкурс профессионального мастерства «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WorldSkills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Belarus</a:t>
            </a:r>
            <a:r>
              <a:rPr lang="ru-RU" dirty="0">
                <a:latin typeface="Arial" pitchFamily="34" charset="0"/>
                <a:cs typeface="Arial" pitchFamily="34" charset="0"/>
              </a:rPr>
              <a:t> 2020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»: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компетенции </a:t>
            </a:r>
            <a:r>
              <a:rPr lang="ru-RU" dirty="0">
                <a:latin typeface="Arial" pitchFamily="34" charset="0"/>
                <a:cs typeface="Arial" pitchFamily="34" charset="0"/>
              </a:rPr>
              <a:t>– 8; эксперты – 9; участники – 10</a:t>
            </a:r>
          </a:p>
          <a:p>
            <a:pPr marL="3492738" lvl="1" indent="-285639">
              <a:buFont typeface="Arial" panose="020B0604020202020204" pitchFamily="34" charset="0"/>
              <a:buChar char="•"/>
            </a:pPr>
            <a:r>
              <a:rPr lang="ru-RU" dirty="0">
                <a:latin typeface="Arial" pitchFamily="34" charset="0"/>
                <a:cs typeface="Arial" pitchFamily="34" charset="0"/>
              </a:rPr>
              <a:t>Фонд финансовой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поддержки «Талантливая молодёжь»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91057" y="2348881"/>
            <a:ext cx="216021" cy="10801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37000">
                <a:schemeClr val="bg1">
                  <a:alpha val="62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5" tIns="45702" rIns="91405" bIns="45702" rtlCol="0" anchor="ctr"/>
          <a:lstStyle/>
          <a:p>
            <a:pPr algn="ctr"/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84648" y="908720"/>
            <a:ext cx="7983838" cy="548392"/>
          </a:xfrm>
          <a:prstGeom prst="rect">
            <a:avLst/>
          </a:prstGeom>
        </p:spPr>
        <p:txBody>
          <a:bodyPr vert="horz" lIns="102572" tIns="51285" rIns="102572" bIns="51285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Развитие системы </a:t>
            </a: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работы</a:t>
            </a:r>
          </a:p>
          <a:p>
            <a:pPr algn="r">
              <a:lnSpc>
                <a:spcPct val="85000"/>
              </a:lnSpc>
            </a:pP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с одарённой </a:t>
            </a:r>
            <a:r>
              <a:rPr lang="ru-RU" sz="4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и талантливой молодёжью</a:t>
            </a:r>
          </a:p>
        </p:txBody>
      </p:sp>
    </p:spTree>
    <p:extLst>
      <p:ext uri="{BB962C8B-B14F-4D97-AF65-F5344CB8AC3E}">
        <p14:creationId xmlns:p14="http://schemas.microsoft.com/office/powerpoint/2010/main" val="63733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</TotalTime>
  <Words>1161</Words>
  <Application>Microsoft Office PowerPoint</Application>
  <PresentationFormat>Лист A4 (210x297 мм)</PresentationFormat>
  <Paragraphs>201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1_Тема Office</vt:lpstr>
      <vt:lpstr>5_Тема Office</vt:lpstr>
      <vt:lpstr>3_Тема Office</vt:lpstr>
      <vt:lpstr>6_Тема Office</vt:lpstr>
      <vt:lpstr>2_Тема Office</vt:lpstr>
      <vt:lpstr>4_Тема Office</vt:lpstr>
      <vt:lpstr>7_Тема Office</vt:lpstr>
      <vt:lpstr>Об итогах работы  ГрГУ  имени Янки Купалы  в 2019/2020 учебном году  и задачах коллектива университета на 2020/2021 учебный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 итогах работы  ГрГУ  имени Янки Купалы  в 2019/2020 учебном году  и задачах коллектива университета на 2020/2021 учебный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РАБОТЫ ГРГУ ИМ. ЯНКИ КУПАЛЫ В 2019/2020 УЧЕБНОМ ГОДУ И ЗАДАЧАХ КОЛЛЕКТИВА УНИВЕРСИТЕТА НА 2020/2021 УЧЕБНЫЙ ГОД</dc:title>
  <dc:creator>МАКАРОВА АННА ВАЛЕРЬЕВНА</dc:creator>
  <cp:lastModifiedBy>МАКАРОВА АННА ВАЛЕРЬЕВНА</cp:lastModifiedBy>
  <cp:revision>259</cp:revision>
  <cp:lastPrinted>2020-09-07T12:07:34Z</cp:lastPrinted>
  <dcterms:created xsi:type="dcterms:W3CDTF">2020-08-27T09:13:09Z</dcterms:created>
  <dcterms:modified xsi:type="dcterms:W3CDTF">2020-09-07T12:57:13Z</dcterms:modified>
</cp:coreProperties>
</file>