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318" r:id="rId2"/>
    <p:sldId id="319" r:id="rId3"/>
    <p:sldId id="320" r:id="rId4"/>
    <p:sldId id="315" r:id="rId5"/>
    <p:sldId id="322" r:id="rId6"/>
    <p:sldId id="325" r:id="rId7"/>
    <p:sldId id="331" r:id="rId8"/>
    <p:sldId id="332" r:id="rId9"/>
    <p:sldId id="280" r:id="rId10"/>
    <p:sldId id="279" r:id="rId11"/>
    <p:sldId id="295" r:id="rId12"/>
    <p:sldId id="323" r:id="rId13"/>
    <p:sldId id="324" r:id="rId14"/>
    <p:sldId id="327" r:id="rId15"/>
    <p:sldId id="326" r:id="rId16"/>
    <p:sldId id="328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FF33"/>
    <a:srgbClr val="66FF99"/>
    <a:srgbClr val="66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1890" y="-3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0010DC5-8598-49AC-94CB-06667B948FC5}" type="datetimeFigureOut">
              <a:rPr lang="ru-RU" smtClean="0"/>
              <a:pPr/>
              <a:t>19.11.2019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A91680C-0B86-4CA1-9C59-EB43A1AE6C4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38392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91680C-0B86-4CA1-9C59-EB43A1AE6C4F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D3413D-C86E-4E2E-9B4D-FD631978C1D2}" type="datetimeFigureOut">
              <a:rPr lang="ru-RU" smtClean="0"/>
              <a:pPr/>
              <a:t>19.11.2019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9CA3A3-5C08-4DF1-B4E8-93BC6919BA2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3771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D3413D-C86E-4E2E-9B4D-FD631978C1D2}" type="datetimeFigureOut">
              <a:rPr lang="ru-RU" smtClean="0"/>
              <a:pPr/>
              <a:t>19.11.2019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9CA3A3-5C08-4DF1-B4E8-93BC6919BA2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99846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D3413D-C86E-4E2E-9B4D-FD631978C1D2}" type="datetimeFigureOut">
              <a:rPr lang="ru-RU" smtClean="0"/>
              <a:pPr/>
              <a:t>19.11.2019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9CA3A3-5C08-4DF1-B4E8-93BC6919BA2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73435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D3413D-C86E-4E2E-9B4D-FD631978C1D2}" type="datetimeFigureOut">
              <a:rPr lang="ru-RU" smtClean="0"/>
              <a:pPr/>
              <a:t>19.11.2019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9CA3A3-5C08-4DF1-B4E8-93BC6919BA2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18440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D3413D-C86E-4E2E-9B4D-FD631978C1D2}" type="datetimeFigureOut">
              <a:rPr lang="ru-RU" smtClean="0"/>
              <a:pPr/>
              <a:t>19.11.2019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9CA3A3-5C08-4DF1-B4E8-93BC6919BA2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89958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D3413D-C86E-4E2E-9B4D-FD631978C1D2}" type="datetimeFigureOut">
              <a:rPr lang="ru-RU" smtClean="0"/>
              <a:pPr/>
              <a:t>19.11.2019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9CA3A3-5C08-4DF1-B4E8-93BC6919BA2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46259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D3413D-C86E-4E2E-9B4D-FD631978C1D2}" type="datetimeFigureOut">
              <a:rPr lang="ru-RU" smtClean="0"/>
              <a:pPr/>
              <a:t>19.11.2019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9CA3A3-5C08-4DF1-B4E8-93BC6919BA2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59825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D3413D-C86E-4E2E-9B4D-FD631978C1D2}" type="datetimeFigureOut">
              <a:rPr lang="ru-RU" smtClean="0"/>
              <a:pPr/>
              <a:t>19.11.2019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9CA3A3-5C08-4DF1-B4E8-93BC6919BA2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54333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D3413D-C86E-4E2E-9B4D-FD631978C1D2}" type="datetimeFigureOut">
              <a:rPr lang="ru-RU" smtClean="0"/>
              <a:pPr/>
              <a:t>19.11.2019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9CA3A3-5C08-4DF1-B4E8-93BC6919BA2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64040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D3413D-C86E-4E2E-9B4D-FD631978C1D2}" type="datetimeFigureOut">
              <a:rPr lang="ru-RU" smtClean="0"/>
              <a:pPr/>
              <a:t>19.11.2019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9CA3A3-5C08-4DF1-B4E8-93BC6919BA2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49311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D3413D-C86E-4E2E-9B4D-FD631978C1D2}" type="datetimeFigureOut">
              <a:rPr lang="ru-RU" smtClean="0"/>
              <a:pPr/>
              <a:t>19.11.2019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9CA3A3-5C08-4DF1-B4E8-93BC6919BA2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39311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D3413D-C86E-4E2E-9B4D-FD631978C1D2}" type="datetimeFigureOut">
              <a:rPr lang="ru-RU" smtClean="0"/>
              <a:pPr/>
              <a:t>19.11.2019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9CA3A3-5C08-4DF1-B4E8-93BC6919BA2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06562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2.jpeg"/><Relationship Id="rId4" Type="http://schemas.openxmlformats.org/officeDocument/2006/relationships/image" Target="../media/image3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Картинки по запросу картинки беларусь"/>
          <p:cNvPicPr>
            <a:picLocks noChangeAspect="1" noChangeArrowheads="1"/>
          </p:cNvPicPr>
          <p:nvPr/>
        </p:nvPicPr>
        <p:blipFill>
          <a:blip r:embed="rId2" cstate="print"/>
          <a:srcRect l="2500" t="7500" b="8750"/>
          <a:stretch>
            <a:fillRect/>
          </a:stretch>
        </p:blipFill>
        <p:spPr bwMode="auto">
          <a:xfrm>
            <a:off x="0" y="1928802"/>
            <a:ext cx="6715140" cy="4929198"/>
          </a:xfrm>
          <a:prstGeom prst="rect">
            <a:avLst/>
          </a:prstGeom>
          <a:noFill/>
        </p:spPr>
      </p:pic>
      <p:grpSp>
        <p:nvGrpSpPr>
          <p:cNvPr id="9" name="Группа 8"/>
          <p:cNvGrpSpPr/>
          <p:nvPr/>
        </p:nvGrpSpPr>
        <p:grpSpPr>
          <a:xfrm>
            <a:off x="285720" y="142852"/>
            <a:ext cx="8858280" cy="2221733"/>
            <a:chOff x="285720" y="1"/>
            <a:chExt cx="8858280" cy="2221733"/>
          </a:xfrm>
        </p:grpSpPr>
        <p:pic>
          <p:nvPicPr>
            <p:cNvPr id="6" name="Picture 5" descr="C:\Users\1\Desktop\30-3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85720" y="142852"/>
              <a:ext cx="3286148" cy="2078882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  <a:effectLst>
              <a:softEdge rad="139700"/>
            </a:effectLst>
          </p:spPr>
        </p:pic>
        <p:sp>
          <p:nvSpPr>
            <p:cNvPr id="7" name="Прямоугольник 6"/>
            <p:cNvSpPr/>
            <p:nvPr/>
          </p:nvSpPr>
          <p:spPr>
            <a:xfrm>
              <a:off x="3786182" y="1"/>
              <a:ext cx="5357818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endParaRPr lang="ru-RU" sz="4400" dirty="0">
                <a:solidFill>
                  <a:srgbClr val="00B050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11" name="Прямоугольник 10"/>
          <p:cNvSpPr/>
          <p:nvPr/>
        </p:nvSpPr>
        <p:spPr>
          <a:xfrm>
            <a:off x="3286116" y="428604"/>
            <a:ext cx="5857884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Arial" pitchFamily="34" charset="0"/>
                <a:cs typeface="Arial" pitchFamily="34" charset="0"/>
              </a:rPr>
              <a:t>Беларусь – страна для жизни. </a:t>
            </a:r>
          </a:p>
          <a:p>
            <a:pPr algn="ctr"/>
            <a:r>
              <a:rPr lang="ru-RU" sz="36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Arial" pitchFamily="34" charset="0"/>
                <a:cs typeface="Arial" pitchFamily="34" charset="0"/>
              </a:rPr>
              <a:t>Мы сделали </a:t>
            </a:r>
            <a:r>
              <a:rPr lang="ru-RU" sz="3600" b="1" cap="all" spc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Arial" pitchFamily="34" charset="0"/>
                <a:cs typeface="Arial" pitchFamily="34" charset="0"/>
              </a:rPr>
              <a:t>это </a:t>
            </a:r>
            <a:r>
              <a:rPr lang="ru-RU" sz="3600" b="1" cap="all" spc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Arial" pitchFamily="34" charset="0"/>
                <a:cs typeface="Arial" pitchFamily="34" charset="0"/>
              </a:rPr>
              <a:t>вместе.</a:t>
            </a:r>
            <a:endParaRPr lang="ru-RU" sz="36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1\AppData\Local\Temp\Rar$DIa0.145\Web_tiling_background.png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0" y="6143644"/>
            <a:ext cx="30718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Костёл Святого Казимира</a:t>
            </a:r>
          </a:p>
          <a:p>
            <a:pPr algn="ctr"/>
            <a:r>
              <a:rPr lang="ru-RU" sz="16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(Вселюб)</a:t>
            </a:r>
          </a:p>
        </p:txBody>
      </p:sp>
      <p:sp>
        <p:nvSpPr>
          <p:cNvPr id="20484" name="AutoShape 4" descr="Похожее изображение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487" name="AutoShape 7" descr="Похожее изображение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490" name="AutoShape 10" descr="Похожее изображени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493" name="AutoShape 13" descr="Похожее изображени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3286116" y="2857496"/>
            <a:ext cx="321471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Софийский собор в Полоцке</a:t>
            </a:r>
            <a:endParaRPr lang="ru-RU" sz="1600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9" name="Рисунок 18"/>
          <p:cNvPicPr/>
          <p:nvPr/>
        </p:nvPicPr>
        <p:blipFill>
          <a:blip r:embed="rId3" cstate="print"/>
          <a:srcRect r="2000" b="6265"/>
          <a:stretch>
            <a:fillRect/>
          </a:stretch>
        </p:blipFill>
        <p:spPr bwMode="auto">
          <a:xfrm>
            <a:off x="3214678" y="0"/>
            <a:ext cx="3071834" cy="29289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0498" name="AutoShape 18" descr="Картинки по запросу несвижский замок фото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499" name="Picture 19"/>
          <p:cNvPicPr>
            <a:picLocks noChangeAspect="1" noChangeArrowheads="1"/>
          </p:cNvPicPr>
          <p:nvPr/>
        </p:nvPicPr>
        <p:blipFill>
          <a:blip r:embed="rId4" cstate="print"/>
          <a:srcRect l="6592" t="3093" r="2587"/>
          <a:stretch>
            <a:fillRect/>
          </a:stretch>
        </p:blipFill>
        <p:spPr bwMode="auto">
          <a:xfrm>
            <a:off x="2857488" y="3500438"/>
            <a:ext cx="6072230" cy="33575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496" name="Picture 16" descr="Похожее изображение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5720" y="214290"/>
            <a:ext cx="2857520" cy="3143296"/>
          </a:xfrm>
          <a:prstGeom prst="rect">
            <a:avLst/>
          </a:prstGeom>
          <a:noFill/>
        </p:spPr>
      </p:pic>
      <p:sp>
        <p:nvSpPr>
          <p:cNvPr id="20501" name="AutoShape 21" descr="Похожее изображение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02" name="Picture 22"/>
          <p:cNvPicPr>
            <a:picLocks noChangeAspect="1" noChangeArrowheads="1"/>
          </p:cNvPicPr>
          <p:nvPr/>
        </p:nvPicPr>
        <p:blipFill>
          <a:blip r:embed="rId6" cstate="print"/>
          <a:srcRect r="35227"/>
          <a:stretch>
            <a:fillRect/>
          </a:stretch>
        </p:blipFill>
        <p:spPr bwMode="auto">
          <a:xfrm>
            <a:off x="6286512" y="0"/>
            <a:ext cx="2500330" cy="31432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5" name="Прямоугольник 24"/>
          <p:cNvSpPr/>
          <p:nvPr/>
        </p:nvSpPr>
        <p:spPr>
          <a:xfrm>
            <a:off x="6000760" y="3071810"/>
            <a:ext cx="314324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Каменецкая</a:t>
            </a:r>
            <a:r>
              <a:rPr lang="ru-RU" sz="16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(Белая) вежа</a:t>
            </a:r>
            <a:endParaRPr lang="ru-RU" sz="1600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0503" name="Picture 2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3286124"/>
            <a:ext cx="3071802" cy="28336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938319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1\AppData\Local\Temp\Rar$DIa0.691\Web_tiling_background.png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2643214"/>
            <a:ext cx="5857916" cy="39061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4" cstate="print"/>
          <a:srcRect r="2000"/>
          <a:stretch>
            <a:fillRect/>
          </a:stretch>
        </p:blipFill>
        <p:spPr bwMode="auto">
          <a:xfrm>
            <a:off x="3500430" y="571480"/>
            <a:ext cx="5429256" cy="29082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TextBox 8"/>
          <p:cNvSpPr txBox="1"/>
          <p:nvPr/>
        </p:nvSpPr>
        <p:spPr>
          <a:xfrm>
            <a:off x="0" y="1357298"/>
            <a:ext cx="357186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История фестиваля </a:t>
            </a:r>
          </a:p>
          <a:p>
            <a:r>
              <a:rPr lang="ru-RU" sz="22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начинается с 1992 года</a:t>
            </a:r>
            <a:endParaRPr lang="ru-RU" sz="2200" b="1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858016" y="3429000"/>
            <a:ext cx="500066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e-BY" sz="28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В</a:t>
            </a:r>
            <a:endParaRPr lang="ru-RU" sz="2800" b="1" dirty="0" smtClean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  <a:p>
            <a:r>
              <a:rPr lang="ru-RU" sz="28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И</a:t>
            </a:r>
          </a:p>
          <a:p>
            <a:r>
              <a:rPr lang="ru-RU" sz="28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Т   </a:t>
            </a:r>
          </a:p>
          <a:p>
            <a:r>
              <a:rPr lang="ru-RU" sz="28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Е</a:t>
            </a:r>
          </a:p>
          <a:p>
            <a:r>
              <a:rPr lang="ru-RU" sz="28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Б</a:t>
            </a:r>
          </a:p>
          <a:p>
            <a:r>
              <a:rPr lang="ru-RU" sz="28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С</a:t>
            </a:r>
          </a:p>
          <a:p>
            <a:r>
              <a:rPr lang="ru-RU" sz="28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К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929586" y="3429000"/>
            <a:ext cx="500066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be-BY" sz="2800" b="1" dirty="0" smtClean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  <a:p>
            <a:r>
              <a:rPr lang="be-BY" sz="28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2</a:t>
            </a:r>
          </a:p>
          <a:p>
            <a:r>
              <a:rPr lang="be-BY" sz="28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0</a:t>
            </a:r>
          </a:p>
          <a:p>
            <a:r>
              <a:rPr lang="be-BY" sz="28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19</a:t>
            </a:r>
            <a:endParaRPr lang="ru-RU" sz="2800" b="1" dirty="0" smtClean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0707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1\AppData\Local\Temp\Rar$DIa0.691\Web_tiling_background.png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2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357166"/>
            <a:ext cx="8143932" cy="457203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1285852" y="5214950"/>
            <a:ext cx="650085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Национальный академический Большой театр оперы и балета Беларуси</a:t>
            </a:r>
            <a:endParaRPr lang="ru-RU" sz="28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0707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1\AppData\Local\Temp\Rar$DIa0.691\Web_tiling_background.png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5298" name="Picture 2"/>
          <p:cNvPicPr>
            <a:picLocks noChangeAspect="1" noChangeArrowheads="1"/>
          </p:cNvPicPr>
          <p:nvPr/>
        </p:nvPicPr>
        <p:blipFill>
          <a:blip r:embed="rId3" cstate="print"/>
          <a:srcRect l="2188" t="6666" r="13419" b="16666"/>
          <a:stretch>
            <a:fillRect/>
          </a:stretch>
        </p:blipFill>
        <p:spPr bwMode="auto">
          <a:xfrm>
            <a:off x="1214414" y="214290"/>
            <a:ext cx="6429420" cy="328614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529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28992" y="3214686"/>
            <a:ext cx="5500726" cy="271464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TextBox 5"/>
          <p:cNvSpPr txBox="1"/>
          <p:nvPr/>
        </p:nvSpPr>
        <p:spPr>
          <a:xfrm>
            <a:off x="1571604" y="3571876"/>
            <a:ext cx="35719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0070C0"/>
                </a:solidFill>
                <a:latin typeface="Arial Black" pitchFamily="34" charset="0"/>
              </a:rPr>
              <a:t>Л</a:t>
            </a:r>
          </a:p>
          <a:p>
            <a:pPr algn="ctr"/>
            <a:r>
              <a:rPr lang="be-BY" sz="2400" dirty="0" smtClean="0">
                <a:solidFill>
                  <a:srgbClr val="0070C0"/>
                </a:solidFill>
                <a:latin typeface="Arial Black" pitchFamily="34" charset="0"/>
              </a:rPr>
              <a:t>І</a:t>
            </a:r>
          </a:p>
          <a:p>
            <a:r>
              <a:rPr lang="be-BY" sz="2400" dirty="0" smtClean="0">
                <a:solidFill>
                  <a:srgbClr val="0070C0"/>
                </a:solidFill>
                <a:latin typeface="Arial Black" pitchFamily="34" charset="0"/>
              </a:rPr>
              <a:t>С</a:t>
            </a:r>
          </a:p>
          <a:p>
            <a:r>
              <a:rPr lang="be-BY" sz="2400" dirty="0" smtClean="0">
                <a:solidFill>
                  <a:srgbClr val="0070C0"/>
                </a:solidFill>
                <a:latin typeface="Arial Black" pitchFamily="34" charset="0"/>
              </a:rPr>
              <a:t>ТА</a:t>
            </a:r>
          </a:p>
          <a:p>
            <a:r>
              <a:rPr lang="be-BY" sz="2400" dirty="0" smtClean="0">
                <a:solidFill>
                  <a:srgbClr val="0070C0"/>
                </a:solidFill>
                <a:latin typeface="Arial Black" pitchFamily="34" charset="0"/>
              </a:rPr>
              <a:t>ПА</a:t>
            </a:r>
          </a:p>
          <a:p>
            <a:r>
              <a:rPr lang="be-BY" sz="2400" dirty="0" smtClean="0">
                <a:solidFill>
                  <a:srgbClr val="0070C0"/>
                </a:solidFill>
                <a:latin typeface="Arial Black" pitchFamily="34" charset="0"/>
              </a:rPr>
              <a:t>Д</a:t>
            </a:r>
            <a:endParaRPr lang="ru-RU" sz="2400" dirty="0">
              <a:solidFill>
                <a:srgbClr val="0070C0"/>
              </a:solidFill>
              <a:latin typeface="Arial Black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85720" y="357166"/>
            <a:ext cx="357190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e-BY" sz="2400" dirty="0" smtClean="0">
                <a:solidFill>
                  <a:srgbClr val="0070C0"/>
                </a:solidFill>
                <a:latin typeface="Arial Black" pitchFamily="34" charset="0"/>
              </a:rPr>
              <a:t>К</a:t>
            </a:r>
            <a:endParaRPr lang="ru-RU" sz="2400" dirty="0" smtClean="0">
              <a:solidFill>
                <a:srgbClr val="0070C0"/>
              </a:solidFill>
              <a:latin typeface="Arial Black" pitchFamily="34" charset="0"/>
            </a:endParaRPr>
          </a:p>
          <a:p>
            <a:r>
              <a:rPr lang="be-BY" sz="2400" dirty="0" smtClean="0">
                <a:solidFill>
                  <a:srgbClr val="0070C0"/>
                </a:solidFill>
                <a:latin typeface="Arial Black" pitchFamily="34" charset="0"/>
              </a:rPr>
              <a:t>І</a:t>
            </a:r>
          </a:p>
          <a:p>
            <a:r>
              <a:rPr lang="be-BY" sz="2400" dirty="0" smtClean="0">
                <a:solidFill>
                  <a:srgbClr val="0070C0"/>
                </a:solidFill>
                <a:latin typeface="Arial Black" pitchFamily="34" charset="0"/>
              </a:rPr>
              <a:t>Н</a:t>
            </a:r>
          </a:p>
          <a:p>
            <a:r>
              <a:rPr lang="be-BY" sz="2400" dirty="0" smtClean="0">
                <a:solidFill>
                  <a:srgbClr val="0070C0"/>
                </a:solidFill>
                <a:latin typeface="Arial Black" pitchFamily="34" charset="0"/>
              </a:rPr>
              <a:t>А</a:t>
            </a:r>
          </a:p>
          <a:p>
            <a:r>
              <a:rPr lang="be-BY" sz="2400" dirty="0" smtClean="0">
                <a:solidFill>
                  <a:srgbClr val="0070C0"/>
                </a:solidFill>
                <a:latin typeface="Arial Black" pitchFamily="34" charset="0"/>
              </a:rPr>
              <a:t>ФЕ</a:t>
            </a:r>
          </a:p>
          <a:p>
            <a:r>
              <a:rPr lang="be-BY" sz="2400" dirty="0" smtClean="0">
                <a:solidFill>
                  <a:srgbClr val="0070C0"/>
                </a:solidFill>
                <a:latin typeface="Arial Black" pitchFamily="34" charset="0"/>
              </a:rPr>
              <a:t>С</a:t>
            </a:r>
          </a:p>
          <a:p>
            <a:r>
              <a:rPr lang="be-BY" sz="2400" dirty="0" smtClean="0">
                <a:solidFill>
                  <a:srgbClr val="0070C0"/>
                </a:solidFill>
                <a:latin typeface="Arial Black" pitchFamily="34" charset="0"/>
              </a:rPr>
              <a:t>ТЫ</a:t>
            </a:r>
          </a:p>
          <a:p>
            <a:r>
              <a:rPr lang="be-BY" sz="2400" dirty="0" smtClean="0">
                <a:solidFill>
                  <a:srgbClr val="0070C0"/>
                </a:solidFill>
                <a:latin typeface="Arial Black" pitchFamily="34" charset="0"/>
              </a:rPr>
              <a:t>В</a:t>
            </a:r>
          </a:p>
          <a:p>
            <a:r>
              <a:rPr lang="be-BY" sz="2400" dirty="0" smtClean="0">
                <a:solidFill>
                  <a:srgbClr val="0070C0"/>
                </a:solidFill>
                <a:latin typeface="Arial Black" pitchFamily="34" charset="0"/>
              </a:rPr>
              <a:t>А</a:t>
            </a:r>
          </a:p>
          <a:p>
            <a:r>
              <a:rPr lang="be-BY" sz="2400" dirty="0" smtClean="0">
                <a:solidFill>
                  <a:srgbClr val="0070C0"/>
                </a:solidFill>
                <a:latin typeface="Arial Black" pitchFamily="34" charset="0"/>
              </a:rPr>
              <a:t>Л</a:t>
            </a:r>
          </a:p>
          <a:p>
            <a:r>
              <a:rPr lang="be-BY" sz="2400" dirty="0" smtClean="0">
                <a:solidFill>
                  <a:srgbClr val="0070C0"/>
                </a:solidFill>
                <a:latin typeface="Arial Black" pitchFamily="34" charset="0"/>
              </a:rPr>
              <a:t>Ь</a:t>
            </a:r>
            <a:endParaRPr lang="ru-RU" sz="2400" dirty="0">
              <a:solidFill>
                <a:srgbClr val="0070C0"/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0707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1\AppData\Local\Temp\Rar$DIa0.691\Web_tiling_background.png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7346" name="Picture 2"/>
          <p:cNvPicPr>
            <a:picLocks noChangeAspect="1" noChangeArrowheads="1"/>
          </p:cNvPicPr>
          <p:nvPr/>
        </p:nvPicPr>
        <p:blipFill>
          <a:blip r:embed="rId3" cstate="print"/>
          <a:srcRect t="9193"/>
          <a:stretch>
            <a:fillRect/>
          </a:stretch>
        </p:blipFill>
        <p:spPr bwMode="auto">
          <a:xfrm>
            <a:off x="714348" y="642918"/>
            <a:ext cx="7618413" cy="461011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714348" y="5715016"/>
            <a:ext cx="7500990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Национальная библиотека Республики Беларусь </a:t>
            </a:r>
            <a:endParaRPr lang="ru-RU" sz="2200" b="1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0707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1\AppData\Local\Temp\Rar$DIa0.691\Web_tiling_background.png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 descr="C:\Users\1\Desktop\д\dasza02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282" y="1285860"/>
            <a:ext cx="3000396" cy="48943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6322" name="Picture 2"/>
          <p:cNvPicPr>
            <a:picLocks noChangeAspect="1" noChangeArrowheads="1"/>
          </p:cNvPicPr>
          <p:nvPr/>
        </p:nvPicPr>
        <p:blipFill>
          <a:blip r:embed="rId4" cstate="print"/>
          <a:srcRect l="17190" r="18736"/>
          <a:stretch>
            <a:fillRect/>
          </a:stretch>
        </p:blipFill>
        <p:spPr bwMode="auto">
          <a:xfrm>
            <a:off x="5000596" y="2571744"/>
            <a:ext cx="4143404" cy="37147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C:\Users\1\Desktop\д\domracheva_get_a_hero_golden_star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538"/>
          <a:stretch>
            <a:fillRect/>
          </a:stretch>
        </p:blipFill>
        <p:spPr bwMode="auto">
          <a:xfrm>
            <a:off x="2643174" y="285728"/>
            <a:ext cx="4071966" cy="29289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142844" y="6211669"/>
            <a:ext cx="90011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srgbClr val="0070C0"/>
                </a:solidFill>
                <a:latin typeface="Arial Black" pitchFamily="34" charset="0"/>
              </a:rPr>
              <a:t>Трехкратной Олимпийской чемпионке по биатлону </a:t>
            </a:r>
          </a:p>
          <a:p>
            <a:pPr algn="ctr"/>
            <a:r>
              <a:rPr lang="ru-RU" dirty="0" smtClean="0">
                <a:solidFill>
                  <a:srgbClr val="0070C0"/>
                </a:solidFill>
                <a:latin typeface="Arial Black" pitchFamily="34" charset="0"/>
              </a:rPr>
              <a:t>Дарье </a:t>
            </a:r>
            <a:r>
              <a:rPr lang="ru-RU" dirty="0" err="1" smtClean="0">
                <a:solidFill>
                  <a:srgbClr val="0070C0"/>
                </a:solidFill>
                <a:latin typeface="Arial Black" pitchFamily="34" charset="0"/>
              </a:rPr>
              <a:t>Домрачевой</a:t>
            </a:r>
            <a:r>
              <a:rPr lang="ru-RU" dirty="0" smtClean="0">
                <a:solidFill>
                  <a:srgbClr val="0070C0"/>
                </a:solidFill>
                <a:latin typeface="Arial Black" pitchFamily="34" charset="0"/>
              </a:rPr>
              <a:t> присвоено звание Героя Беларуси</a:t>
            </a:r>
            <a:endParaRPr lang="ru-RU" dirty="0">
              <a:solidFill>
                <a:srgbClr val="0070C0"/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0707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1\AppData\Local\Temp\Rar$DIa0.655\Web_tiling_background.png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AutoShape 2" descr="Картинки по запросу &quot;Беларусь• Экономика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4" descr="Картинки по запросу &quot;Беларусь• Экономика&quot;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6" descr="Картинки по запросу &quot;Беларусь• Экономика&quot;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8" name="Рисунок 7" descr="C:\Users\1\Desktop\д\tb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52" r="7143" b="9091"/>
          <a:stretch>
            <a:fillRect/>
          </a:stretch>
        </p:blipFill>
        <p:spPr bwMode="auto">
          <a:xfrm>
            <a:off x="357158" y="142852"/>
            <a:ext cx="5214974" cy="32861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Рисунок 9" descr="C:\Users\1\Desktop\д\2_igri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5" t="55529" r="60396" b="16346"/>
          <a:stretch>
            <a:fillRect/>
          </a:stretch>
        </p:blipFill>
        <p:spPr bwMode="auto">
          <a:xfrm>
            <a:off x="214282" y="4071942"/>
            <a:ext cx="2928958" cy="17145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 descr="C:\Users\1\Desktop\д\3a5c2448ebe6a690fd1ef83cbc15a505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59" b="9225"/>
          <a:stretch>
            <a:fillRect/>
          </a:stretch>
        </p:blipFill>
        <p:spPr bwMode="auto">
          <a:xfrm>
            <a:off x="3428992" y="2857496"/>
            <a:ext cx="5000660" cy="35719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Рисунок 10" descr="C:\Users\1\Desktop\д\2_igri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389" t="1875" r="1389" b="2500"/>
          <a:stretch>
            <a:fillRect/>
          </a:stretch>
        </p:blipFill>
        <p:spPr bwMode="auto">
          <a:xfrm>
            <a:off x="6143636" y="142852"/>
            <a:ext cx="1873263" cy="226169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867871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Картинки по запросу &quot;Беларусь• Экономика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4" descr="Картинки по запросу &quot;Беларусь• Экономика&quot;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6" descr="Картинки по запросу &quot;Беларусь• Экономика&quot;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214282" y="0"/>
            <a:ext cx="892971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По индексу достижения глобальных Целей устойчивого развития за 2018 год </a:t>
            </a:r>
          </a:p>
          <a:p>
            <a:pPr algn="ctr"/>
            <a:r>
              <a:rPr lang="ru-RU" sz="28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Беларусь заняла 23-е место из 156 стран мира</a:t>
            </a:r>
            <a:endParaRPr lang="ru-RU" sz="2800" b="1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6386" name="AutoShape 2" descr="Картинки по запросу герб рб 2019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88" name="AutoShape 4" descr="Картинки по запросу герб рб 2019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grpSp>
        <p:nvGrpSpPr>
          <p:cNvPr id="14" name="Группа 13"/>
          <p:cNvGrpSpPr/>
          <p:nvPr/>
        </p:nvGrpSpPr>
        <p:grpSpPr>
          <a:xfrm>
            <a:off x="0" y="-9399"/>
            <a:ext cx="9144000" cy="6857999"/>
            <a:chOff x="0" y="-9399"/>
            <a:chExt cx="9144000" cy="6857999"/>
          </a:xfrm>
        </p:grpSpPr>
        <p:pic>
          <p:nvPicPr>
            <p:cNvPr id="11266" name="Picture 2" descr="C:\Users\1\AppData\Local\Temp\Rar$DIa0.655\Web_tiling_background.png"/>
            <p:cNvPicPr>
              <a:picLocks noChangeAspect="1" noChangeArrowheads="1"/>
            </p:cNvPicPr>
            <p:nvPr/>
          </p:nvPicPr>
          <p:blipFill>
            <a:blip r:embed="rId2" cstate="print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-9399"/>
              <a:ext cx="9144000" cy="685799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Рисунок 5" descr="Картинки по запросу &quot;Беларусь• Экономика&quot;&quot;"/>
            <p:cNvPicPr/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00100" y="1500174"/>
              <a:ext cx="7572428" cy="474567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10" name="Рисунок 9"/>
            <p:cNvPicPr/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643174" y="4286256"/>
              <a:ext cx="2071702" cy="1928826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</p:spPr>
        </p:pic>
      </p:grpSp>
    </p:spTree>
    <p:extLst>
      <p:ext uri="{BB962C8B-B14F-4D97-AF65-F5344CB8AC3E}">
        <p14:creationId xmlns:p14="http://schemas.microsoft.com/office/powerpoint/2010/main" val="1867871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1\AppData\Local\Temp\Rar$DIa0.655\Web_tiling_background.png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399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AutoShape 2" descr="Картинки по запросу &quot;Беларусь• Экономика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4" descr="Картинки по запросу &quot;Беларусь• Экономика&quot;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6" descr="Картинки по запросу &quot;Беларусь• Экономика&quot;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73" t="28593" r="11035" b="4229"/>
          <a:stretch/>
        </p:blipFill>
        <p:spPr bwMode="auto">
          <a:xfrm>
            <a:off x="2071670" y="54539"/>
            <a:ext cx="4929222" cy="68034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67871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1\AppData\Local\Temp\Rar$DIa0.655\Web_tiling_background.png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AutoShape 2" descr="Картинки по запросу &quot;Беларусь• Экономика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4" descr="Картинки по запросу &quot;Беларусь• Экономика&quot;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6" descr="Картинки по запросу &quot;Беларусь• Экономика&quot;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990" name="Rectangle 6"/>
          <p:cNvSpPr>
            <a:spLocks noChangeArrowheads="1"/>
          </p:cNvSpPr>
          <p:nvPr/>
        </p:nvSpPr>
        <p:spPr bwMode="auto">
          <a:xfrm>
            <a:off x="285720" y="179090"/>
            <a:ext cx="842968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ОСНОВНЫЕ СОЦИАЛЬНО-ЭКОНОМИЧЕСКИЕ ПОКАЗАТЕЛИ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29" name="Таблица 28"/>
          <p:cNvGraphicFramePr>
            <a:graphicFrameLocks noGrp="1"/>
          </p:cNvGraphicFramePr>
          <p:nvPr/>
        </p:nvGraphicFramePr>
        <p:xfrm>
          <a:off x="285720" y="742762"/>
          <a:ext cx="8429684" cy="58295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14842"/>
                <a:gridCol w="4214842"/>
              </a:tblGrid>
              <a:tr h="786741">
                <a:tc>
                  <a:txBody>
                    <a:bodyPr/>
                    <a:lstStyle/>
                    <a:p>
                      <a:pPr algn="ctr"/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ВВП, млн. рублей</a:t>
                      </a:r>
                      <a:b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(2011 – 2015 гг. – </a:t>
                      </a:r>
                      <a:r>
                        <a:rPr lang="ru-RU" sz="1400" b="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млрд</a:t>
                      </a:r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.рублей)</a:t>
                      </a:r>
                      <a:endParaRPr lang="ru-RU" sz="1400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Объем внешней торговли товарами и услугами, млрд. долларов США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1926585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974085">
                <a:tc>
                  <a:txBody>
                    <a:bodyPr/>
                    <a:lstStyle/>
                    <a:p>
                      <a:pPr algn="ctr"/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Продукция промышленности</a:t>
                      </a: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/>
                      </a:r>
                      <a:br>
                        <a:rPr lang="ru-RU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млн. рублей</a:t>
                      </a: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/>
                      </a:r>
                      <a:br>
                        <a:rPr lang="ru-RU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(2011 – 2015 гг. – млрд. рублей)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Продукция сельского хозяйства</a:t>
                      </a: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/>
                      </a:r>
                      <a:br>
                        <a:rPr lang="ru-RU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lang="ru-RU" sz="1800" b="1" i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 хозяйствах всех категорий)</a:t>
                      </a: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, млн.</a:t>
                      </a: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рублей</a:t>
                      </a:r>
                      <a:r>
                        <a:rPr lang="ru-RU" sz="18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(2011 – 2015 гг. – </a:t>
                      </a:r>
                      <a:r>
                        <a:rPr lang="ru-RU" sz="14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млрд</a:t>
                      </a: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. рублей)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2142099"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30" name="Рисунок 29" descr="http://president.gov.by/uploads/images/statistics-2019/vvp2019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1538" y="1571612"/>
            <a:ext cx="2665730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" name="Рисунок 30" descr="http://president.gov.by/uploads/images/statistics-2019/vneshtorg2019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29256" y="1500174"/>
            <a:ext cx="2665730" cy="1941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" name="Рисунок 31" descr="http://president.gov.by/uploads/images/statistics-2019/promysh2019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42976" y="4500570"/>
            <a:ext cx="2665730" cy="1941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" name="Рисунок 32" descr="http://president.gov.by/uploads/images/statistics-2019/selhoz2019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429256" y="4429132"/>
            <a:ext cx="2665730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867871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1\AppData\Local\Temp\Rar$DIa0.194\Web_tiling_background.png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224" y="428604"/>
            <a:ext cx="7572428" cy="421484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 rot="10800000" flipV="1">
            <a:off x="142844" y="4901815"/>
            <a:ext cx="878687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b="1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Национальная </a:t>
            </a:r>
            <a:r>
              <a:rPr lang="ru-RU" b="1" dirty="0">
                <a:solidFill>
                  <a:srgbClr val="0070C0"/>
                </a:solidFill>
                <a:latin typeface="Arial Black" panose="020B0A04020102020204" pitchFamily="34" charset="0"/>
              </a:rPr>
              <a:t>академия наук Беларуси (НАН Беларуси) является высшей государственной научной организацией Республики Беларусь. Это - интеллектуальный и экспертный центр, </a:t>
            </a:r>
            <a:r>
              <a:rPr lang="ru-RU" b="1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ядро </a:t>
            </a:r>
            <a:r>
              <a:rPr lang="ru-RU" b="1" dirty="0">
                <a:solidFill>
                  <a:srgbClr val="0070C0"/>
                </a:solidFill>
                <a:latin typeface="Arial Black" panose="020B0A04020102020204" pitchFamily="34" charset="0"/>
              </a:rPr>
              <a:t>современной системы генерации знаний и инноваций</a:t>
            </a:r>
            <a:r>
              <a:rPr lang="ru-RU" b="1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.</a:t>
            </a:r>
            <a:endParaRPr lang="ru-RU" b="1" dirty="0">
              <a:solidFill>
                <a:srgbClr val="0070C0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285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1\AppData\Local\Temp\Rar$DIa0.194\Web_tiling_background.png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/>
          <p:nvPr/>
        </p:nvPicPr>
        <p:blipFill>
          <a:blip r:embed="rId3" cstate="print"/>
          <a:srcRect t="46276"/>
          <a:stretch>
            <a:fillRect/>
          </a:stretch>
        </p:blipFill>
        <p:spPr bwMode="auto">
          <a:xfrm>
            <a:off x="4572000" y="714356"/>
            <a:ext cx="4357718" cy="55007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 r="36458"/>
          <a:stretch>
            <a:fillRect/>
          </a:stretch>
        </p:blipFill>
        <p:spPr bwMode="auto">
          <a:xfrm>
            <a:off x="285720" y="642918"/>
            <a:ext cx="4357694" cy="559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1\AppData\Local\Temp\Rar$DIa0.145\Web_tiling_background.png"/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9398" name="AutoShape 6" descr="Похожее изображени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9400" name="AutoShape 8" descr="Похожее изображени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9401" name="Picture 9"/>
          <p:cNvPicPr>
            <a:picLocks noChangeAspect="1" noChangeArrowheads="1"/>
          </p:cNvPicPr>
          <p:nvPr/>
        </p:nvPicPr>
        <p:blipFill>
          <a:blip r:embed="rId4" cstate="print"/>
          <a:srcRect t="3648" b="2728"/>
          <a:stretch>
            <a:fillRect/>
          </a:stretch>
        </p:blipFill>
        <p:spPr bwMode="auto">
          <a:xfrm>
            <a:off x="500034" y="285728"/>
            <a:ext cx="7942263" cy="5214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Прямоугольник 9"/>
          <p:cNvSpPr/>
          <p:nvPr/>
        </p:nvSpPr>
        <p:spPr>
          <a:xfrm>
            <a:off x="0" y="5288340"/>
            <a:ext cx="91440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Особая поддержка оказывается социально уязвимым слоям населения - пенсионерам, инвалидам, многодетным семьям,</a:t>
            </a:r>
            <a:r>
              <a:rPr lang="ru-RU" sz="2400" dirty="0" smtClean="0"/>
              <a:t> </a:t>
            </a:r>
            <a:r>
              <a:rPr lang="ru-RU" sz="24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жителям территорий, пострадавших от последствий Чернобыльской катастрофы и т.д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.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7743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1\AppData\Local\Temp\Rar$DIa0.145\Web_tiling_background.png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 descr="http://worldskills.by/assets/site/newnews/333/11.jpg"/>
          <p:cNvPicPr/>
          <p:nvPr/>
        </p:nvPicPr>
        <p:blipFill>
          <a:blip r:embed="rId3" cstate="print"/>
          <a:srcRect l="5940" t="13333"/>
          <a:stretch>
            <a:fillRect/>
          </a:stretch>
        </p:blipFill>
        <p:spPr bwMode="auto">
          <a:xfrm>
            <a:off x="1071538" y="285728"/>
            <a:ext cx="6786610" cy="385765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0" y="4857760"/>
            <a:ext cx="91440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В августе 2019 года учащиеся представляли Республику Беларусь </a:t>
            </a:r>
          </a:p>
          <a:p>
            <a:pPr algn="ctr"/>
            <a:r>
              <a:rPr lang="ru-RU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на 45 международном чемпионате </a:t>
            </a:r>
            <a:r>
              <a:rPr lang="ru-RU" b="1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WorldSkills</a:t>
            </a:r>
            <a:r>
              <a:rPr lang="ru-RU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в г. Казани. </a:t>
            </a:r>
          </a:p>
          <a:p>
            <a:pPr algn="ctr"/>
            <a:endParaRPr lang="ru-RU" b="1" dirty="0" smtClean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Победители и призеры республиканских и международных конкурсов награждаются премиями Специального фонда </a:t>
            </a:r>
          </a:p>
          <a:p>
            <a:pPr algn="ctr"/>
            <a:r>
              <a:rPr lang="ru-RU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Президента Республики Беларусь.</a:t>
            </a:r>
            <a:endParaRPr lang="ru-RU" b="1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7743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1\AppData\Local\Temp\Rar$DIa0.145\Web_tiling_background.png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506" name="AutoShape 2" descr="Картинки по запросу достижения медицины рб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1508" name="AutoShape 4" descr="Картинки по запросу достижения медицины рб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1510" name="Picture 6" descr="Картинки по запросу достижения медицины рб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3714752"/>
            <a:ext cx="4143404" cy="271462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21512" name="AutoShape 8" descr="Картинки по запросу рнпц мать и дитя минск фото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1514" name="AutoShape 10" descr="Картинки по запросу рнпц кардиология фото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571472" y="571480"/>
            <a:ext cx="385765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По оценкам международных экспертов, Беларусь занимает одно из ведущих мест в мире по доступу населения к медицинским услугам</a:t>
            </a:r>
            <a:endParaRPr lang="ru-RU" sz="2400" b="1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1516" name="Picture 12"/>
          <p:cNvPicPr>
            <a:picLocks noChangeAspect="1" noChangeArrowheads="1"/>
          </p:cNvPicPr>
          <p:nvPr/>
        </p:nvPicPr>
        <p:blipFill>
          <a:blip r:embed="rId4" cstate="print"/>
          <a:srcRect l="17547" r="7876" b="9210"/>
          <a:stretch>
            <a:fillRect/>
          </a:stretch>
        </p:blipFill>
        <p:spPr bwMode="auto">
          <a:xfrm>
            <a:off x="4643438" y="285728"/>
            <a:ext cx="4200583" cy="314327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1515" name="Picture 1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29058" y="3071810"/>
            <a:ext cx="4143404" cy="292895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008797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4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2362</TotalTime>
  <Words>195</Words>
  <Application>Microsoft Office PowerPoint</Application>
  <PresentationFormat>Экран (4:3)</PresentationFormat>
  <Paragraphs>60</Paragraphs>
  <Slides>16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 s</dc:creator>
  <cp:lastModifiedBy>Ольга Соловьева</cp:lastModifiedBy>
  <cp:revision>102</cp:revision>
  <dcterms:created xsi:type="dcterms:W3CDTF">2019-10-31T07:02:09Z</dcterms:created>
  <dcterms:modified xsi:type="dcterms:W3CDTF">2019-11-19T10:50:22Z</dcterms:modified>
</cp:coreProperties>
</file>