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  <p:sldMasterId id="2147483820" r:id="rId2"/>
  </p:sldMasterIdLst>
  <p:notesMasterIdLst>
    <p:notesMasterId r:id="rId13"/>
  </p:notesMasterIdLst>
  <p:handoutMasterIdLst>
    <p:handoutMasterId r:id="rId14"/>
  </p:handoutMasterIdLst>
  <p:sldIdLst>
    <p:sldId id="378" r:id="rId3"/>
    <p:sldId id="621" r:id="rId4"/>
    <p:sldId id="622" r:id="rId5"/>
    <p:sldId id="624" r:id="rId6"/>
    <p:sldId id="630" r:id="rId7"/>
    <p:sldId id="626" r:id="rId8"/>
    <p:sldId id="635" r:id="rId9"/>
    <p:sldId id="636" r:id="rId10"/>
    <p:sldId id="638" r:id="rId11"/>
    <p:sldId id="632" r:id="rId12"/>
  </p:sldIdLst>
  <p:sldSz cx="9906000" cy="6858000" type="A4"/>
  <p:notesSz cx="9866313" cy="67357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22" userDrawn="1">
          <p15:clr>
            <a:srgbClr val="A4A3A4"/>
          </p15:clr>
        </p15:guide>
        <p15:guide id="2" pos="31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99"/>
    <a:srgbClr val="CC0000"/>
    <a:srgbClr val="FFFFFF"/>
    <a:srgbClr val="000099"/>
    <a:srgbClr val="3333FF"/>
    <a:srgbClr val="9FB8E9"/>
    <a:srgbClr val="000000"/>
    <a:srgbClr val="6699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9" autoAdjust="0"/>
    <p:restoredTop sz="98644" autoAdjust="0"/>
  </p:normalViewPr>
  <p:slideViewPr>
    <p:cSldViewPr snapToGrid="0">
      <p:cViewPr varScale="1">
        <p:scale>
          <a:sx n="112" d="100"/>
          <a:sy n="112" d="100"/>
        </p:scale>
        <p:origin x="-1242" y="-72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>
      <p:cViewPr varScale="1">
        <p:scale>
          <a:sx n="35" d="100"/>
          <a:sy n="35" d="100"/>
        </p:scale>
        <p:origin x="-1608" y="-90"/>
      </p:cViewPr>
      <p:guideLst>
        <p:guide orient="horz" pos="2122"/>
        <p:guide pos="31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89074" y="0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2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398268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3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89074" y="6398268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19D3DBC8-3E11-4548-B431-982272FBE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405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87498" y="0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09913" y="504825"/>
            <a:ext cx="3649662" cy="252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85844" y="3199135"/>
            <a:ext cx="7894625" cy="303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5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398268"/>
            <a:ext cx="4277239" cy="33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7498" y="6398268"/>
            <a:ext cx="4277239" cy="33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0A1BDAD-02EB-4381-9CF6-9C7471B66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8359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A1BDAD-02EB-4381-9CF6-9C7471B665D8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089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14EE4-44C6-4C1A-9971-DAA57458F1D6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D03BC-C1A8-49B0-951B-9395FC1D4B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D35C0-7A6B-4A29-9D78-836C7BFD6B6B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80DAF-AACA-4293-9F4C-AE2AC3D99B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BF693-9E53-4493-B882-A6C23BF8085F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5F271-5AE6-40A3-811A-CAEB64CF0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7C4A172-139A-4770-85D5-9152DBEDC985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FD5B573-AE64-4276-8F6B-8ABE586F6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AE2EB03-5ADD-412E-9FC1-DDC03CBF2EF9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3ED1EAF-3A43-4E1F-B7F2-BB00A7307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995ACCE-DD0F-4B43-A183-7DB644ECE81E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597AE9D-2F91-409E-BD01-AF876F4E89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5C73B5F-BA05-40BB-9461-F74010461313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7D94CD9-684E-4CD9-8188-9C4A7F7B86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DB4D874-3A33-4EA5-938A-E0BBC383B86A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A3CB74A-C003-4E83-9174-2181959AA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12AD0B4-049C-4182-9291-C62871A66CD4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7A36445-ACC1-4F6D-A67F-9B4B7D2501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738EE9D-4B90-4C72-9877-DE259A7D5A11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2F02BF-990A-4C42-9EA3-F1AAE4EBC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CCD1F6-4A90-4976-93C6-0906ABD46FCC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24E8CFD-D8DB-4E76-8621-05D5937C83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EACBC-8DFF-4A47-9F99-17303456052E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DC858-7868-4812-8218-A58CA4D71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D0C6FAA-42EA-4822-9F77-E4155A5A057D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11A2B8-9DEC-45AA-82DF-2ACBC9A6D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661AFF0-CD8C-429E-93EF-7EFFF7015A95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3619FD-1959-402A-A608-6D65DACD8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0A88BF2-7633-458F-A481-1B7F141B8F8E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38E81D9-3055-4D95-945D-6CC55E2372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95300" y="511175"/>
            <a:ext cx="8915400" cy="88582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95300" y="1473200"/>
            <a:ext cx="8915400" cy="457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800B912-584F-4038-9DE6-29C6F305995E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95300" y="1600201"/>
            <a:ext cx="89154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97058-896E-4900-B3F9-8E5788E5C7F8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FCAD1-92B7-4F7A-830F-264652F363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282029"/>
      </p:ext>
    </p:extLst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6408D-AD45-476E-AD26-C5D686A29487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A6A91C-E1A1-4D05-874B-7BEEE41E9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B45A5-8992-4536-A863-812110F638AC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94476-A090-4BC1-BB15-B938D66FC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4657A-4B16-4A33-9065-2193F8DA1ACB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772D2-5708-418D-BC25-C7A2DFE93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03676-CCD8-439A-8462-9A57CD3AA7E5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E64DF-1A79-4ABD-83D4-ED9F462EA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82B62-C57E-4029-BB54-B39FDDB379E3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734D9-C5B5-4C35-9721-744DD0401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67D14-1EEF-46EB-9F5D-45A1B6F764BD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ADB6F-BEF1-46D1-BB29-E8A9C4988F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9C234-5580-4003-930C-3DE8576CB261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19A7A-503F-4AA7-88B0-D35ADDE54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29D80012-6467-4E55-99EA-72185DD5ADCF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962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E5C89F1B-2C6E-4829-B2CF-528E16F56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E1929F5C-E3E5-48F5-8BC2-C2246C37B2E0}" type="datetime1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3E488291-9FAB-4655-925D-C7EBFF267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458165" y="890649"/>
            <a:ext cx="9016912" cy="3586348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  <a:defRPr/>
            </a:pPr>
            <a:endParaRPr lang="ru-RU" sz="2400" b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ajan Pror" pitchFamily="18" charset="0"/>
              <a:ea typeface="Microsoft Himalaya" pitchFamily="2" charset="0"/>
              <a:cs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7913" y="890649"/>
            <a:ext cx="679234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333399"/>
                </a:solidFill>
              </a:rPr>
              <a:t>О состоянии и мероприятиях по противодействию коррупции и профилактике коррупционных правонарушений в университете</a:t>
            </a:r>
            <a:endParaRPr lang="ru-RU" sz="3200" dirty="0">
              <a:solidFill>
                <a:srgbClr val="333399"/>
              </a:solidFill>
              <a:latin typeface="Calibri" pitchFamily="34" charset="0"/>
              <a:cs typeface="Browallia New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000"/>
    </mc:Choice>
    <mc:Fallback xmlns=""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0" y="2352500"/>
            <a:ext cx="8878685" cy="103525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>
              <a:lnSpc>
                <a:spcPct val="90000"/>
              </a:lnSpc>
              <a:spcBef>
                <a:spcPts val="0"/>
              </a:spcBef>
              <a:defRPr/>
            </a:pPr>
            <a:r>
              <a:rPr lang="ru-RU" sz="6000" b="1" spc="50" dirty="0" smtClean="0">
                <a:ln w="11430"/>
                <a:solidFill>
                  <a:schemeClr val="tx2">
                    <a:lumMod val="75000"/>
                  </a:schemeClr>
                </a:solidFill>
              </a:rPr>
              <a:t>Спасибо за внимание!</a:t>
            </a:r>
            <a:endParaRPr lang="ru-RU" sz="6000" b="1" spc="50" dirty="0">
              <a:ln w="11430"/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63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76250" y="1110283"/>
            <a:ext cx="942975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В соответствии с Законом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Республики  Беларусь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«О борьбе с коррупцией», 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Планом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мероприятий по профилактике коррупционных правонарушений в системе Министерства образования Республики Беларусь на 2016-2020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годы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0" indent="0" algn="ctr">
              <a:buNone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разработана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и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утверждена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0" indent="0" algn="ctr">
              <a:buNone/>
            </a:pPr>
            <a:endParaRPr lang="ru-RU" sz="20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Программа мероприятий по профилактике коррупционных правонарушений в учреждении образования «Гродненский государственный университет имени Янки Купалы» на 2016-2020 годы»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    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(приказ ректора от 09.09.2016 № 926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)</a:t>
            </a:r>
            <a:endParaRPr lang="ru-RU" sz="2000" i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43860" y="0"/>
            <a:ext cx="19629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Материалы ЕДИ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3337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02971" y="278296"/>
            <a:ext cx="8915400" cy="984145"/>
          </a:xfrm>
          <a:solidFill>
            <a:schemeClr val="tx2">
              <a:lumMod val="20000"/>
              <a:lumOff val="80000"/>
            </a:schemeClr>
          </a:solidFill>
          <a:ln w="57150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ea typeface="+mn-ea"/>
                <a:cs typeface="+mn-cs"/>
              </a:rPr>
              <a:t>Основные направления Программы: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92086" y="1831209"/>
            <a:ext cx="8613914" cy="4530438"/>
          </a:xfrm>
        </p:spPr>
        <p:txBody>
          <a:bodyPr/>
          <a:lstStyle/>
          <a:p>
            <a:pPr indent="342900" algn="just"/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антикоррупционное образование, антикоррупционная пропаганда, антикоррупционное просвещение работников и обучающихся университета;</a:t>
            </a:r>
          </a:p>
          <a:p>
            <a:pPr indent="342900" algn="just"/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обеспечение открытости деятельности университета и доступности для населения оказываемых услуг;</a:t>
            </a:r>
          </a:p>
          <a:p>
            <a:pPr indent="342900" algn="just"/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взаимодействие при реализации Программы с правоохранительными органами, органами государственной власти и управления, органами местного самоуправления, общественными организациями и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объединениями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;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indent="342900" algn="just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формирование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морально-нравственных качеств у обучающихся и работников университета для противостояния коррупционным преступлениям и иным правонарушениям, на основе правового воспитания, правового образования, правового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просвещения.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443124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09701" y="1786633"/>
            <a:ext cx="8221921" cy="5299363"/>
          </a:xfrm>
        </p:spPr>
        <p:txBody>
          <a:bodyPr/>
          <a:lstStyle/>
          <a:p>
            <a:pPr indent="342900" algn="just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организация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мероприятий, направленных на предупреждение и профилактику коррупционных правонарушений; устранение причин и условий, способствующих их совершению;</a:t>
            </a:r>
          </a:p>
          <a:p>
            <a:pPr indent="342900" algn="just"/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внедрение новых образовательных технологий, способствующих устранению возможности коррупционных действий и условий их проявления; </a:t>
            </a:r>
          </a:p>
          <a:p>
            <a:pPr indent="342900" algn="just"/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создание антикоррупционного правового поля и атмосферы нетерпимости и негативного отношения к коррупционным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проявлениям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;</a:t>
            </a:r>
          </a:p>
          <a:p>
            <a:pPr indent="342900" algn="just"/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обеспечение эффективной деятельности структурных подразделений университета, должностных и приравненных к ним лиц путем предупреждения, выявления, пресечения правонарушений, создающих условия для коррупции.</a:t>
            </a:r>
          </a:p>
          <a:p>
            <a:pPr algn="just"/>
            <a:endParaRPr lang="ru-RU" sz="2400" dirty="0">
              <a:solidFill>
                <a:srgbClr val="3333FF"/>
              </a:solidFill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 bwMode="auto">
          <a:xfrm>
            <a:off x="716222" y="357766"/>
            <a:ext cx="8915400" cy="9841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 cap="flat" cmpd="sng" algn="ctr">
            <a:noFill/>
            <a:prstDash val="solid"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Программа направлена на решение следующих основных задач:</a:t>
            </a:r>
          </a:p>
        </p:txBody>
      </p:sp>
    </p:spTree>
    <p:extLst>
      <p:ext uri="{BB962C8B-B14F-4D97-AF65-F5344CB8AC3E}">
        <p14:creationId xmlns:p14="http://schemas.microsoft.com/office/powerpoint/2010/main" val="414954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30036" y="1589809"/>
            <a:ext cx="8271164" cy="5444835"/>
          </a:xfrm>
        </p:spPr>
        <p:txBody>
          <a:bodyPr/>
          <a:lstStyle/>
          <a:p>
            <a:pPr indent="342900" algn="just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Рассмотрение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вопросов о состоянии работы по противодействию коррупции на заседаниях коллегиальных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органов, собраниях трудовых коллективов.</a:t>
            </a:r>
            <a:endParaRPr lang="en-US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lvl="0" indent="342900" algn="just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Ознакомление с письменными обязательствами по соблюдению ограничений, предусмотренных Законом Республики Беларусь «О борьбе с коррупцией» лицами, претендующими на занятие должностей государственных должностных лиц, временно либо по специальному полномочию занимающими должности государственных должностных лиц, приравненными к государственным должностным лицам университета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.</a:t>
            </a:r>
          </a:p>
          <a:p>
            <a:pPr indent="342900" algn="just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Применение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мер дисциплинарного воздействия, вплоть до освобождения от занимаемой должности (отчисления) к работникам (обучающимся), допустившим нарушения антикоррупционного законодательства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.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indent="342900" algn="just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Проведение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регулярных встреч с обучающимися по вопросам исполнения антикоррупционного законодательства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.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indent="342900" algn="just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Ознакомление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студентов с антикоррупционным законодательством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.</a:t>
            </a:r>
          </a:p>
          <a:p>
            <a:pPr indent="342900" algn="just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Изучение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антикоррупционного законодательства при реализации образовательных программ среднего специального и высшего образования, программ профессиональной подготовки, переподготовки и повышения квалификации руководителей и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специалистов.</a:t>
            </a:r>
          </a:p>
          <a:p>
            <a:pPr indent="0">
              <a:buNone/>
            </a:pPr>
            <a:endParaRPr lang="ru-RU" sz="18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indent="342900"/>
            <a:endParaRPr lang="ru-RU" sz="18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 bwMode="auto">
          <a:xfrm>
            <a:off x="990600" y="0"/>
            <a:ext cx="8915400" cy="9841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 cap="flat" cmpd="sng" algn="ctr">
            <a:noFill/>
            <a:prstDash val="solid"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Основные мероприятия по противодействию коррупции и профилактике коррупционных правонарушений:</a:t>
            </a:r>
          </a:p>
        </p:txBody>
      </p:sp>
    </p:spTree>
    <p:extLst>
      <p:ext uri="{BB962C8B-B14F-4D97-AF65-F5344CB8AC3E}">
        <p14:creationId xmlns:p14="http://schemas.microsoft.com/office/powerpoint/2010/main" val="164874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946" y="2909454"/>
            <a:ext cx="8915400" cy="5318641"/>
          </a:xfrm>
        </p:spPr>
        <p:txBody>
          <a:bodyPr/>
          <a:lstStyle/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43084" y="244103"/>
            <a:ext cx="829887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342900" algn="just">
              <a:buFont typeface="Arial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Организация работы информационно-пропагандистских групп.</a:t>
            </a:r>
          </a:p>
          <a:p>
            <a:pPr marL="342900" indent="34290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Проведение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единых дней информирования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.</a:t>
            </a:r>
          </a:p>
          <a:p>
            <a:pPr marL="342900" indent="342900" algn="just">
              <a:buFont typeface="Arial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Проведение тематических кураторских часов, посвященных вопросам соблюдения антикоррупционного законодательства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.</a:t>
            </a:r>
          </a:p>
          <a:p>
            <a:pPr marL="342900" indent="342900" algn="just">
              <a:buFont typeface="Arial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Формирование экзаменационных комиссий на конкурсной основе с учетом профессиональных, деловых и моральных качеств кандидатов.</a:t>
            </a:r>
          </a:p>
          <a:p>
            <a:pPr marL="342900" indent="34290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Проведение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информационно-разъяснительной работы  по вопросам исполнения антикоррупционного законодательства среди обучающихся и их родителей, в том числе совместно с профсоюзным комитетом студентов, первичной организацией общественного объединения «Белорусский республиканский союз молодежи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».</a:t>
            </a:r>
          </a:p>
          <a:p>
            <a:pPr marL="342900" indent="34290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Рассмотрение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на заседаниях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комиссии по противодействию коррупции вопросов исполнения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антикоррупционного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законодательства в университете.</a:t>
            </a:r>
          </a:p>
          <a:p>
            <a:pPr marL="342900" indent="34290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Проведение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проверок организации образовательного процесса (сдачи зачетов и экзаменов, выполнения курсовых и дипломных работ, посещения занятий)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обучающимися дневной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и заочной формы получения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образования.</a:t>
            </a:r>
            <a:endParaRPr lang="en-US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342900" indent="342900" algn="just">
              <a:buFont typeface="Arial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Проведение информационно-разъяснительных бесед, семинаров, встреч с участием работников, студентов университета и представителей правоохранительных  органов с целью проведения профилактической работы по недопущению правонарушений со стороны работников и студентов</a:t>
            </a:r>
          </a:p>
        </p:txBody>
      </p:sp>
    </p:spTree>
    <p:extLst>
      <p:ext uri="{BB962C8B-B14F-4D97-AF65-F5344CB8AC3E}">
        <p14:creationId xmlns:p14="http://schemas.microsoft.com/office/powerpoint/2010/main" val="222950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6355" y="155864"/>
            <a:ext cx="8854024" cy="5166563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С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целью совершенствования мер по профилактике и пресечению коррупционных преступлений, устранению причин и условий, способствующих их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совершению,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на корпоративном сайте университета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intra.grsu.by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 создана  рубрике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«Борьба с коррупцией»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, в которой размещены нормативные правовые акты, в том числе локальные, регламентирующие вопросы профилактики коррупционных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правонарушений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, на сайтах факультетов выделена специальная рубрика «Задай вопрос».</a:t>
            </a:r>
          </a:p>
          <a:p>
            <a:pPr marL="0" indent="0" algn="ctr">
              <a:buNone/>
            </a:pP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620" y="5062331"/>
            <a:ext cx="3494227" cy="1423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278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21" y="332509"/>
            <a:ext cx="9682000" cy="545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7412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D1EAF-3A43-4E1F-B7F2-BB00A73073C7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89" y="216132"/>
            <a:ext cx="9077498" cy="5079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9816046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13665</TotalTime>
  <Words>590</Words>
  <Application>Microsoft Office PowerPoint</Application>
  <PresentationFormat>Лист A4 (210x297 мм)</PresentationFormat>
  <Paragraphs>49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Оформление по умолчанию</vt:lpstr>
      <vt:lpstr>Тема Office</vt:lpstr>
      <vt:lpstr>Презентация PowerPoint</vt:lpstr>
      <vt:lpstr>Презентация PowerPoint</vt:lpstr>
      <vt:lpstr>Основные направления Программы: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GrSU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Количество научных тем,  выполняемых структурными подразделениями</dc:title>
  <dc:creator>A228-2</dc:creator>
  <cp:lastModifiedBy>СКЕРСЬ МАРИЯ АНТОНОВНА</cp:lastModifiedBy>
  <cp:revision>1005</cp:revision>
  <cp:lastPrinted>2017-02-08T10:23:44Z</cp:lastPrinted>
  <dcterms:created xsi:type="dcterms:W3CDTF">2002-01-28T16:24:37Z</dcterms:created>
  <dcterms:modified xsi:type="dcterms:W3CDTF">2019-11-18T09:21:55Z</dcterms:modified>
</cp:coreProperties>
</file>