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  <p:sldMasterId id="2147483820" r:id="rId2"/>
  </p:sldMasterIdLst>
  <p:notesMasterIdLst>
    <p:notesMasterId r:id="rId12"/>
  </p:notesMasterIdLst>
  <p:handoutMasterIdLst>
    <p:handoutMasterId r:id="rId13"/>
  </p:handoutMasterIdLst>
  <p:sldIdLst>
    <p:sldId id="378" r:id="rId3"/>
    <p:sldId id="621" r:id="rId4"/>
    <p:sldId id="639" r:id="rId5"/>
    <p:sldId id="640" r:id="rId6"/>
    <p:sldId id="638" r:id="rId7"/>
    <p:sldId id="622" r:id="rId8"/>
    <p:sldId id="624" r:id="rId9"/>
    <p:sldId id="626" r:id="rId10"/>
    <p:sldId id="641" r:id="rId11"/>
  </p:sldIdLst>
  <p:sldSz cx="9906000" cy="6858000" type="A4"/>
  <p:notesSz cx="9866313" cy="67357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22" userDrawn="1">
          <p15:clr>
            <a:srgbClr val="A4A3A4"/>
          </p15:clr>
        </p15:guide>
        <p15:guide id="2" pos="31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FFFFF"/>
    <a:srgbClr val="000099"/>
    <a:srgbClr val="3333FF"/>
    <a:srgbClr val="9FB8E9"/>
    <a:srgbClr val="333399"/>
    <a:srgbClr val="000000"/>
    <a:srgbClr val="6699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9" autoAdjust="0"/>
    <p:restoredTop sz="98644" autoAdjust="0"/>
  </p:normalViewPr>
  <p:slideViewPr>
    <p:cSldViewPr snapToGrid="0">
      <p:cViewPr>
        <p:scale>
          <a:sx n="119" d="100"/>
          <a:sy n="119" d="100"/>
        </p:scale>
        <p:origin x="-1050" y="-48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>
      <p:cViewPr varScale="1">
        <p:scale>
          <a:sx n="35" d="100"/>
          <a:sy n="35" d="100"/>
        </p:scale>
        <p:origin x="-1608" y="-90"/>
      </p:cViewPr>
      <p:guideLst>
        <p:guide orient="horz" pos="2122"/>
        <p:guide pos="31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89074" y="0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2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398268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3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89074" y="6398268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19D3DBC8-3E11-4548-B431-982272FBE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405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87498" y="0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09913" y="504825"/>
            <a:ext cx="3649662" cy="252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85844" y="3199135"/>
            <a:ext cx="7894625" cy="303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5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398268"/>
            <a:ext cx="4277239" cy="33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7498" y="6398268"/>
            <a:ext cx="4277239" cy="33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0A1BDAD-02EB-4381-9CF6-9C7471B66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8359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14EE4-44C6-4C1A-9971-DAA57458F1D6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D03BC-C1A8-49B0-951B-9395FC1D4B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D35C0-7A6B-4A29-9D78-836C7BFD6B6B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80DAF-AACA-4293-9F4C-AE2AC3D99B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BF693-9E53-4493-B882-A6C23BF8085F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5F271-5AE6-40A3-811A-CAEB64CF0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7C4A172-139A-4770-85D5-9152DBEDC985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FD5B573-AE64-4276-8F6B-8ABE586F6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AE2EB03-5ADD-412E-9FC1-DDC03CBF2EF9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3ED1EAF-3A43-4E1F-B7F2-BB00A7307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995ACCE-DD0F-4B43-A183-7DB644ECE81E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597AE9D-2F91-409E-BD01-AF876F4E89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5C73B5F-BA05-40BB-9461-F74010461313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7D94CD9-684E-4CD9-8188-9C4A7F7B86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DB4D874-3A33-4EA5-938A-E0BBC383B86A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A3CB74A-C003-4E83-9174-2181959AA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12AD0B4-049C-4182-9291-C62871A66CD4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7A36445-ACC1-4F6D-A67F-9B4B7D2501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738EE9D-4B90-4C72-9877-DE259A7D5A11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2F02BF-990A-4C42-9EA3-F1AAE4EBC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CCD1F6-4A90-4976-93C6-0906ABD46FCC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24E8CFD-D8DB-4E76-8621-05D5937C83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EACBC-8DFF-4A47-9F99-17303456052E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DC858-7868-4812-8218-A58CA4D71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D0C6FAA-42EA-4822-9F77-E4155A5A057D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11A2B8-9DEC-45AA-82DF-2ACBC9A6D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661AFF0-CD8C-429E-93EF-7EFFF7015A95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3619FD-1959-402A-A608-6D65DACD8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0A88BF2-7633-458F-A481-1B7F141B8F8E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38E81D9-3055-4D95-945D-6CC55E2372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95300" y="511175"/>
            <a:ext cx="8915400" cy="88582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95300" y="1473200"/>
            <a:ext cx="8915400" cy="457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800B912-584F-4038-9DE6-29C6F305995E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95300" y="1600201"/>
            <a:ext cx="89154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97058-896E-4900-B3F9-8E5788E5C7F8}" type="datetimeFigureOut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FCAD1-92B7-4F7A-830F-264652F363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282029"/>
      </p:ext>
    </p:extLst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6408D-AD45-476E-AD26-C5D686A29487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A6A91C-E1A1-4D05-874B-7BEEE41E9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B45A5-8992-4536-A863-812110F638AC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94476-A090-4BC1-BB15-B938D66FC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4657A-4B16-4A33-9065-2193F8DA1ACB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772D2-5708-418D-BC25-C7A2DFE93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03676-CCD8-439A-8462-9A57CD3AA7E5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E64DF-1A79-4ABD-83D4-ED9F462EA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82B62-C57E-4029-BB54-B39FDDB379E3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734D9-C5B5-4C35-9721-744DD0401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67D14-1EEF-46EB-9F5D-45A1B6F764BD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ADB6F-BEF1-46D1-BB29-E8A9C4988F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9C234-5580-4003-930C-3DE8576CB261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19A7A-503F-4AA7-88B0-D35ADDE54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29D80012-6467-4E55-99EA-72185DD5ADCF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962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E5C89F1B-2C6E-4829-B2CF-528E16F56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E1929F5C-E3E5-48F5-8BC2-C2246C37B2E0}" type="datetime1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3E488291-9FAB-4655-925D-C7EBFF267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1405628" y="1716149"/>
            <a:ext cx="9016912" cy="3586348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  <a:defRPr/>
            </a:pPr>
            <a:endParaRPr lang="ru-RU" sz="2400" b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ajan Pror" pitchFamily="18" charset="0"/>
              <a:ea typeface="Microsoft Himalaya" pitchFamily="2" charset="0"/>
              <a:cs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9684" y="1523164"/>
            <a:ext cx="76360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 состоянии трудовой и исполнительской </a:t>
            </a:r>
            <a:r>
              <a:rPr lang="ru-RU" sz="4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дисциплины</a:t>
            </a:r>
            <a:endParaRPr lang="ru-RU" sz="48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62772" y="5944146"/>
            <a:ext cx="3062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«Материалы ЕДИ, май 2020</a:t>
            </a:r>
            <a:r>
              <a:rPr lang="be-BY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000"/>
    </mc:Choice>
    <mc:Fallback xmlns=""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67938" y="1301938"/>
            <a:ext cx="85852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 smtClean="0"/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учреждении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образования «Гродненский государственный университет имени Янки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Купалы работа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направленная на повышение трудовой и исполнительской дисциплины в университете ведется в соответствии с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Планом мероприятий по повышению дисциплины труда и эффективности работы с кадрами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который ежегодно утверждается первым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проректором.</a:t>
            </a:r>
            <a:endParaRPr lang="ru-RU" sz="28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37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968995"/>
              </p:ext>
            </p:extLst>
          </p:nvPr>
        </p:nvGraphicFramePr>
        <p:xfrm>
          <a:off x="425117" y="1058779"/>
          <a:ext cx="9384630" cy="447116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29015"/>
                <a:gridCol w="628067"/>
                <a:gridCol w="717606"/>
                <a:gridCol w="1261595"/>
                <a:gridCol w="1499517"/>
                <a:gridCol w="1099169"/>
                <a:gridCol w="966302"/>
                <a:gridCol w="966459"/>
                <a:gridCol w="1016900"/>
              </a:tblGrid>
              <a:tr h="34717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Годы 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Уволено: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Привлечено: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773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прогулы без уважит. причин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появлен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на работе в 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сост.алк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опъянения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систематич. неисполнен. работником без  уваж.причин обязан., возл.на него тр.дог.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связи с 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лением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 решению </a:t>
                      </a: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суда в ЛТП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Объявлен выговор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Объявлено замечание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Депремирование/</a:t>
                      </a:r>
                      <a:endParaRPr lang="ru-RU" sz="18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лишение премии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8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8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891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05.05.2020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373383" y="311038"/>
            <a:ext cx="78588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Сведения о дисциплинарных взысканиях</a:t>
            </a:r>
            <a:endParaRPr lang="ru-RU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934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2F02BF-990A-4C42-9EA3-F1AAE4EBC3CA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789911"/>
              </p:ext>
            </p:extLst>
          </p:nvPr>
        </p:nvGraphicFramePr>
        <p:xfrm>
          <a:off x="344904" y="994607"/>
          <a:ext cx="9448801" cy="494097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200241"/>
                <a:gridCol w="1189598"/>
                <a:gridCol w="1529481"/>
                <a:gridCol w="1529481"/>
              </a:tblGrid>
              <a:tr h="61762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 награды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Годы 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76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01.05.2020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176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Государственные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176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Правительственные 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176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Ведомственные 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176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Местных органов власти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176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Университетские (в т.ч. благодарность)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297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338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392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176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355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375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501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97409" y="335048"/>
            <a:ext cx="6089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Сведения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 п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оощрениях работников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474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9789" y="565923"/>
            <a:ext cx="8229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Работа, направленная на повышение дисциплины труда,  организована в соответствии мероприятиями, утвержденными приказами ректора университета от 31.12.2015 №1287 «Об утверждении планов мероприятий по реализации  в университете Директивы Президента Республики Беларусь от 11 марта 2004 г. № 1 «О мерах по укреплению общественной безопасности и дисциплины», от 22.06.2018 № 831 «Об утверждении планов мероприятий по реализации в университете Директивы Президента Республики Беларусь от 11.03.2004 г. № 1 и Директивы Президента Республики Беларусь от 27.12.2006 № 2», Планом идеологической работы с персоналом учреждения образования  «Гродненский государственный университет имени Янки Купалы», ежегодно утверждаемым проректором по воспитательной работе.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целью принятия дополнительных мер по повышению трудовой и исполнительской дисциплины изданы и исполняются приказы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ректора: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30.06.2017 № 866 «О дополнительных мерах по противодействию коррупции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04.12.2017 № 1478 «О дополнительных мерах по профилактике преступлений и правонарушений в университете».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67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24170" y="1317862"/>
            <a:ext cx="8474214" cy="4530438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 smtClean="0"/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университете систематически проводятся проверки трудовой дисциплины на факультетах, кафедрах, в структурных подразделениях, осуществляется мониторинг соблюдения трудовой и исполнительской дисциплины. С этой целью создана рабочая группа по проведению проверок трудовой дисциплины (распоряжение проректора по учебной работе от 21.12.2017 № 273 «О контроле за соблюдением трудовой дисциплины»).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443124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38667" y="618386"/>
            <a:ext cx="8221921" cy="529936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 smtClean="0"/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Вопросы о состоянии трудовой и исполнительской дисциплины рассматриваются постоянно в структурных подразделениях, на заседаниях коллегиальных органов и собраниях трудовых коллективов структурных подразделений согласно приказу ректора от 29.12.2016 № 1497 «О дополнительных мерах по укреплению трудовой и исполнительской дисциплины». </a:t>
            </a:r>
          </a:p>
          <a:p>
            <a:pPr marL="0" indent="0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Анализ соблюдения работниками университета трудовой и исполнительской дисциплины осуществляется при проведении аттестации работников.</a:t>
            </a:r>
          </a:p>
          <a:p>
            <a:pPr algn="just"/>
            <a:endParaRPr lang="ru-RU" sz="24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54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946" y="2909454"/>
            <a:ext cx="8915400" cy="5318641"/>
          </a:xfrm>
        </p:spPr>
        <p:txBody>
          <a:bodyPr/>
          <a:lstStyle/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72095" y="218916"/>
            <a:ext cx="8453119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Проводятся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информационно-разъяснительные беседы, семинары, встречи с участием работников университета по вопросам соблюдения трудовой и исполнительской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дисциплины: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 2019 году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организовано проведение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социально-психологических тренингов-семинаров для молодых специалистов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Адаптационно-интеграционный тренинг к условиям профессиональной деятельности университета и к корпоративной культуре»; 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 мерах по поддержанию трудовой и исполнительской дисциплины и соблюдению норм антикоррупционного законодательства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222950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79665" y="1047404"/>
            <a:ext cx="8121533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рамках проведения Единых дней информирования с работниками университета и на заседаниях коллегиальных органов рассматриваются вопросы о состоянии и причинах производственного травматизма, соблюдении законодательства об охране труда.</a:t>
            </a:r>
          </a:p>
          <a:p>
            <a:pPr indent="0" algn="just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	Проректором по воспитательной работе и руководителями структурных подразделений проводятся персональные беседы с работниками, допустившими административные правонарушения.</a:t>
            </a:r>
          </a:p>
        </p:txBody>
      </p:sp>
    </p:spTree>
    <p:extLst>
      <p:ext uri="{BB962C8B-B14F-4D97-AF65-F5344CB8AC3E}">
        <p14:creationId xmlns:p14="http://schemas.microsoft.com/office/powerpoint/2010/main" val="3555279476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14152</TotalTime>
  <Words>145</Words>
  <Application>Microsoft Office PowerPoint</Application>
  <PresentationFormat>Лист A4 (210x297 мм)</PresentationFormat>
  <Paragraphs>102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Оформление по умолчанию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Количество научных тем,  выполняемых структурными подразделениями</dc:title>
  <dc:creator>A228-2</dc:creator>
  <cp:lastModifiedBy>СКЕРСЬ МАРИЯ АНТОНОВНА</cp:lastModifiedBy>
  <cp:revision>1018</cp:revision>
  <cp:lastPrinted>2017-02-08T10:23:44Z</cp:lastPrinted>
  <dcterms:created xsi:type="dcterms:W3CDTF">2002-01-28T16:24:37Z</dcterms:created>
  <dcterms:modified xsi:type="dcterms:W3CDTF">2020-05-20T07:19:13Z</dcterms:modified>
</cp:coreProperties>
</file>