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1" r:id="rId1"/>
    <p:sldMasterId id="2147483820" r:id="rId2"/>
  </p:sldMasterIdLst>
  <p:notesMasterIdLst>
    <p:notesMasterId r:id="rId15"/>
  </p:notesMasterIdLst>
  <p:handoutMasterIdLst>
    <p:handoutMasterId r:id="rId16"/>
  </p:handoutMasterIdLst>
  <p:sldIdLst>
    <p:sldId id="378" r:id="rId3"/>
    <p:sldId id="607" r:id="rId4"/>
    <p:sldId id="612" r:id="rId5"/>
    <p:sldId id="614" r:id="rId6"/>
    <p:sldId id="616" r:id="rId7"/>
    <p:sldId id="623" r:id="rId8"/>
    <p:sldId id="624" r:id="rId9"/>
    <p:sldId id="625" r:id="rId10"/>
    <p:sldId id="627" r:id="rId11"/>
    <p:sldId id="626" r:id="rId12"/>
    <p:sldId id="628" r:id="rId13"/>
    <p:sldId id="571" r:id="rId14"/>
  </p:sldIdLst>
  <p:sldSz cx="9906000" cy="6858000" type="A4"/>
  <p:notesSz cx="9945688" cy="6811963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>
          <p15:clr>
            <a:srgbClr val="A4A3A4"/>
          </p15:clr>
        </p15:guide>
        <p15:guide id="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146">
          <p15:clr>
            <a:srgbClr val="A4A3A4"/>
          </p15:clr>
        </p15:guide>
        <p15:guide id="2" pos="3133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  <a:srgbClr val="3333FF"/>
    <a:srgbClr val="333399"/>
    <a:srgbClr val="07E98E"/>
    <a:srgbClr val="000000"/>
    <a:srgbClr val="669900"/>
    <a:srgbClr val="9FB8E9"/>
    <a:srgbClr val="FF9900"/>
    <a:srgbClr val="CC0000"/>
    <a:srgbClr val="CC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46F890A9-2807-4EBB-B81D-B2AA78EC7F39}" styleName="Темный стиль 2 - акцент 5/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74C1A8A3-306A-4EB7-A6B1-4F7E0EB9C5D6}" styleName="Средний стиль 3 -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EB344D84-9AFB-497E-A393-DC336BA19D2E}" styleName="Средний стиль 3 - акцент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A488322-F2BA-4B5B-9748-0D474271808F}" styleName="Средний стиль 3 -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10A1B5D5-9B99-4C35-A422-299274C87663}" styleName="Средний стиль 1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793D81CF-94F2-401A-BA57-92F5A7B2D0C5}" styleName="Средний стиль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1FECB4D8-DB02-4DC6-A0A2-4F2EBAE1DC90}" styleName="Средний стиль 1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E171933-4619-4E11-9A3F-F7608DF75F80}" styleName="Средний стиль 1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327F97BB-C833-4FB7-BDE5-3F7075034690}" styleName="Стиль из темы 2 - акцент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Стиль из темы 2 - акцент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03447BB-5D67-496B-8E87-E561075AD55C}" styleName="Темный стиль 1 - акцент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19" autoAdjust="0"/>
    <p:restoredTop sz="89165" autoAdjust="0"/>
  </p:normalViewPr>
  <p:slideViewPr>
    <p:cSldViewPr snapToGrid="0">
      <p:cViewPr varScale="1">
        <p:scale>
          <a:sx n="100" d="100"/>
          <a:sy n="100" d="100"/>
        </p:scale>
        <p:origin x="-1632" y="-96"/>
      </p:cViewPr>
      <p:guideLst>
        <p:guide orient="horz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5" d="100"/>
        <a:sy n="25" d="100"/>
      </p:scale>
      <p:origin x="0" y="0"/>
    </p:cViewPr>
  </p:sorterViewPr>
  <p:notesViewPr>
    <p:cSldViewPr snapToGrid="0">
      <p:cViewPr varScale="1">
        <p:scale>
          <a:sx n="35" d="100"/>
          <a:sy n="35" d="100"/>
        </p:scale>
        <p:origin x="-1608" y="-90"/>
      </p:cViewPr>
      <p:guideLst>
        <p:guide orient="horz" pos="2146"/>
        <p:guide pos="3133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311650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27" tIns="46163" rIns="92327" bIns="46163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291" name="Rectangle 1027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634038" y="0"/>
            <a:ext cx="4311650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27" tIns="46163" rIns="92327" bIns="46163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292" name="Rectangle 1028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470650"/>
            <a:ext cx="4311650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27" tIns="46163" rIns="92327" bIns="46163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293" name="Rectangle 1029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634038" y="6470650"/>
            <a:ext cx="4311650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27" tIns="46163" rIns="92327" bIns="46163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19D3DBC8-3E11-4548-B431-982272FBE0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640574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311650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27" tIns="46163" rIns="92327" bIns="46163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582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632450" y="0"/>
            <a:ext cx="4311650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27" tIns="46163" rIns="92327" bIns="46163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662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128963" y="511175"/>
            <a:ext cx="3690937" cy="25542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2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93775" y="3235325"/>
            <a:ext cx="7958138" cy="306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27" tIns="46163" rIns="92327" bIns="4616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20583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470650"/>
            <a:ext cx="4311650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27" tIns="46163" rIns="92327" bIns="46163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583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32450" y="6470650"/>
            <a:ext cx="4311650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27" tIns="46163" rIns="92327" bIns="46163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C0A1BDAD-02EB-4381-9CF6-9C7471B665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583594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5"/>
            <a:ext cx="84201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A14EE4-44C6-4C1A-9971-DAA57458F1D6}" type="datetime1">
              <a:rPr lang="ru-RU"/>
              <a:pPr>
                <a:defRPr/>
              </a:pPr>
              <a:t>19.05.2020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2D03BC-C1A8-49B0-951B-9395FC1D4B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7D35C0-7A6B-4A29-9D78-836C7BFD6B6B}" type="datetime1">
              <a:rPr lang="ru-RU"/>
              <a:pPr>
                <a:defRPr/>
              </a:pPr>
              <a:t>19.05.2020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480DAF-AACA-4293-9F4C-AE2AC3D99B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81850" y="274638"/>
            <a:ext cx="22288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274638"/>
            <a:ext cx="653415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CBF693-9E53-4493-B882-A6C23BF8085F}" type="datetime1">
              <a:rPr lang="ru-RU"/>
              <a:pPr>
                <a:defRPr/>
              </a:pPr>
              <a:t>19.05.2020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E5F271-5AE6-40A3-811A-CAEB64CF05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27C4A172-139A-4770-85D5-9152DBEDC985}" type="datetime1">
              <a:rPr lang="ru-RU"/>
              <a:pPr>
                <a:defRPr/>
              </a:pPr>
              <a:t>19.05.2020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BFD5B573-AE64-4276-8F6B-8ABE586F6A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FAE2EB03-5ADD-412E-9FC1-DDC03CBF2EF9}" type="datetime1">
              <a:rPr lang="ru-RU"/>
              <a:pPr>
                <a:defRPr/>
              </a:pPr>
              <a:t>19.05.2020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D3ED1EAF-3A43-4E1F-B7F2-BB00A73073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E995ACCE-DD0F-4B43-A183-7DB644ECE81E}" type="datetime1">
              <a:rPr lang="ru-RU"/>
              <a:pPr>
                <a:defRPr/>
              </a:pPr>
              <a:t>19.05.2020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597AE9D-2F91-409E-BD01-AF876F4E89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9530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3555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B5C73B5F-BA05-40BB-9461-F74010461313}" type="datetime1">
              <a:rPr lang="ru-RU"/>
              <a:pPr>
                <a:defRPr/>
              </a:pPr>
              <a:t>19.05.2020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77D94CD9-684E-4CD9-8188-9C4A7F7B86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6DB4D874-3A33-4EA5-938A-E0BBC383B86A}" type="datetime1">
              <a:rPr lang="ru-RU"/>
              <a:pPr>
                <a:defRPr/>
              </a:pPr>
              <a:t>19.05.2020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5A3CB74A-C003-4E83-9174-2181959AA2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712AD0B4-049C-4182-9291-C62871A66CD4}" type="datetime1">
              <a:rPr lang="ru-RU"/>
              <a:pPr>
                <a:defRPr/>
              </a:pPr>
              <a:t>19.05.2020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C7A36445-ACC1-4F6D-A67F-9B4B7D2501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E738EE9D-4B90-4C72-9877-DE259A7D5A11}" type="datetime1">
              <a:rPr lang="ru-RU"/>
              <a:pPr>
                <a:defRPr/>
              </a:pPr>
              <a:t>19.05.2020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C82F02BF-990A-4C42-9EA3-F1AAE4EBC3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CDCCD1F6-4A90-4976-93C6-0906ABD46FCC}" type="datetime1">
              <a:rPr lang="ru-RU"/>
              <a:pPr>
                <a:defRPr/>
              </a:pPr>
              <a:t>19.05.2020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524E8CFD-D8DB-4E76-8621-05D5937C83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1EACBC-8DFF-4A47-9F99-17303456052E}" type="datetime1">
              <a:rPr lang="ru-RU"/>
              <a:pPr>
                <a:defRPr/>
              </a:pPr>
              <a:t>19.05.2020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3DC858-7868-4812-8218-A58CA4D711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5D0C6FAA-42EA-4822-9F77-E4155A5A057D}" type="datetime1">
              <a:rPr lang="ru-RU"/>
              <a:pPr>
                <a:defRPr/>
              </a:pPr>
              <a:t>19.05.2020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CD11A2B8-9DEC-45AA-82DF-2ACBC9A6D6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5661AFF0-CD8C-429E-93EF-7EFFF7015A95}" type="datetime1">
              <a:rPr lang="ru-RU"/>
              <a:pPr>
                <a:defRPr/>
              </a:pPr>
              <a:t>19.05.2020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C83619FD-1959-402A-A608-6D65DACD86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81850" y="274639"/>
            <a:ext cx="22288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274639"/>
            <a:ext cx="652145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70A88BF2-7633-458F-A481-1B7F141B8F8E}" type="datetime1">
              <a:rPr lang="ru-RU"/>
              <a:pPr>
                <a:defRPr/>
              </a:pPr>
              <a:t>19.05.2020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F38E81D9-3055-4D95-945D-6CC55E2372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95300" y="511175"/>
            <a:ext cx="8915400" cy="885826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Образец заголовка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495300" y="1473200"/>
            <a:ext cx="8915400" cy="457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1800B912-584F-4038-9DE6-29C6F305995E}" type="slidenum">
              <a:rPr/>
              <a:pPr>
                <a:defRPr/>
              </a:pPr>
              <a:t>‹#›</a:t>
            </a:fld>
            <a:endParaRPr dirty="0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26408D-AD45-476E-AD26-C5D686A29487}" type="datetime1">
              <a:rPr lang="ru-RU"/>
              <a:pPr>
                <a:defRPr/>
              </a:pPr>
              <a:t>19.05.2020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A6A91C-E1A1-4D05-874B-7BEEE41E9B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95300" y="1600200"/>
            <a:ext cx="4381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029200" y="1600200"/>
            <a:ext cx="4381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2B45A5-8992-4536-A863-812110F638AC}" type="datetime1">
              <a:rPr lang="ru-RU"/>
              <a:pPr>
                <a:defRPr/>
              </a:pPr>
              <a:t>19.05.2020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094476-A090-4BC1-BB15-B938D66FCE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B4657A-4B16-4A33-9065-2193F8DA1ACB}" type="datetime1">
              <a:rPr lang="ru-RU"/>
              <a:pPr>
                <a:defRPr/>
              </a:pPr>
              <a:t>19.05.2020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E772D2-5708-418D-BC25-C7A2DFE933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703676-CCD8-439A-8462-9A57CD3AA7E5}" type="datetime1">
              <a:rPr lang="ru-RU"/>
              <a:pPr>
                <a:defRPr/>
              </a:pPr>
              <a:t>19.05.2020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BE64DF-1A79-4ABD-83D4-ED9F462EAA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E82B62-C57E-4029-BB54-B39FDDB379E3}" type="datetime1">
              <a:rPr lang="ru-RU"/>
              <a:pPr>
                <a:defRPr/>
              </a:pPr>
              <a:t>19.05.2020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D734D9-C5B5-4C35-9721-744DD0401D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767D14-1EEF-46EB-9F5D-45A1B6F764BD}" type="datetime1">
              <a:rPr lang="ru-RU"/>
              <a:pPr>
                <a:defRPr/>
              </a:pPr>
              <a:t>19.05.2020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2ADB6F-BEF1-46D1-BB29-E8A9C4988F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39C234-5580-4003-930C-3DE8576CB261}" type="datetime1">
              <a:rPr lang="ru-RU"/>
              <a:pPr>
                <a:defRPr/>
              </a:pPr>
              <a:t>19.05.2020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C19A7A-503F-4AA7-88B0-D35ADDE54E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9626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95300" y="6245225"/>
            <a:ext cx="23114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smtClean="0">
                <a:latin typeface="Arial" pitchFamily="34" charset="0"/>
              </a:defRPr>
            </a:lvl1pPr>
          </a:lstStyle>
          <a:p>
            <a:pPr>
              <a:defRPr/>
            </a:pPr>
            <a:fld id="{29D80012-6467-4E55-99EA-72185DD5ADCF}" type="datetime1">
              <a:rPr lang="ru-RU"/>
              <a:pPr>
                <a:defRPr/>
              </a:pPr>
              <a:t>19.05.2020</a:t>
            </a:fld>
            <a:endParaRPr lang="ru-RU"/>
          </a:p>
        </p:txBody>
      </p:sp>
      <p:sp>
        <p:nvSpPr>
          <p:cNvPr id="9626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626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99300" y="6245225"/>
            <a:ext cx="23114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fld id="{E5C89F1B-2C6E-4829-B2CF-528E16F569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3" r:id="rId1"/>
    <p:sldLayoutId id="2147483834" r:id="rId2"/>
    <p:sldLayoutId id="2147483835" r:id="rId3"/>
    <p:sldLayoutId id="2147483836" r:id="rId4"/>
    <p:sldLayoutId id="2147483837" r:id="rId5"/>
    <p:sldLayoutId id="2147483838" r:id="rId6"/>
    <p:sldLayoutId id="2147483839" r:id="rId7"/>
    <p:sldLayoutId id="2147483840" r:id="rId8"/>
    <p:sldLayoutId id="2147483841" r:id="rId9"/>
    <p:sldLayoutId id="2147483842" r:id="rId10"/>
    <p:sldLayoutId id="2147483843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3315" name="Текст 2"/>
          <p:cNvSpPr>
            <a:spLocks noGrp="1"/>
          </p:cNvSpPr>
          <p:nvPr>
            <p:ph type="body" idx="1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fld id="{E1929F5C-E3E5-48F5-8BC2-C2246C37B2E0}" type="datetime1">
              <a:rPr lang="ru-RU"/>
              <a:pPr>
                <a:defRPr/>
              </a:pPr>
              <a:t>19.05.2020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fld id="{3E488291-9FAB-4655-925D-C7EBFF2670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4" r:id="rId1"/>
    <p:sldLayoutId id="2147483845" r:id="rId2"/>
    <p:sldLayoutId id="2147483846" r:id="rId3"/>
    <p:sldLayoutId id="2147483847" r:id="rId4"/>
    <p:sldLayoutId id="2147483848" r:id="rId5"/>
    <p:sldLayoutId id="2147483849" r:id="rId6"/>
    <p:sldLayoutId id="2147483850" r:id="rId7"/>
    <p:sldLayoutId id="2147483851" r:id="rId8"/>
    <p:sldLayoutId id="2147483852" r:id="rId9"/>
    <p:sldLayoutId id="2147483853" r:id="rId10"/>
    <p:sldLayoutId id="2147483854" r:id="rId11"/>
    <p:sldLayoutId id="2147483855" r:id="rId1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 cstate="print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4"/>
          <p:cNvSpPr>
            <a:spLocks noChangeArrowheads="1"/>
          </p:cNvSpPr>
          <p:nvPr/>
        </p:nvSpPr>
        <p:spPr bwMode="gray">
          <a:xfrm>
            <a:off x="712694" y="470647"/>
            <a:ext cx="8656356" cy="3079376"/>
          </a:xfrm>
          <a:prstGeom prst="roundRect">
            <a:avLst>
              <a:gd name="adj" fmla="val 50000"/>
            </a:avLst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wrap="none" anchor="ctr"/>
          <a:lstStyle/>
          <a:p>
            <a:pPr lvl="0" algn="ctr"/>
            <a:endParaRPr lang="en-US" sz="3600" b="1" dirty="0" smtClean="0">
              <a:solidFill>
                <a:srgbClr val="3333FF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en-US" sz="3600" b="1" dirty="0">
              <a:solidFill>
                <a:srgbClr val="3333FF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36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600" b="1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36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назначении стипендий </a:t>
            </a:r>
            <a:endParaRPr lang="en-US" sz="3600" b="1" dirty="0" smtClean="0">
              <a:solidFill>
                <a:srgbClr val="3333FF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36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Президента </a:t>
            </a:r>
            <a:r>
              <a:rPr lang="ru-RU" sz="3600" b="1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Республики Беларусь, </a:t>
            </a:r>
            <a:endParaRPr lang="en-US" sz="3600" b="1" dirty="0" smtClean="0">
              <a:solidFill>
                <a:srgbClr val="3333FF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36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именных </a:t>
            </a:r>
            <a:r>
              <a:rPr lang="ru-RU" sz="3600" b="1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стипендий, </a:t>
            </a:r>
            <a:endParaRPr lang="en-US" sz="3600" b="1" dirty="0" smtClean="0">
              <a:solidFill>
                <a:srgbClr val="3333FF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36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персональных </a:t>
            </a:r>
            <a:endParaRPr lang="en-US" sz="3600" b="1" dirty="0" smtClean="0">
              <a:solidFill>
                <a:srgbClr val="3333FF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36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стипендий </a:t>
            </a:r>
            <a:r>
              <a:rPr lang="ru-RU" sz="3600" b="1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Совета </a:t>
            </a:r>
            <a:r>
              <a:rPr lang="ru-RU" sz="36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университета» </a:t>
            </a:r>
            <a:endParaRPr lang="ru-RU" sz="3600" b="1" dirty="0">
              <a:solidFill>
                <a:srgbClr val="3333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ea typeface="Microsoft Himalaya" pitchFamily="2" charset="0"/>
              <a:cs typeface="Calibri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619750" y="6029325"/>
            <a:ext cx="33391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«Материалы ЕДИ, май 2020»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2061" y="0"/>
            <a:ext cx="8915400" cy="1143000"/>
          </a:xfrm>
        </p:spPr>
        <p:txBody>
          <a:bodyPr/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Показателями общественной деятельности студентов (курсантов) являются 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5300" y="951271"/>
            <a:ext cx="8915400" cy="4525963"/>
          </a:xfrm>
        </p:spPr>
        <p:txBody>
          <a:bodyPr/>
          <a:lstStyle/>
          <a:p>
            <a:pPr marL="457200" lvl="1" indent="0" algn="ctr">
              <a:spcBef>
                <a:spcPts val="0"/>
              </a:spcBef>
              <a:buNone/>
            </a:pPr>
            <a:r>
              <a:rPr lang="ru-RU" sz="2400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</a:t>
            </a:r>
            <a:r>
              <a:rPr lang="ru-RU" sz="2400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работе органов самоуправления учреждения образования, молодежных общественных объединений, в организации и проведении общественно значимых мероприятий, акций, шефство над ветеранами войны и труда; участие в спортивных соревнованиях, выставках, конкурсах профессионального мастерства, технического и декоративно-прикладного творчества, смотрах, олимпиадах, в организации и проведении общественно значимых мероприятий, занятие художественным и техническим творчеством, участие в волонтерском, </a:t>
            </a:r>
            <a:r>
              <a:rPr lang="ru-RU" sz="2400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студотрядовском</a:t>
            </a:r>
            <a:r>
              <a:rPr lang="ru-RU" sz="2400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движении </a:t>
            </a:r>
            <a:endParaRPr lang="ru-RU" sz="2400" dirty="0" smtClean="0">
              <a:solidFill>
                <a:srgbClr val="3333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 algn="ctr">
              <a:spcBef>
                <a:spcPts val="0"/>
              </a:spcBef>
              <a:buNone/>
            </a:pPr>
            <a:r>
              <a:rPr lang="ru-RU" sz="2400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400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общественно полезном труде</a:t>
            </a:r>
            <a:r>
              <a:rPr lang="ru-RU" sz="2400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457200" lvl="1" indent="0" algn="ctr">
              <a:spcBef>
                <a:spcPts val="0"/>
              </a:spcBef>
              <a:buNone/>
            </a:pPr>
            <a:endParaRPr lang="ru-RU" sz="800" b="1" dirty="0">
              <a:solidFill>
                <a:srgbClr val="3333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ru-RU" sz="2400" b="1" dirty="0">
                <a:solidFill>
                  <a:srgbClr val="33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Сведения о показателях общественной деятельности студентов (курсантов), претендующих на назначение стипендий, верифицируются </a:t>
            </a:r>
            <a:endParaRPr lang="ru-RU" sz="2400" b="1" dirty="0" smtClean="0">
              <a:solidFill>
                <a:srgbClr val="3333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rgbClr val="33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управлением воспитательной </a:t>
            </a:r>
            <a:r>
              <a:rPr lang="ru-RU" sz="2400" b="1" dirty="0">
                <a:solidFill>
                  <a:srgbClr val="33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работы с молодежью.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ED1EAF-3A43-4E1F-B7F2-BB00A73073C7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3730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3961" y="191730"/>
            <a:ext cx="9056739" cy="5934434"/>
          </a:xfrm>
        </p:spPr>
        <p:txBody>
          <a:bodyPr/>
          <a:lstStyle/>
          <a:p>
            <a:pPr marL="457200" lvl="1" indent="0" algn="ctr">
              <a:buNone/>
            </a:pP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Расчет рейтинга студента (курсанта) осуществляется по каждому из трех показателей:</a:t>
            </a:r>
          </a:p>
          <a:p>
            <a:pPr lvl="2"/>
            <a:r>
              <a:rPr lang="ru-RU" sz="2000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расчет рейтинга по </a:t>
            </a:r>
            <a:r>
              <a:rPr lang="ru-RU" sz="2000" b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учебной деятельности </a:t>
            </a:r>
            <a:r>
              <a:rPr lang="ru-RU" sz="2000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студентов (курсантов) производится путем сравнения среднего балла успеваемости каждого студента (</a:t>
            </a:r>
            <a:r>
              <a:rPr lang="ru-RU" sz="2000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курсанта). Первое </a:t>
            </a:r>
            <a:r>
              <a:rPr lang="ru-RU" sz="2000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место присваивается студенту (курсанту), имеющему  наибольший средний балл успеваемости;</a:t>
            </a:r>
          </a:p>
          <a:p>
            <a:pPr lvl="2"/>
            <a:r>
              <a:rPr lang="ru-RU" sz="2000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расчет рейтинга по </a:t>
            </a:r>
            <a:r>
              <a:rPr lang="ru-RU" sz="2000" b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научной деятельности </a:t>
            </a:r>
            <a:r>
              <a:rPr lang="ru-RU" sz="2000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студентов (курсантов) производится путем суммирования показателей научной деятельности. Первое место присваивается студенту (курсанту), имеющему  наибольший показатель;</a:t>
            </a:r>
          </a:p>
          <a:p>
            <a:pPr lvl="2"/>
            <a:r>
              <a:rPr lang="ru-RU" sz="2000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расчет рейтинга по </a:t>
            </a:r>
            <a:r>
              <a:rPr lang="ru-RU" sz="2000" b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общественной деятельности </a:t>
            </a:r>
            <a:r>
              <a:rPr lang="ru-RU" sz="2000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студентов (курсантов) производится путем суммирования показателей общественной деятельности. Первое место присваивается студенту (курсанту), имеющему наибольший показатель</a:t>
            </a:r>
            <a:r>
              <a:rPr lang="ru-RU" sz="2000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914400" lvl="2" indent="0">
              <a:buNone/>
            </a:pPr>
            <a:endParaRPr lang="ru-RU" sz="800" dirty="0">
              <a:solidFill>
                <a:srgbClr val="3333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 algn="ctr">
              <a:spcBef>
                <a:spcPts val="0"/>
              </a:spcBef>
              <a:buNone/>
            </a:pPr>
            <a:r>
              <a:rPr lang="ru-RU" sz="20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Итоговый рейтинг рассчитывается путем суммирования мест полученных студентом (курсантом) по трем показателям. </a:t>
            </a:r>
            <a:endParaRPr lang="ru-RU" sz="2000" b="1" dirty="0" smtClean="0">
              <a:solidFill>
                <a:srgbClr val="00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 algn="ctr">
              <a:spcBef>
                <a:spcPts val="0"/>
              </a:spcBef>
              <a:buNone/>
            </a:pPr>
            <a:r>
              <a:rPr lang="ru-RU" sz="20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Первое </a:t>
            </a:r>
            <a:r>
              <a:rPr lang="ru-RU" sz="20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место присваивается студенту (курсанту), </a:t>
            </a:r>
            <a:endParaRPr lang="ru-RU" sz="2000" b="1" dirty="0" smtClean="0">
              <a:solidFill>
                <a:srgbClr val="00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 algn="ctr">
              <a:spcBef>
                <a:spcPts val="0"/>
              </a:spcBef>
              <a:buNone/>
            </a:pPr>
            <a:r>
              <a:rPr lang="ru-RU" sz="20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сумма </a:t>
            </a:r>
            <a:r>
              <a:rPr lang="ru-RU" sz="20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мест которого составляет наименьшее число (балл).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ED1EAF-3A43-4E1F-B7F2-BB00A73073C7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6219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80" name="Text Box 4"/>
          <p:cNvSpPr txBox="1">
            <a:spLocks noChangeArrowheads="1"/>
          </p:cNvSpPr>
          <p:nvPr/>
        </p:nvSpPr>
        <p:spPr bwMode="auto">
          <a:xfrm>
            <a:off x="314325" y="3789363"/>
            <a:ext cx="9102725" cy="217011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FFFF00"/>
            </a:outerShdw>
          </a:effectLst>
          <a:extLst/>
        </p:spPr>
        <p:txBody>
          <a:bodyPr>
            <a:spAutoFit/>
          </a:bodyPr>
          <a:lstStyle/>
          <a:p>
            <a:pPr algn="r">
              <a:lnSpc>
                <a:spcPct val="90000"/>
              </a:lnSpc>
              <a:spcBef>
                <a:spcPts val="0"/>
              </a:spcBef>
              <a:defRPr/>
            </a:pPr>
            <a:r>
              <a:rPr lang="ru-RU" sz="7500" b="1" dirty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/>
              </a:rPr>
              <a:t>Спасибо за внимание!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F33CDFE-8C31-46DB-B31C-8AC309A1EB6C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108383"/>
            <a:ext cx="8915400" cy="706023"/>
          </a:xfrm>
        </p:spPr>
        <p:txBody>
          <a:bodyPr/>
          <a:lstStyle/>
          <a:p>
            <a:pPr lvl="0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Нормативные документы: 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ED1EAF-3A43-4E1F-B7F2-BB00A73073C7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443753" y="753442"/>
            <a:ext cx="9254835" cy="5417127"/>
          </a:xfrm>
        </p:spPr>
        <p:txBody>
          <a:bodyPr/>
          <a:lstStyle/>
          <a:p>
            <a:pPr lvl="0" algn="just">
              <a:spcAft>
                <a:spcPts val="0"/>
              </a:spcAft>
              <a:buSzPts val="1400"/>
              <a:tabLst>
                <a:tab pos="685800" algn="l"/>
              </a:tabLst>
            </a:pPr>
            <a:r>
              <a:rPr lang="ru-RU" sz="2000" dirty="0" smtClean="0">
                <a:solidFill>
                  <a:srgbClr val="3333FF"/>
                </a:solidFill>
                <a:latin typeface="Times New Roman"/>
                <a:ea typeface="Times New Roman"/>
              </a:rPr>
              <a:t> </a:t>
            </a:r>
            <a:r>
              <a:rPr lang="ru-RU" sz="2200" dirty="0" smtClean="0">
                <a:solidFill>
                  <a:srgbClr val="3333FF"/>
                </a:solidFill>
                <a:latin typeface="Times New Roman"/>
                <a:ea typeface="Times New Roman"/>
              </a:rPr>
              <a:t>Указ Президента Республики Беларусь  от  6 сентября 2011 № 398 «О социальной  поддержке обучающихся»</a:t>
            </a:r>
          </a:p>
          <a:p>
            <a:pPr marL="0" lvl="0" indent="0" algn="just">
              <a:spcAft>
                <a:spcPts val="0"/>
              </a:spcAft>
              <a:buSzPts val="1400"/>
              <a:buNone/>
              <a:tabLst>
                <a:tab pos="685800" algn="l"/>
              </a:tabLst>
            </a:pPr>
            <a:endParaRPr lang="ru-RU" sz="2200" dirty="0" smtClean="0">
              <a:solidFill>
                <a:srgbClr val="3333FF"/>
              </a:solidFill>
              <a:latin typeface="Times New Roman"/>
              <a:ea typeface="Times New Roman"/>
            </a:endParaRPr>
          </a:p>
          <a:p>
            <a:pPr lvl="0" algn="just">
              <a:spcAft>
                <a:spcPts val="0"/>
              </a:spcAft>
              <a:buSzPts val="1400"/>
              <a:tabLst>
                <a:tab pos="685800" algn="l"/>
              </a:tabLst>
            </a:pPr>
            <a:r>
              <a:rPr lang="ru-RU" sz="2200" dirty="0" smtClean="0">
                <a:solidFill>
                  <a:srgbClr val="3333FF"/>
                </a:solidFill>
                <a:latin typeface="Times New Roman"/>
                <a:ea typeface="Times New Roman"/>
              </a:rPr>
              <a:t>Инструкция </a:t>
            </a:r>
            <a:r>
              <a:rPr lang="ru-RU" sz="2200" dirty="0">
                <a:solidFill>
                  <a:srgbClr val="3333FF"/>
                </a:solidFill>
                <a:latin typeface="Times New Roman"/>
                <a:ea typeface="Times New Roman"/>
              </a:rPr>
              <a:t>об условиях, порядке назначения и выплаты стипендий и других денежных выплат </a:t>
            </a:r>
            <a:r>
              <a:rPr lang="ru-RU" sz="2200" dirty="0" smtClean="0">
                <a:solidFill>
                  <a:srgbClr val="3333FF"/>
                </a:solidFill>
                <a:latin typeface="Times New Roman"/>
                <a:ea typeface="Times New Roman"/>
              </a:rPr>
              <a:t>обучающимся (утверждена </a:t>
            </a:r>
            <a:r>
              <a:rPr lang="ru-RU" sz="2200" dirty="0">
                <a:solidFill>
                  <a:srgbClr val="3333FF"/>
                </a:solidFill>
                <a:latin typeface="Times New Roman"/>
                <a:ea typeface="Times New Roman"/>
              </a:rPr>
              <a:t>Постановлением Министерства образования Республики Беларусь и Министерства финансов Республики Беларусь от 22.09.2011 № </a:t>
            </a:r>
            <a:r>
              <a:rPr lang="ru-RU" sz="2200" dirty="0" smtClean="0">
                <a:solidFill>
                  <a:srgbClr val="3333FF"/>
                </a:solidFill>
                <a:latin typeface="Times New Roman"/>
                <a:ea typeface="Times New Roman"/>
              </a:rPr>
              <a:t>261/96)</a:t>
            </a:r>
          </a:p>
          <a:p>
            <a:pPr marL="0" lvl="0" indent="0" algn="just">
              <a:spcAft>
                <a:spcPts val="0"/>
              </a:spcAft>
              <a:buSzPts val="1400"/>
              <a:buNone/>
              <a:tabLst>
                <a:tab pos="685800" algn="l"/>
              </a:tabLst>
            </a:pPr>
            <a:endParaRPr lang="ru-RU" sz="2200" dirty="0" smtClean="0">
              <a:solidFill>
                <a:srgbClr val="3333FF"/>
              </a:solidFill>
              <a:latin typeface="Times New Roman"/>
              <a:ea typeface="Times New Roman"/>
            </a:endParaRPr>
          </a:p>
          <a:p>
            <a:pPr lvl="0" algn="just">
              <a:spcAft>
                <a:spcPts val="0"/>
              </a:spcAft>
              <a:buSzPts val="1400"/>
              <a:tabLst>
                <a:tab pos="685800" algn="l"/>
              </a:tabLst>
            </a:pPr>
            <a:r>
              <a:rPr lang="ru-RU" sz="2200" dirty="0" smtClean="0">
                <a:solidFill>
                  <a:srgbClr val="3333FF"/>
                </a:solidFill>
                <a:latin typeface="Times New Roman"/>
                <a:ea typeface="Times New Roman"/>
              </a:rPr>
              <a:t>Порядок выдвижения  кандидатур студентов (курсантов) для назначения  стипендий  Президента Республики Беларусь, именных  стипендий, персональных стипендий </a:t>
            </a:r>
            <a:r>
              <a:rPr lang="ru-RU" sz="2200" dirty="0">
                <a:solidFill>
                  <a:srgbClr val="3333FF"/>
                </a:solidFill>
                <a:latin typeface="Times New Roman"/>
                <a:ea typeface="Times New Roman"/>
              </a:rPr>
              <a:t>Совета учреждения образования «Гродненский государственный университет имени Янки Купалы», Положение об именных стипендиях Совета учреждения образования «Гродненский государственный университет имени Янки </a:t>
            </a:r>
            <a:r>
              <a:rPr lang="ru-RU" sz="2200" dirty="0" smtClean="0">
                <a:solidFill>
                  <a:srgbClr val="3333FF"/>
                </a:solidFill>
                <a:latin typeface="Times New Roman"/>
                <a:ea typeface="Times New Roman"/>
              </a:rPr>
              <a:t>Купалы</a:t>
            </a:r>
            <a:r>
              <a:rPr lang="ru-RU" sz="2200" dirty="0">
                <a:solidFill>
                  <a:srgbClr val="3333FF"/>
                </a:solidFill>
                <a:latin typeface="Times New Roman"/>
                <a:ea typeface="Times New Roman"/>
              </a:rPr>
              <a:t> </a:t>
            </a:r>
            <a:r>
              <a:rPr lang="ru-RU" sz="2200" dirty="0" smtClean="0">
                <a:solidFill>
                  <a:srgbClr val="3333FF"/>
                </a:solidFill>
                <a:latin typeface="Times New Roman"/>
                <a:ea typeface="Times New Roman"/>
              </a:rPr>
              <a:t>(утверждены </a:t>
            </a:r>
            <a:r>
              <a:rPr lang="ru-RU" sz="2200" dirty="0">
                <a:solidFill>
                  <a:srgbClr val="3333FF"/>
                </a:solidFill>
                <a:latin typeface="Times New Roman"/>
                <a:ea typeface="Times New Roman"/>
              </a:rPr>
              <a:t>приказом от 05.11.2018 № </a:t>
            </a:r>
            <a:r>
              <a:rPr lang="ru-RU" sz="2200" dirty="0" smtClean="0">
                <a:solidFill>
                  <a:srgbClr val="3333FF"/>
                </a:solidFill>
                <a:latin typeface="Times New Roman"/>
                <a:ea typeface="Times New Roman"/>
              </a:rPr>
              <a:t>1343)</a:t>
            </a:r>
          </a:p>
          <a:p>
            <a:pPr lvl="0" algn="just">
              <a:spcAft>
                <a:spcPts val="0"/>
              </a:spcAft>
              <a:buSzPts val="1400"/>
              <a:tabLst>
                <a:tab pos="685800" algn="l"/>
              </a:tabLst>
            </a:pPr>
            <a:endParaRPr lang="ru-RU" sz="2000" dirty="0">
              <a:solidFill>
                <a:srgbClr val="3333FF"/>
              </a:solidFill>
              <a:latin typeface="Times New Roman"/>
              <a:ea typeface="Times New Roman"/>
            </a:endParaRPr>
          </a:p>
          <a:p>
            <a:pPr marL="0" lvl="0" indent="0" algn="just">
              <a:spcAft>
                <a:spcPts val="0"/>
              </a:spcAft>
              <a:buSzPts val="1400"/>
              <a:buNone/>
              <a:tabLst>
                <a:tab pos="685800" algn="l"/>
              </a:tabLst>
            </a:pPr>
            <a:endParaRPr lang="ru-RU" sz="2400" dirty="0">
              <a:solidFill>
                <a:srgbClr val="3333FF"/>
              </a:solidFill>
              <a:latin typeface="Times New Roman"/>
              <a:ea typeface="Times New Roman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97541" y="0"/>
            <a:ext cx="9587752" cy="666656"/>
          </a:xfrm>
        </p:spPr>
        <p:txBody>
          <a:bodyPr/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Кандидатами на назначение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стипендии Президента Республики Беларусь являются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495300" y="1129554"/>
            <a:ext cx="8915400" cy="4996610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студенты (курсанты) </a:t>
            </a:r>
            <a:r>
              <a:rPr lang="ru-RU" sz="2800" b="1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2 - 6 </a:t>
            </a:r>
            <a:r>
              <a:rPr lang="ru-RU" sz="28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курсов </a:t>
            </a:r>
          </a:p>
          <a:p>
            <a:pPr marL="0" indent="0" algn="ctr">
              <a:buNone/>
            </a:pPr>
            <a:r>
              <a:rPr lang="ru-RU" sz="28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дневной формы получения образования</a:t>
            </a:r>
            <a:r>
              <a:rPr lang="ru-RU" sz="2800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marL="0" indent="0" algn="ctr">
              <a:buNone/>
            </a:pPr>
            <a:r>
              <a:rPr lang="ru-RU" sz="2800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осваивающие </a:t>
            </a:r>
            <a:r>
              <a:rPr lang="ru-RU" sz="2800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содержание образовательных программ высшего образования </a:t>
            </a:r>
            <a:r>
              <a:rPr lang="ru-RU" sz="28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I  и   II ступеней</a:t>
            </a:r>
            <a:r>
              <a:rPr lang="ru-RU" sz="2800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marL="0" indent="0" algn="ctr">
              <a:buNone/>
            </a:pPr>
            <a:r>
              <a:rPr lang="ru-RU" sz="2800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имеющие </a:t>
            </a:r>
            <a:r>
              <a:rPr lang="ru-RU" sz="28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отличную </a:t>
            </a:r>
            <a:r>
              <a:rPr lang="ru-RU" sz="2800" b="1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успеваемость </a:t>
            </a:r>
            <a:endParaRPr lang="ru-RU" sz="2800" b="1" dirty="0" smtClean="0">
              <a:solidFill>
                <a:srgbClr val="3333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2800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800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протяжении всей учебы, </a:t>
            </a:r>
            <a:endParaRPr lang="ru-RU" sz="2800" dirty="0" smtClean="0">
              <a:solidFill>
                <a:srgbClr val="3333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28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особые </a:t>
            </a:r>
            <a:r>
              <a:rPr lang="ru-RU" sz="2800" b="1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успехи в научно-исследовательской</a:t>
            </a:r>
            <a:r>
              <a:rPr lang="ru-RU" sz="2800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b="1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творческой деятельности</a:t>
            </a:r>
            <a:r>
              <a:rPr lang="ru-RU" sz="2800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2800" b="1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примерное поведение</a:t>
            </a:r>
            <a:r>
              <a:rPr lang="ru-RU" sz="2800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8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>
              <a:solidFill>
                <a:srgbClr val="3333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ED1EAF-3A43-4E1F-B7F2-BB00A73073C7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0151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451503"/>
          </a:xfrm>
        </p:spPr>
        <p:txBody>
          <a:bodyPr/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Кандидатами на назначение именных стипендий являются: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820272"/>
            <a:ext cx="8953500" cy="5305892"/>
          </a:xfrm>
        </p:spPr>
        <p:txBody>
          <a:bodyPr/>
          <a:lstStyle/>
          <a:p>
            <a:pPr marL="457200" indent="450215" algn="just">
              <a:spcAft>
                <a:spcPts val="0"/>
              </a:spcAft>
              <a:tabLst>
                <a:tab pos="450215" algn="l"/>
                <a:tab pos="540385" algn="l"/>
                <a:tab pos="900430" algn="l"/>
              </a:tabLst>
            </a:pPr>
            <a:r>
              <a:rPr lang="ru-RU" sz="2400" b="1" dirty="0" smtClean="0">
                <a:solidFill>
                  <a:srgbClr val="3333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успевающие студенты (курсанты)</a:t>
            </a:r>
            <a:r>
              <a:rPr lang="ru-RU" sz="2400" dirty="0" smtClean="0">
                <a:solidFill>
                  <a:srgbClr val="3333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, осваивающие содержание образовательных программ высшего образования </a:t>
            </a:r>
            <a:r>
              <a:rPr lang="en-US" sz="2400" dirty="0" smtClean="0">
                <a:solidFill>
                  <a:srgbClr val="3333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I </a:t>
            </a:r>
            <a:r>
              <a:rPr lang="ru-RU" sz="2400" dirty="0" smtClean="0">
                <a:solidFill>
                  <a:srgbClr val="3333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ступени, </a:t>
            </a:r>
            <a:r>
              <a:rPr lang="ru-RU" sz="2400" b="1" dirty="0" smtClean="0">
                <a:solidFill>
                  <a:srgbClr val="3333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имеющие по результатам текущей аттестации за четыре последних семестра не менее 75 процентов отметок 10 и 9 баллов, а остальные отметки не ниже 7 баллов </a:t>
            </a:r>
            <a:r>
              <a:rPr lang="ru-RU" sz="2400" dirty="0" smtClean="0">
                <a:solidFill>
                  <a:srgbClr val="3333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в каждом из семестров и </a:t>
            </a:r>
            <a:r>
              <a:rPr lang="ru-RU" sz="2400" b="1" dirty="0" smtClean="0">
                <a:solidFill>
                  <a:srgbClr val="3333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достигшие высоких показателей в научно-исследовательской деятельности и общественной работе</a:t>
            </a:r>
            <a:r>
              <a:rPr lang="ru-RU" sz="2400" dirty="0" smtClean="0">
                <a:solidFill>
                  <a:srgbClr val="3333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;</a:t>
            </a:r>
          </a:p>
          <a:p>
            <a:pPr marL="457200" indent="228600" algn="just">
              <a:spcAft>
                <a:spcPts val="0"/>
              </a:spcAft>
              <a:tabLst>
                <a:tab pos="450215" algn="l"/>
                <a:tab pos="540385" algn="l"/>
                <a:tab pos="900430" algn="l"/>
              </a:tabLst>
            </a:pPr>
            <a:r>
              <a:rPr lang="ru-RU" sz="2400" b="1" dirty="0" smtClean="0">
                <a:solidFill>
                  <a:srgbClr val="3333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успевающие магистранты,</a:t>
            </a:r>
            <a:r>
              <a:rPr lang="ru-RU" sz="2400" dirty="0" smtClean="0">
                <a:solidFill>
                  <a:srgbClr val="3333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осваивающие содержание образовательных программ высшего образования II ступени, </a:t>
            </a:r>
            <a:r>
              <a:rPr lang="ru-RU" sz="2400" b="1" dirty="0" smtClean="0">
                <a:solidFill>
                  <a:srgbClr val="3333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имеющие по результатам текущей аттестации за четыре последних семестра не менее 75 процентов отметок 10 и 9 баллов, а остальные отметки не ниже 7 баллов </a:t>
            </a:r>
            <a:r>
              <a:rPr lang="ru-RU" sz="2400" dirty="0" smtClean="0">
                <a:solidFill>
                  <a:srgbClr val="3333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в каждом из семестров и </a:t>
            </a:r>
            <a:r>
              <a:rPr lang="ru-RU" sz="2400" b="1" dirty="0" smtClean="0">
                <a:solidFill>
                  <a:srgbClr val="3333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достигшие высоких показателей в научно-исследовательской деятельности и общественной работе</a:t>
            </a:r>
            <a:r>
              <a:rPr lang="ru-RU" sz="2400" dirty="0" smtClean="0">
                <a:solidFill>
                  <a:srgbClr val="3333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ED1EAF-3A43-4E1F-B7F2-BB00A73073C7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1233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299" y="0"/>
            <a:ext cx="9119347" cy="1143000"/>
          </a:xfrm>
        </p:spPr>
        <p:txBody>
          <a:bodyPr/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Кандидатами на назначение персональных стипендий Совета университета</a:t>
            </a:r>
            <a:r>
              <a:rPr lang="ru-RU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являются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ED1EAF-3A43-4E1F-B7F2-BB00A73073C7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510988" y="1290918"/>
            <a:ext cx="8899712" cy="4835245"/>
          </a:xfrm>
        </p:spPr>
        <p:txBody>
          <a:bodyPr/>
          <a:lstStyle/>
          <a:p>
            <a:pPr marL="0" indent="0" algn="ctr">
              <a:spcBef>
                <a:spcPts val="0"/>
              </a:spcBef>
              <a:buNone/>
            </a:pPr>
            <a:r>
              <a:rPr lang="ru-RU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успевающие </a:t>
            </a:r>
            <a:r>
              <a:rPr lang="ru-RU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студенты (успевающие магистранты) дневной формы получения образования</a:t>
            </a:r>
            <a:r>
              <a:rPr lang="ru-RU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осваивающие </a:t>
            </a:r>
            <a:r>
              <a:rPr lang="ru-RU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содержание образовательных программ высшего образования I и   II </a:t>
            </a:r>
            <a:r>
              <a:rPr lang="ru-RU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ступеней, 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достигшие </a:t>
            </a:r>
            <a:r>
              <a:rPr lang="ru-RU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особых успехов в изучении отдельных учебных дисциплин </a:t>
            </a:r>
            <a:endParaRPr lang="ru-RU" dirty="0" smtClean="0">
              <a:solidFill>
                <a:srgbClr val="3333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ru-RU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научно-техническом творчестве</a:t>
            </a:r>
          </a:p>
        </p:txBody>
      </p:sp>
    </p:spTree>
    <p:extLst>
      <p:ext uri="{BB962C8B-B14F-4D97-AF65-F5344CB8AC3E}">
        <p14:creationId xmlns:p14="http://schemas.microsoft.com/office/powerpoint/2010/main" val="498379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3753" y="228600"/>
            <a:ext cx="8966947" cy="5897563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Кандидатуры для назначения </a:t>
            </a:r>
            <a:r>
              <a:rPr lang="ru-RU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стипендий Президента Республики Беларусь, именных стипендий, персональных стипендий Совета учреждения образования «Гродненский государственный университет имени Янки </a:t>
            </a:r>
            <a:r>
              <a:rPr lang="ru-RU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Купалы рассматриваются на заседании </a:t>
            </a:r>
          </a:p>
          <a:p>
            <a:pPr marL="0" indent="0" algn="ctr">
              <a:buNone/>
            </a:pPr>
            <a:r>
              <a:rPr lang="ru-RU" b="1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Комиссии </a:t>
            </a:r>
            <a:r>
              <a:rPr lang="ru-RU" b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выдвижению кандидатур из числа студентов (курсантов) учреждения образования «Гродненский государственный университет имени Янки Купалы» для назначения стипендий Президента Республики Беларусь, именных стипендий, персональных стипендий Совета </a:t>
            </a:r>
            <a:r>
              <a:rPr lang="ru-RU" b="1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университета</a:t>
            </a:r>
            <a:endParaRPr lang="ru-RU" b="1" dirty="0">
              <a:solidFill>
                <a:srgbClr val="3333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ED1EAF-3A43-4E1F-B7F2-BB00A73073C7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9848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89934" y="383458"/>
            <a:ext cx="8820765" cy="5742705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Заседания Комиссии проводятся по результатам окончания экзаменационной сессии два раза в году в срок </a:t>
            </a:r>
            <a:endParaRPr lang="ru-RU" dirty="0" smtClean="0">
              <a:solidFill>
                <a:srgbClr val="3333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b="1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</a:t>
            </a:r>
            <a:r>
              <a:rPr lang="ru-RU" b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февраля и до 10 июля </a:t>
            </a:r>
            <a:r>
              <a:rPr lang="ru-RU" b="1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ежегодно</a:t>
            </a:r>
          </a:p>
          <a:p>
            <a:pPr marL="0" indent="0" algn="ctr">
              <a:buNone/>
            </a:pPr>
            <a:endParaRPr lang="ru-RU" dirty="0" smtClean="0">
              <a:solidFill>
                <a:srgbClr val="3333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Комиссия осуществляет отбор кандидатов на получение стипендий из числа студентов, не имеющих дисциплинарных взысканий, в соответствии с критериями, учитывающими их успеваемость, участие в научно-исследовательской и общественной работе</a:t>
            </a:r>
          </a:p>
          <a:p>
            <a:pPr marL="0" indent="0" algn="ctr">
              <a:buNone/>
            </a:pPr>
            <a:endParaRPr lang="ru-RU" dirty="0" smtClean="0">
              <a:solidFill>
                <a:srgbClr val="3333FF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ED1EAF-3A43-4E1F-B7F2-BB00A73073C7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055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1"/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Критерием успеваемости студента (курсанта) являются результаты, полученные: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5300" y="1069258"/>
            <a:ext cx="8915400" cy="4525963"/>
          </a:xfrm>
        </p:spPr>
        <p:txBody>
          <a:bodyPr/>
          <a:lstStyle/>
          <a:p>
            <a:pPr lvl="1"/>
            <a:r>
              <a:rPr lang="ru-RU" sz="2400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ru-RU" sz="2400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весь период обучения – для назначения стипендии </a:t>
            </a:r>
            <a:r>
              <a:rPr lang="ru-RU" sz="2400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Президента Республики Беларусь </a:t>
            </a:r>
            <a:r>
              <a:rPr lang="ru-RU" sz="2400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(отличная успеваемость</a:t>
            </a:r>
            <a:r>
              <a:rPr lang="ru-RU" sz="2400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endParaRPr lang="ru-RU" sz="2400" b="1" dirty="0">
              <a:solidFill>
                <a:srgbClr val="3333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ru-RU" sz="2400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ru-RU" sz="2400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четыре последних семестра не менее 75 процентов отметок 10 и 9 баллов, а остальные отметки не ниже 7 баллов в каждом из семестров – для назначения именных </a:t>
            </a:r>
            <a:r>
              <a:rPr lang="ru-RU" sz="2400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стипендий;</a:t>
            </a:r>
          </a:p>
          <a:p>
            <a:pPr lvl="1"/>
            <a:r>
              <a:rPr lang="ru-RU" sz="2400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ru-RU" sz="2400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весь период обучения, средний балл успеваемости составляет не ниже 7 баллов, а для</a:t>
            </a:r>
            <a:r>
              <a:rPr lang="ru-RU" sz="2400" b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чемпионов, призеров, победителей официальных спортивных мероприятий  не ниже 6 баллов – для персональной стипендии Совета университета</a:t>
            </a:r>
            <a:r>
              <a:rPr lang="ru-RU" sz="2400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1"/>
            <a:endParaRPr lang="ru-RU" sz="800" dirty="0">
              <a:solidFill>
                <a:srgbClr val="3333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Сведения о показателях успеваемости студентов (курсантов), претендующих на назначение стипендий, верифицируются учебно-методическим управлением.</a:t>
            </a:r>
          </a:p>
          <a:p>
            <a:endParaRPr lang="ru-RU" sz="2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ED1EAF-3A43-4E1F-B7F2-BB00A73073C7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9297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Показателями научной деятельности студентов (курсантов) являются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5300" y="1417638"/>
            <a:ext cx="8915400" cy="4525963"/>
          </a:xfrm>
        </p:spPr>
        <p:txBody>
          <a:bodyPr/>
          <a:lstStyle/>
          <a:p>
            <a:pPr marL="457200" lvl="1" indent="0" algn="ctr">
              <a:buNone/>
            </a:pPr>
            <a:r>
              <a:rPr lang="ru-RU" sz="2400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выполнение </a:t>
            </a:r>
            <a:r>
              <a:rPr lang="ru-RU" sz="2400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заданий, лабораторных работ, курсовых, дипломных проектов (курсовых, дипломных работ), содержащих элементы научных исследований; самостоятельные научные теоретические или экспериментальные исследования; участие в работе студенческих научно-исследовательских лабораторий, кружков, проблемных групп, конструкторских, проектных, экономических, научно-информационных, переводческих бюро; наличие научных публикаций</a:t>
            </a:r>
            <a:r>
              <a:rPr lang="ru-RU" sz="2400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457200" lvl="1" indent="0" algn="ctr">
              <a:buNone/>
            </a:pPr>
            <a:endParaRPr lang="ru-RU" sz="800" b="1" dirty="0">
              <a:solidFill>
                <a:srgbClr val="3333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400" b="1" dirty="0">
                <a:solidFill>
                  <a:srgbClr val="33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Сведения о показателях научной деятельности студентов (курсантов), претендующих на назначение стипендий, верифицируются научно-исследовательской частью.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ED1EAF-3A43-4E1F-B7F2-BB00A73073C7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010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Horizon</Template>
  <TotalTime>14378</TotalTime>
  <Words>880</Words>
  <Application>Microsoft Office PowerPoint</Application>
  <PresentationFormat>Лист A4 (210x297 мм)</PresentationFormat>
  <Paragraphs>71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12</vt:i4>
      </vt:variant>
    </vt:vector>
  </HeadingPairs>
  <TitlesOfParts>
    <vt:vector size="14" baseType="lpstr">
      <vt:lpstr>Оформление по умолчанию</vt:lpstr>
      <vt:lpstr>Тема Office</vt:lpstr>
      <vt:lpstr>Презентация PowerPoint</vt:lpstr>
      <vt:lpstr>Нормативные документы: </vt:lpstr>
      <vt:lpstr> Кандидатами на назначение стипендии Президента Республики Беларусь являются</vt:lpstr>
      <vt:lpstr>Кандидатами на назначение именных стипендий являются:</vt:lpstr>
      <vt:lpstr>Кандидатами на назначение персональных стипендий Совета университета являются</vt:lpstr>
      <vt:lpstr>Презентация PowerPoint</vt:lpstr>
      <vt:lpstr>Презентация PowerPoint</vt:lpstr>
      <vt:lpstr>Критерием успеваемости студента (курсанта) являются результаты, полученные: </vt:lpstr>
      <vt:lpstr>Показателями научной деятельности студентов (курсантов) являются </vt:lpstr>
      <vt:lpstr>Показателями общественной деятельности студентов (курсантов) являются </vt:lpstr>
      <vt:lpstr>Презентация PowerPoint</vt:lpstr>
      <vt:lpstr>Презентация PowerPoint</vt:lpstr>
    </vt:vector>
  </TitlesOfParts>
  <Company>GrSU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Количество научных тем,  выполняемых структурными подразделениями</dc:title>
  <dc:creator>A228-2</dc:creator>
  <cp:lastModifiedBy>СКЕРСЬ МАРИЯ АНТОНОВНА</cp:lastModifiedBy>
  <cp:revision>1092</cp:revision>
  <cp:lastPrinted>2018-04-25T07:55:38Z</cp:lastPrinted>
  <dcterms:created xsi:type="dcterms:W3CDTF">2002-01-28T16:24:37Z</dcterms:created>
  <dcterms:modified xsi:type="dcterms:W3CDTF">2020-05-19T06:46:26Z</dcterms:modified>
</cp:coreProperties>
</file>